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682" r:id="rId2"/>
    <p:sldId id="875" r:id="rId3"/>
    <p:sldId id="285" r:id="rId4"/>
    <p:sldId id="663" r:id="rId5"/>
    <p:sldId id="871" r:id="rId6"/>
    <p:sldId id="268" r:id="rId7"/>
    <p:sldId id="872" r:id="rId8"/>
    <p:sldId id="869" r:id="rId9"/>
    <p:sldId id="874" r:id="rId10"/>
    <p:sldId id="873" r:id="rId11"/>
    <p:sldId id="307" r:id="rId12"/>
    <p:sldId id="8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FF3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9016" autoAdjust="0"/>
  </p:normalViewPr>
  <p:slideViewPr>
    <p:cSldViewPr snapToGrid="0">
      <p:cViewPr varScale="1">
        <p:scale>
          <a:sx n="51" d="100"/>
          <a:sy n="51" d="100"/>
        </p:scale>
        <p:origin x="1400"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8D565-B0DA-4C7D-A326-79AA10300FEB}" type="datetimeFigureOut">
              <a:rPr lang="en-GB" smtClean="0"/>
              <a:t>25/03/2026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AF2B-0414-4065-8E32-E472FDDC1A11}" type="slidenum">
              <a:rPr lang="en-GB" smtClean="0"/>
              <a:t>‹#›</a:t>
            </a:fld>
            <a:endParaRPr lang="en-GB" dirty="0"/>
          </a:p>
        </p:txBody>
      </p:sp>
    </p:spTree>
    <p:extLst>
      <p:ext uri="{BB962C8B-B14F-4D97-AF65-F5344CB8AC3E}">
        <p14:creationId xmlns:p14="http://schemas.microsoft.com/office/powerpoint/2010/main" val="323716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conditions/genital-war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ws.cancerresearchuk.org/2021/11/03/the-power-of-science-hpv-vaccine-proven-to-dramatically-reduce-cervical-canc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elancet.com/journals/lancet/article/PIIS0140-6736(21)02178-4/fulltex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ure.com/articles/d41586-024-00265-8#:~:text=A%20decline%20in%20uptake%20of,a%20handful%20of%20US%20stat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Muhammed </a:t>
            </a:r>
            <a:r>
              <a:rPr lang="en-GB" dirty="0" err="1"/>
              <a:t>Nisaf</a:t>
            </a:r>
            <a:r>
              <a:rPr lang="en-GB" dirty="0"/>
              <a:t>, Majida Mohammed and </a:t>
            </a:r>
            <a:r>
              <a:rPr lang="en-GB" dirty="0" err="1"/>
              <a:t>Sohaid</a:t>
            </a:r>
            <a:r>
              <a:rPr lang="en-GB"/>
              <a:t> Radwan are to be withdrawn from this lesson </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a:t>
            </a:fld>
            <a:endParaRPr lang="en-GB" dirty="0"/>
          </a:p>
        </p:txBody>
      </p:sp>
    </p:spTree>
    <p:extLst>
      <p:ext uri="{BB962C8B-B14F-4D97-AF65-F5344CB8AC3E}">
        <p14:creationId xmlns:p14="http://schemas.microsoft.com/office/powerpoint/2010/main" val="390634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By the end of the lesson, students will be able to: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CAAF2B-0414-4065-8E32-E472FDDC1A11}" type="slidenum">
              <a:rPr lang="en-GB" smtClean="0"/>
              <a:t>3</a:t>
            </a:fld>
            <a:endParaRPr lang="en-GB" dirty="0"/>
          </a:p>
        </p:txBody>
      </p:sp>
    </p:spTree>
    <p:extLst>
      <p:ext uri="{BB962C8B-B14F-4D97-AF65-F5344CB8AC3E}">
        <p14:creationId xmlns:p14="http://schemas.microsoft.com/office/powerpoint/2010/main" val="146427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dirty="0"/>
          </a:p>
        </p:txBody>
      </p:sp>
    </p:spTree>
    <p:extLst>
      <p:ext uri="{BB962C8B-B14F-4D97-AF65-F5344CB8AC3E}">
        <p14:creationId xmlns:p14="http://schemas.microsoft.com/office/powerpoint/2010/main" val="203979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dirty="0"/>
          </a:p>
        </p:txBody>
      </p:sp>
    </p:spTree>
    <p:extLst>
      <p:ext uri="{BB962C8B-B14F-4D97-AF65-F5344CB8AC3E}">
        <p14:creationId xmlns:p14="http://schemas.microsoft.com/office/powerpoint/2010/main" val="389671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12B32"/>
                </a:solidFill>
                <a:effectLst/>
                <a:latin typeface="Frutiger W01"/>
              </a:rPr>
              <a:t>Human papillomavirus (HPV) is the name of a very common group of viruses. They do not cause any problems in most people, but some types can cause genital warts or cancer.</a:t>
            </a:r>
          </a:p>
          <a:p>
            <a:endParaRPr lang="en-GB" b="1" i="0" dirty="0">
              <a:solidFill>
                <a:srgbClr val="212B32"/>
              </a:solidFill>
              <a:effectLst/>
              <a:latin typeface="Frutiger W01"/>
            </a:endParaRPr>
          </a:p>
          <a:p>
            <a:pPr algn="l"/>
            <a:r>
              <a:rPr lang="en-GB" b="1" i="0" dirty="0">
                <a:solidFill>
                  <a:srgbClr val="212B32"/>
                </a:solidFill>
                <a:effectLst/>
                <a:latin typeface="Frutiger W01"/>
              </a:rPr>
              <a:t>Symptoms of human papillomavirus (HPV)</a:t>
            </a:r>
          </a:p>
          <a:p>
            <a:pPr algn="l"/>
            <a:r>
              <a:rPr lang="en-GB" b="0" i="0" dirty="0">
                <a:solidFill>
                  <a:srgbClr val="212B32"/>
                </a:solidFill>
                <a:effectLst/>
                <a:latin typeface="Frutiger W01"/>
              </a:rPr>
              <a:t>HPV does not usually cause any symptoms.</a:t>
            </a:r>
          </a:p>
          <a:p>
            <a:pPr algn="l"/>
            <a:r>
              <a:rPr lang="en-GB" b="0" i="0" dirty="0">
                <a:solidFill>
                  <a:srgbClr val="212B32"/>
                </a:solidFill>
                <a:effectLst/>
                <a:latin typeface="Frutiger W01"/>
              </a:rPr>
              <a:t>Most people who have it do not realise and do not have any problems.</a:t>
            </a:r>
          </a:p>
          <a:p>
            <a:pPr algn="l"/>
            <a:r>
              <a:rPr lang="en-GB" b="0" i="0" dirty="0">
                <a:solidFill>
                  <a:srgbClr val="212B32"/>
                </a:solidFill>
                <a:effectLst/>
                <a:latin typeface="Frutiger W01"/>
              </a:rPr>
              <a:t>But sometimes the virus can cause painless growths or lumps around your vagina, penis or anus (</a:t>
            </a:r>
            <a:r>
              <a:rPr lang="en-GB" b="0" i="0" dirty="0">
                <a:solidFill>
                  <a:srgbClr val="005EB8"/>
                </a:solidFill>
                <a:effectLst/>
                <a:latin typeface="Frutiger W01"/>
                <a:hlinkClick r:id="rId3"/>
              </a:rPr>
              <a:t>genital warts</a:t>
            </a:r>
            <a:r>
              <a:rPr lang="en-GB" b="0" i="0" dirty="0">
                <a:solidFill>
                  <a:srgbClr val="212B32"/>
                </a:solidFill>
                <a:effectLst/>
                <a:latin typeface="Frutiger W01"/>
              </a:rPr>
              <a:t>).</a:t>
            </a:r>
          </a:p>
          <a:p>
            <a:endParaRPr lang="en-GB" b="1" i="0" dirty="0">
              <a:solidFill>
                <a:srgbClr val="212B32"/>
              </a:solidFill>
              <a:effectLst/>
              <a:latin typeface="Frutiger W01"/>
            </a:endParaRPr>
          </a:p>
          <a:p>
            <a:endParaRPr lang="en-GB" b="1" i="0" dirty="0">
              <a:solidFill>
                <a:srgbClr val="212B32"/>
              </a:solidFill>
              <a:effectLst/>
              <a:latin typeface="Frutiger W01"/>
            </a:endParaRPr>
          </a:p>
          <a:p>
            <a:pPr algn="l"/>
            <a:r>
              <a:rPr lang="en-GB" b="0" i="0" dirty="0">
                <a:solidFill>
                  <a:srgbClr val="212B32"/>
                </a:solidFill>
                <a:effectLst/>
                <a:latin typeface="Frutiger W01"/>
              </a:rPr>
              <a:t>Many types of HPV affect the mouth, throat or genital area. They're easy to catch.</a:t>
            </a:r>
          </a:p>
          <a:p>
            <a:pPr algn="l"/>
            <a:r>
              <a:rPr lang="en-GB" b="0" i="0" dirty="0">
                <a:solidFill>
                  <a:srgbClr val="212B32"/>
                </a:solidFill>
                <a:effectLst/>
                <a:latin typeface="Frutiger W01"/>
              </a:rPr>
              <a:t>You do not need to have penetrative sex.</a:t>
            </a:r>
          </a:p>
          <a:p>
            <a:pPr algn="l"/>
            <a:r>
              <a:rPr lang="en-GB" b="0" i="0" dirty="0">
                <a:solidFill>
                  <a:srgbClr val="212B32"/>
                </a:solidFill>
                <a:effectLst/>
                <a:latin typeface="Frutiger W01"/>
              </a:rPr>
              <a:t>You can get HPV from:</a:t>
            </a:r>
          </a:p>
          <a:p>
            <a:pPr algn="l">
              <a:buFont typeface="Arial" panose="020B0604020202020204" pitchFamily="34" charset="0"/>
              <a:buChar char="•"/>
            </a:pPr>
            <a:r>
              <a:rPr lang="en-GB" b="0" i="0" dirty="0">
                <a:solidFill>
                  <a:srgbClr val="212B32"/>
                </a:solidFill>
                <a:effectLst/>
                <a:latin typeface="Frutiger W01"/>
              </a:rPr>
              <a:t>any skin-to-skin contact of the genital area</a:t>
            </a:r>
          </a:p>
          <a:p>
            <a:pPr algn="l">
              <a:buFont typeface="Arial" panose="020B0604020202020204" pitchFamily="34" charset="0"/>
              <a:buChar char="•"/>
            </a:pPr>
            <a:r>
              <a:rPr lang="en-GB" b="0" i="0" dirty="0">
                <a:solidFill>
                  <a:srgbClr val="212B32"/>
                </a:solidFill>
                <a:effectLst/>
                <a:latin typeface="Frutiger W01"/>
              </a:rPr>
              <a:t>vaginal, anal or oral sex</a:t>
            </a:r>
          </a:p>
          <a:p>
            <a:pPr algn="l">
              <a:buFont typeface="Arial" panose="020B0604020202020204" pitchFamily="34" charset="0"/>
              <a:buChar char="•"/>
            </a:pPr>
            <a:r>
              <a:rPr lang="en-GB" b="0" i="0" dirty="0">
                <a:solidFill>
                  <a:srgbClr val="212B32"/>
                </a:solidFill>
                <a:effectLst/>
                <a:latin typeface="Frutiger W01"/>
              </a:rPr>
              <a:t>sharing sex toys</a:t>
            </a:r>
          </a:p>
          <a:p>
            <a:pPr algn="l"/>
            <a:r>
              <a:rPr lang="en-GB" b="0" i="0" dirty="0">
                <a:solidFill>
                  <a:srgbClr val="212B32"/>
                </a:solidFill>
                <a:effectLst/>
                <a:latin typeface="Frutiger W01"/>
              </a:rPr>
              <a:t>HPV has no symptoms, so you may not know if you have it.</a:t>
            </a:r>
          </a:p>
          <a:p>
            <a:pPr algn="l"/>
            <a:r>
              <a:rPr lang="en-GB" b="0" i="0" dirty="0">
                <a:solidFill>
                  <a:srgbClr val="212B32"/>
                </a:solidFill>
                <a:effectLst/>
                <a:latin typeface="Frutiger W01"/>
              </a:rPr>
              <a:t>It's very common. Most people will get some type of HPV in their life.</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8</a:t>
            </a:fld>
            <a:endParaRPr lang="en-GB" dirty="0"/>
          </a:p>
        </p:txBody>
      </p:sp>
    </p:spTree>
    <p:extLst>
      <p:ext uri="{BB962C8B-B14F-4D97-AF65-F5344CB8AC3E}">
        <p14:creationId xmlns:p14="http://schemas.microsoft.com/office/powerpoint/2010/main" val="96104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Poppins-Regular"/>
              </a:rPr>
              <a:t>After decades of research, the UK implemented a human papillomavirus (HPV) vaccine programme for teenage girls in 2008. </a:t>
            </a:r>
          </a:p>
          <a:p>
            <a:pPr algn="l"/>
            <a:r>
              <a:rPr lang="en-GB" b="0" i="0" dirty="0">
                <a:solidFill>
                  <a:srgbClr val="333333"/>
                </a:solidFill>
                <a:effectLst/>
                <a:latin typeface="Poppins-Regular"/>
              </a:rPr>
              <a:t>Now, for the first time, a study has shown that the UK HPV vaccine programme works and will save lives, according to research funded by Cancer Research UK. </a:t>
            </a:r>
          </a:p>
          <a:p>
            <a:pPr algn="l"/>
            <a:r>
              <a:rPr lang="en-GB" dirty="0">
                <a:hlinkClick r:id="rId3"/>
              </a:rPr>
              <a:t>“The power of science”: HPV vaccine proven to dramatically reduce cervical cancer - Cancer Research UK - Cancer News</a:t>
            </a:r>
            <a:endParaRPr lang="en-GB" dirty="0"/>
          </a:p>
          <a:p>
            <a:pPr algn="l"/>
            <a:endParaRPr lang="en-GB" b="0" i="0" dirty="0">
              <a:solidFill>
                <a:srgbClr val="333333"/>
              </a:solidFill>
              <a:effectLst/>
              <a:latin typeface="Poppins-Regular"/>
            </a:endParaRPr>
          </a:p>
          <a:p>
            <a:pPr algn="l"/>
            <a:r>
              <a:rPr lang="en-GB" b="0" i="0" dirty="0">
                <a:solidFill>
                  <a:srgbClr val="333333"/>
                </a:solidFill>
                <a:effectLst/>
                <a:latin typeface="Poppins-Regular"/>
              </a:rPr>
              <a:t>In the first study of its kind, the vaccine was shown to dramatically reduce cervical cancer rates by almost 90% in women in their 20s who were offered it at age 12 to 13. </a:t>
            </a:r>
          </a:p>
          <a:p>
            <a:pPr algn="l"/>
            <a:r>
              <a:rPr lang="en-GB" b="0" i="0" dirty="0">
                <a:solidFill>
                  <a:srgbClr val="333333"/>
                </a:solidFill>
                <a:effectLst/>
                <a:latin typeface="Poppins-Regular"/>
              </a:rPr>
              <a:t>The study, published in </a:t>
            </a:r>
            <a:r>
              <a:rPr lang="en-GB" b="0" i="1" u="none" strike="noStrike" dirty="0">
                <a:solidFill>
                  <a:srgbClr val="2E008B"/>
                </a:solidFill>
                <a:effectLst/>
                <a:latin typeface="Poppins-Regular"/>
                <a:hlinkClick r:id="rId4"/>
              </a:rPr>
              <a:t>The Lancet</a:t>
            </a:r>
            <a:r>
              <a:rPr lang="en-GB" b="0" i="0" dirty="0">
                <a:solidFill>
                  <a:srgbClr val="333333"/>
                </a:solidFill>
                <a:effectLst/>
                <a:latin typeface="Poppins-Regular"/>
              </a:rPr>
              <a:t>, shows the potential for HPV vaccination in combination with cervical cancer screening to reduce cervical cancer to the point where almost no-one develops it.</a:t>
            </a:r>
          </a:p>
          <a:p>
            <a:pPr algn="l"/>
            <a:r>
              <a:rPr lang="en-GB" b="0" i="0" dirty="0">
                <a:solidFill>
                  <a:srgbClr val="333333"/>
                </a:solidFill>
                <a:effectLst/>
                <a:latin typeface="Poppins-Regular"/>
              </a:rPr>
              <a:t>The researchers are based at King’s College London and the UK Health Security Agency (UKHSA) and the National Cancer Registration and Analysis Service (NCRAS) run by NHS Digital. Together, they estimated that the HPV vaccination programme prevented around 450 cervical cancers and around 17,200 cases of precancerous conditions over an 11 year period. </a:t>
            </a:r>
          </a:p>
          <a:p>
            <a:pPr algn="l"/>
            <a:r>
              <a:rPr lang="en-GB" b="0" i="0" dirty="0">
                <a:solidFill>
                  <a:srgbClr val="333333"/>
                </a:solidFill>
                <a:effectLst/>
                <a:latin typeface="Poppins-Regular"/>
              </a:rPr>
              <a:t>“It’s a historic moment to see the first study showing that the HPV vaccine has and will continue to protect thousands of women from developing cervical cancer,” said Michelle Mitchell, Cancer Research UK’s chief executive. </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9</a:t>
            </a:fld>
            <a:endParaRPr lang="en-GB" dirty="0"/>
          </a:p>
        </p:txBody>
      </p:sp>
    </p:spTree>
    <p:extLst>
      <p:ext uri="{BB962C8B-B14F-4D97-AF65-F5344CB8AC3E}">
        <p14:creationId xmlns:p14="http://schemas.microsoft.com/office/powerpoint/2010/main" val="249009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Measles outbreaks cause alarm: what the data say (nature.com)</a:t>
            </a:r>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10</a:t>
            </a:fld>
            <a:endParaRPr lang="en-GB" dirty="0"/>
          </a:p>
        </p:txBody>
      </p:sp>
    </p:spTree>
    <p:extLst>
      <p:ext uri="{BB962C8B-B14F-4D97-AF65-F5344CB8AC3E}">
        <p14:creationId xmlns:p14="http://schemas.microsoft.com/office/powerpoint/2010/main" val="253115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6176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5100" y="4389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8641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567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691409"/>
            <a:ext cx="2628900" cy="44981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25500" y="1691409"/>
            <a:ext cx="7734300" cy="44981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409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30230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100409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24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895419"/>
            <a:ext cx="10515600" cy="10816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7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662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6" y="1427884"/>
            <a:ext cx="10515600" cy="988291"/>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6" y="24971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6" y="3482975"/>
            <a:ext cx="5157787"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4971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482974"/>
            <a:ext cx="5183188"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395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94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5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6" y="1787524"/>
            <a:ext cx="3932237" cy="106997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081588" y="1800225"/>
            <a:ext cx="6172200" cy="4203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7" y="2870200"/>
            <a:ext cx="3932237" cy="31334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392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32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95888" y="1804843"/>
            <a:ext cx="6172200" cy="4249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7" y="2882900"/>
            <a:ext cx="3932237" cy="3179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5029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5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3218046"/>
            <a:ext cx="10515600" cy="28666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Rounded Rectangle 26"/>
          <p:cNvSpPr/>
          <p:nvPr/>
        </p:nvSpPr>
        <p:spPr>
          <a:xfrm>
            <a:off x="838200" y="613978"/>
            <a:ext cx="10515600" cy="76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OpenDyslexic" panose="00000500000000000000" pitchFamily="50" charset="0"/>
                <a:ea typeface="Adobe Fan Heiti Std B" panose="020B0700000000000000" pitchFamily="34" charset="-128"/>
              </a:rPr>
              <a:t>Big Question: Why should I keep up to date with my jabs?  </a:t>
            </a:r>
            <a:r>
              <a:rPr lang="en-GB" sz="1600" dirty="0">
                <a:solidFill>
                  <a:schemeClr val="tx1"/>
                </a:solidFill>
                <a:latin typeface="OpenDyslexic" panose="00000500000000000000" pitchFamily="50" charset="0"/>
                <a:ea typeface="Adobe Fan Heiti Std B" panose="020B0700000000000000" pitchFamily="34" charset="-128"/>
              </a:rPr>
              <a:t> </a:t>
            </a:r>
          </a:p>
        </p:txBody>
      </p:sp>
      <p:sp>
        <p:nvSpPr>
          <p:cNvPr id="28" name="Rounded Rectangle 27"/>
          <p:cNvSpPr/>
          <p:nvPr userDrawn="1"/>
        </p:nvSpPr>
        <p:spPr>
          <a:xfrm>
            <a:off x="838200" y="166315"/>
            <a:ext cx="2707105" cy="258311"/>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HPV </a:t>
            </a:r>
          </a:p>
        </p:txBody>
      </p:sp>
      <p:sp>
        <p:nvSpPr>
          <p:cNvPr id="31" name="Rounded Rectangle 30"/>
          <p:cNvSpPr/>
          <p:nvPr userDrawn="1"/>
        </p:nvSpPr>
        <p:spPr>
          <a:xfrm>
            <a:off x="7426048" y="103511"/>
            <a:ext cx="3927753"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i="0" dirty="0">
                <a:latin typeface="OpenDyslexic" panose="00000500000000000000" pitchFamily="50" charset="0"/>
              </a:rPr>
              <a:t>Human papillomavirus </a:t>
            </a:r>
          </a:p>
        </p:txBody>
      </p:sp>
      <p:sp>
        <p:nvSpPr>
          <p:cNvPr id="32" name="Rounded Rectangle 31"/>
          <p:cNvSpPr/>
          <p:nvPr/>
        </p:nvSpPr>
        <p:spPr>
          <a:xfrm>
            <a:off x="838200" y="638935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Vaccine </a:t>
            </a:r>
          </a:p>
        </p:txBody>
      </p:sp>
      <p:sp>
        <p:nvSpPr>
          <p:cNvPr id="35" name="Rounded Rectangle 34"/>
          <p:cNvSpPr/>
          <p:nvPr/>
        </p:nvSpPr>
        <p:spPr>
          <a:xfrm>
            <a:off x="9007763" y="637318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Protection </a:t>
            </a:r>
          </a:p>
        </p:txBody>
      </p:sp>
      <p:pic>
        <p:nvPicPr>
          <p:cNvPr id="14" name="Picture 13"/>
          <p:cNvPicPr/>
          <p:nvPr/>
        </p:nvPicPr>
        <p:blipFill rotWithShape="1">
          <a:blip r:embed="rId14"/>
          <a:srcRect r="65860"/>
          <a:stretch/>
        </p:blipFill>
        <p:spPr>
          <a:xfrm>
            <a:off x="10642599" y="650691"/>
            <a:ext cx="647701" cy="712859"/>
          </a:xfrm>
          <a:prstGeom prst="rect">
            <a:avLst/>
          </a:prstGeom>
        </p:spPr>
      </p:pic>
    </p:spTree>
    <p:extLst>
      <p:ext uri="{BB962C8B-B14F-4D97-AF65-F5344CB8AC3E}">
        <p14:creationId xmlns:p14="http://schemas.microsoft.com/office/powerpoint/2010/main" val="359018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youtube.com/watch?v=FISO51GoQBw"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vqvD833wQA"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9BD3-B366-4251-9C9B-7F9811B45241}"/>
              </a:ext>
            </a:extLst>
          </p:cNvPr>
          <p:cNvSpPr txBox="1">
            <a:spLocks/>
          </p:cNvSpPr>
          <p:nvPr/>
        </p:nvSpPr>
        <p:spPr>
          <a:xfrm>
            <a:off x="741405" y="1802881"/>
            <a:ext cx="1190779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sz="3200" dirty="0"/>
              <a:t>Teacher instructions / pathway through the lessons</a:t>
            </a:r>
          </a:p>
        </p:txBody>
      </p:sp>
      <p:sp>
        <p:nvSpPr>
          <p:cNvPr id="4" name="TextBox 3">
            <a:extLst>
              <a:ext uri="{FF2B5EF4-FFF2-40B4-BE49-F238E27FC236}">
                <a16:creationId xmlns:a16="http://schemas.microsoft.com/office/drawing/2014/main" id="{3748F312-E1D6-4AC1-A251-43D2518D9B29}"/>
              </a:ext>
            </a:extLst>
          </p:cNvPr>
          <p:cNvSpPr txBox="1"/>
          <p:nvPr/>
        </p:nvSpPr>
        <p:spPr>
          <a:xfrm>
            <a:off x="593124" y="2434281"/>
            <a:ext cx="10700952" cy="3139321"/>
          </a:xfrm>
          <a:prstGeom prst="rect">
            <a:avLst/>
          </a:prstGeom>
          <a:noFill/>
        </p:spPr>
        <p:txBody>
          <a:bodyPr wrap="square" rtlCol="0">
            <a:spAutoFit/>
          </a:bodyPr>
          <a:lstStyle/>
          <a:p>
            <a:pPr marL="285750" indent="-285750">
              <a:buFontTx/>
              <a:buChar char="-"/>
            </a:pPr>
            <a:r>
              <a:rPr lang="en-GB" dirty="0">
                <a:latin typeface="OpenDyslexic" panose="00000500000000000000" pitchFamily="50" charset="0"/>
              </a:rPr>
              <a:t>We’re aiming to equip students with knowledge about STIs and how they can be transmitted and treated. We have focussed on some examples and contraception needed to prevent their spread.</a:t>
            </a:r>
          </a:p>
          <a:p>
            <a:pPr marL="285750" indent="-285750">
              <a:buFontTx/>
              <a:buChar char="-"/>
            </a:pPr>
            <a:endParaRPr lang="en-GB" dirty="0">
              <a:latin typeface="OpenDyslexic" panose="00000500000000000000" pitchFamily="50" charset="0"/>
            </a:endParaRPr>
          </a:p>
          <a:p>
            <a:pPr marL="285750" indent="-285750">
              <a:buFontTx/>
              <a:buChar char="-"/>
            </a:pPr>
            <a:r>
              <a:rPr lang="en-GB" dirty="0">
                <a:latin typeface="OpenDyslexic" panose="00000500000000000000" pitchFamily="50" charset="0"/>
              </a:rPr>
              <a:t>Students should learn about HPV as well as this is a focus with the vaccine scheme in the UK. </a:t>
            </a:r>
          </a:p>
          <a:p>
            <a:pPr marL="285750" indent="-285750">
              <a:buFontTx/>
              <a:buChar char="-"/>
            </a:pPr>
            <a:endParaRPr lang="en-GB" dirty="0">
              <a:latin typeface="OpenDyslexic" panose="00000500000000000000" pitchFamily="50" charset="0"/>
            </a:endParaRPr>
          </a:p>
          <a:p>
            <a:pPr marL="285750" indent="-285750">
              <a:buFontTx/>
              <a:buChar char="-"/>
            </a:pPr>
            <a:r>
              <a:rPr lang="en-GB" dirty="0">
                <a:latin typeface="OpenDyslexic" panose="00000500000000000000" pitchFamily="50" charset="0"/>
              </a:rPr>
              <a:t>Explore differences between certain STIs and how easy it is to get tested for them all and treat them. </a:t>
            </a:r>
          </a:p>
          <a:p>
            <a:pPr marL="285750" indent="-285750">
              <a:buFontTx/>
              <a:buChar char="-"/>
            </a:pPr>
            <a:endParaRPr lang="en-GB" dirty="0">
              <a:latin typeface="OpenDyslexic" panose="00000500000000000000" pitchFamily="50" charset="0"/>
            </a:endParaRPr>
          </a:p>
          <a:p>
            <a:pPr marL="285750" indent="-285750">
              <a:buFontTx/>
              <a:buChar char="-"/>
            </a:pPr>
            <a:endParaRPr lang="en-GB" dirty="0">
              <a:latin typeface="OpenDyslexic" panose="00000500000000000000" pitchFamily="50" charset="0"/>
            </a:endParaRPr>
          </a:p>
        </p:txBody>
      </p:sp>
      <p:sp>
        <p:nvSpPr>
          <p:cNvPr id="5" name="TextBox 4">
            <a:extLst>
              <a:ext uri="{FF2B5EF4-FFF2-40B4-BE49-F238E27FC236}">
                <a16:creationId xmlns:a16="http://schemas.microsoft.com/office/drawing/2014/main" id="{B0C83EA8-D5D3-44FA-8924-CB7335EB54F2}"/>
              </a:ext>
            </a:extLst>
          </p:cNvPr>
          <p:cNvSpPr txBox="1"/>
          <p:nvPr/>
        </p:nvSpPr>
        <p:spPr>
          <a:xfrm>
            <a:off x="745524" y="5367992"/>
            <a:ext cx="10595266" cy="369332"/>
          </a:xfrm>
          <a:prstGeom prst="rect">
            <a:avLst/>
          </a:prstGeom>
          <a:solidFill>
            <a:srgbClr val="CC99FF"/>
          </a:solidFill>
        </p:spPr>
        <p:txBody>
          <a:bodyPr wrap="square" rtlCol="0">
            <a:spAutoFit/>
          </a:bodyPr>
          <a:lstStyle/>
          <a:p>
            <a:pPr algn="ctr"/>
            <a:endParaRPr lang="en-GB" dirty="0"/>
          </a:p>
        </p:txBody>
      </p:sp>
    </p:spTree>
    <p:extLst>
      <p:ext uri="{BB962C8B-B14F-4D97-AF65-F5344CB8AC3E}">
        <p14:creationId xmlns:p14="http://schemas.microsoft.com/office/powerpoint/2010/main" val="115967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2C08-096B-050A-A482-3D05570483E3}"/>
              </a:ext>
            </a:extLst>
          </p:cNvPr>
          <p:cNvSpPr>
            <a:spLocks noGrp="1"/>
          </p:cNvSpPr>
          <p:nvPr>
            <p:ph type="title"/>
          </p:nvPr>
        </p:nvSpPr>
        <p:spPr/>
        <p:txBody>
          <a:bodyPr/>
          <a:lstStyle/>
          <a:p>
            <a:r>
              <a:rPr lang="en-GB" dirty="0"/>
              <a:t>Measles (MMR) </a:t>
            </a:r>
          </a:p>
        </p:txBody>
      </p:sp>
      <p:sp>
        <p:nvSpPr>
          <p:cNvPr id="3" name="Content Placeholder 2">
            <a:extLst>
              <a:ext uri="{FF2B5EF4-FFF2-40B4-BE49-F238E27FC236}">
                <a16:creationId xmlns:a16="http://schemas.microsoft.com/office/drawing/2014/main" id="{EA31989C-33C3-3207-0AE7-B4D3E655C7EA}"/>
              </a:ext>
            </a:extLst>
          </p:cNvPr>
          <p:cNvSpPr>
            <a:spLocks noGrp="1"/>
          </p:cNvSpPr>
          <p:nvPr>
            <p:ph idx="1"/>
          </p:nvPr>
        </p:nvSpPr>
        <p:spPr/>
        <p:txBody>
          <a:bodyPr/>
          <a:lstStyle/>
          <a:p>
            <a:pPr marL="0" indent="0">
              <a:buNone/>
            </a:pPr>
            <a:r>
              <a:rPr lang="en-GB" dirty="0"/>
              <a:t>Many people during COVID-19 didn’t receive their MMR vaccinations at 1 and 3 years old. You need two doses to ensure you are protected. This has meant that we have now seen cases rising in the UK. </a:t>
            </a:r>
          </a:p>
          <a:p>
            <a:pPr marL="0" indent="0">
              <a:buNone/>
            </a:pPr>
            <a:endParaRPr lang="en-GB" dirty="0"/>
          </a:p>
          <a:p>
            <a:pPr marL="0" indent="0">
              <a:buNone/>
            </a:pPr>
            <a:r>
              <a:rPr lang="en-GB" dirty="0"/>
              <a:t>Read through the exert in </a:t>
            </a:r>
            <a:r>
              <a:rPr lang="en-GB"/>
              <a:t>your booklets.</a:t>
            </a:r>
          </a:p>
        </p:txBody>
      </p:sp>
      <p:sp>
        <p:nvSpPr>
          <p:cNvPr id="4" name="Rectangle 3">
            <a:extLst>
              <a:ext uri="{FF2B5EF4-FFF2-40B4-BE49-F238E27FC236}">
                <a16:creationId xmlns:a16="http://schemas.microsoft.com/office/drawing/2014/main" id="{CF5D198B-A364-BD31-85CB-1683D608AE1E}"/>
              </a:ext>
            </a:extLst>
          </p:cNvPr>
          <p:cNvSpPr/>
          <p:nvPr/>
        </p:nvSpPr>
        <p:spPr>
          <a:xfrm>
            <a:off x="5527963" y="5985537"/>
            <a:ext cx="3020291" cy="748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Page 48</a:t>
            </a:r>
          </a:p>
        </p:txBody>
      </p:sp>
    </p:spTree>
    <p:extLst>
      <p:ext uri="{BB962C8B-B14F-4D97-AF65-F5344CB8AC3E}">
        <p14:creationId xmlns:p14="http://schemas.microsoft.com/office/powerpoint/2010/main" val="239319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297E-F4FA-4180-9FC7-DD8831F04A6B}"/>
              </a:ext>
            </a:extLst>
          </p:cNvPr>
          <p:cNvSpPr>
            <a:spLocks noGrp="1"/>
          </p:cNvSpPr>
          <p:nvPr>
            <p:ph type="title"/>
          </p:nvPr>
        </p:nvSpPr>
        <p:spPr>
          <a:xfrm>
            <a:off x="672850" y="1259046"/>
            <a:ext cx="10515600" cy="1054664"/>
          </a:xfrm>
        </p:spPr>
        <p:txBody>
          <a:bodyPr>
            <a:normAutofit/>
          </a:bodyPr>
          <a:lstStyle/>
          <a:p>
            <a:pPr algn="ctr"/>
            <a:r>
              <a:rPr lang="en-GB" sz="4800" u="sng" dirty="0">
                <a:latin typeface="OpenDyslexic" panose="00000500000000000000" pitchFamily="50" charset="0"/>
              </a:rPr>
              <a:t>Signposting:</a:t>
            </a:r>
          </a:p>
        </p:txBody>
      </p:sp>
      <p:pic>
        <p:nvPicPr>
          <p:cNvPr id="9" name="Picture 8">
            <a:extLst>
              <a:ext uri="{FF2B5EF4-FFF2-40B4-BE49-F238E27FC236}">
                <a16:creationId xmlns:a16="http://schemas.microsoft.com/office/drawing/2014/main" id="{FC5F6FA9-9BD5-4D78-B7DE-CB5BAE93E903}"/>
              </a:ext>
            </a:extLst>
          </p:cNvPr>
          <p:cNvPicPr>
            <a:picLocks noChangeAspect="1"/>
          </p:cNvPicPr>
          <p:nvPr/>
        </p:nvPicPr>
        <p:blipFill>
          <a:blip r:embed="rId2"/>
          <a:stretch>
            <a:fillRect/>
          </a:stretch>
        </p:blipFill>
        <p:spPr>
          <a:xfrm>
            <a:off x="598382" y="3645437"/>
            <a:ext cx="1266825" cy="1390650"/>
          </a:xfrm>
          <a:prstGeom prst="rect">
            <a:avLst/>
          </a:prstGeom>
        </p:spPr>
      </p:pic>
      <p:pic>
        <p:nvPicPr>
          <p:cNvPr id="12" name="Picture 11">
            <a:extLst>
              <a:ext uri="{FF2B5EF4-FFF2-40B4-BE49-F238E27FC236}">
                <a16:creationId xmlns:a16="http://schemas.microsoft.com/office/drawing/2014/main" id="{80D41F72-8C01-487F-9CC9-4CC4EA69176B}"/>
              </a:ext>
            </a:extLst>
          </p:cNvPr>
          <p:cNvPicPr>
            <a:picLocks noChangeAspect="1"/>
          </p:cNvPicPr>
          <p:nvPr/>
        </p:nvPicPr>
        <p:blipFill>
          <a:blip r:embed="rId3"/>
          <a:stretch>
            <a:fillRect/>
          </a:stretch>
        </p:blipFill>
        <p:spPr>
          <a:xfrm>
            <a:off x="3310617" y="3470754"/>
            <a:ext cx="1104852" cy="1409907"/>
          </a:xfrm>
          <a:prstGeom prst="rect">
            <a:avLst/>
          </a:prstGeom>
        </p:spPr>
      </p:pic>
      <p:sp>
        <p:nvSpPr>
          <p:cNvPr id="17" name="Title 1">
            <a:extLst>
              <a:ext uri="{FF2B5EF4-FFF2-40B4-BE49-F238E27FC236}">
                <a16:creationId xmlns:a16="http://schemas.microsoft.com/office/drawing/2014/main" id="{2592121D-17F7-4A61-9B82-634EC7B71CB6}"/>
              </a:ext>
            </a:extLst>
          </p:cNvPr>
          <p:cNvSpPr txBox="1">
            <a:spLocks/>
          </p:cNvSpPr>
          <p:nvPr/>
        </p:nvSpPr>
        <p:spPr>
          <a:xfrm>
            <a:off x="360665" y="2192725"/>
            <a:ext cx="50287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OpenDyslexic" panose="00000500000000000000" pitchFamily="50" charset="0"/>
              </a:rPr>
              <a:t>If you have any concerns or worries please speak to a member of the safeguarding team who will be happy to help. </a:t>
            </a:r>
          </a:p>
        </p:txBody>
      </p:sp>
      <p:pic>
        <p:nvPicPr>
          <p:cNvPr id="7" name="Picture 6">
            <a:extLst>
              <a:ext uri="{FF2B5EF4-FFF2-40B4-BE49-F238E27FC236}">
                <a16:creationId xmlns:a16="http://schemas.microsoft.com/office/drawing/2014/main" id="{FE615980-8832-4D37-9BDB-E486B3ADBD99}"/>
              </a:ext>
            </a:extLst>
          </p:cNvPr>
          <p:cNvPicPr>
            <a:picLocks noChangeAspect="1"/>
          </p:cNvPicPr>
          <p:nvPr/>
        </p:nvPicPr>
        <p:blipFill>
          <a:blip r:embed="rId4"/>
          <a:stretch>
            <a:fillRect/>
          </a:stretch>
        </p:blipFill>
        <p:spPr>
          <a:xfrm>
            <a:off x="8043055" y="585673"/>
            <a:ext cx="3901716" cy="2064323"/>
          </a:xfrm>
          <a:prstGeom prst="rect">
            <a:avLst/>
          </a:prstGeom>
        </p:spPr>
      </p:pic>
      <p:pic>
        <p:nvPicPr>
          <p:cNvPr id="5" name="Picture 4">
            <a:extLst>
              <a:ext uri="{FF2B5EF4-FFF2-40B4-BE49-F238E27FC236}">
                <a16:creationId xmlns:a16="http://schemas.microsoft.com/office/drawing/2014/main" id="{B0522E71-C6DF-4D4E-ACD4-E96C2EB5B668}"/>
              </a:ext>
            </a:extLst>
          </p:cNvPr>
          <p:cNvPicPr>
            <a:picLocks noChangeAspect="1"/>
          </p:cNvPicPr>
          <p:nvPr/>
        </p:nvPicPr>
        <p:blipFill>
          <a:blip r:embed="rId5"/>
          <a:stretch>
            <a:fillRect/>
          </a:stretch>
        </p:blipFill>
        <p:spPr>
          <a:xfrm>
            <a:off x="6613810" y="2875011"/>
            <a:ext cx="4161126" cy="2064323"/>
          </a:xfrm>
          <a:prstGeom prst="rect">
            <a:avLst/>
          </a:prstGeom>
        </p:spPr>
      </p:pic>
      <p:pic>
        <p:nvPicPr>
          <p:cNvPr id="10" name="Picture 9">
            <a:extLst>
              <a:ext uri="{FF2B5EF4-FFF2-40B4-BE49-F238E27FC236}">
                <a16:creationId xmlns:a16="http://schemas.microsoft.com/office/drawing/2014/main" id="{D520C748-DBCD-4627-AB17-D3F270F44799}"/>
              </a:ext>
            </a:extLst>
          </p:cNvPr>
          <p:cNvPicPr>
            <a:picLocks noChangeAspect="1"/>
          </p:cNvPicPr>
          <p:nvPr/>
        </p:nvPicPr>
        <p:blipFill>
          <a:blip r:embed="rId6"/>
          <a:stretch>
            <a:fillRect/>
          </a:stretch>
        </p:blipFill>
        <p:spPr>
          <a:xfrm>
            <a:off x="3504727" y="5110166"/>
            <a:ext cx="8440044" cy="1685095"/>
          </a:xfrm>
          <a:prstGeom prst="rect">
            <a:avLst/>
          </a:prstGeom>
        </p:spPr>
      </p:pic>
    </p:spTree>
    <p:extLst>
      <p:ext uri="{BB962C8B-B14F-4D97-AF65-F5344CB8AC3E}">
        <p14:creationId xmlns:p14="http://schemas.microsoft.com/office/powerpoint/2010/main" val="133307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0334-E44A-2DA1-ACD7-714C81D97A3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552FB2E-7310-DF34-219F-A72973672FCB}"/>
              </a:ext>
            </a:extLst>
          </p:cNvPr>
          <p:cNvPicPr>
            <a:picLocks noGrp="1" noChangeAspect="1"/>
          </p:cNvPicPr>
          <p:nvPr>
            <p:ph idx="1"/>
          </p:nvPr>
        </p:nvPicPr>
        <p:blipFill>
          <a:blip r:embed="rId2"/>
          <a:stretch>
            <a:fillRect/>
          </a:stretch>
        </p:blipFill>
        <p:spPr>
          <a:xfrm>
            <a:off x="1971102" y="1617529"/>
            <a:ext cx="7886881" cy="4439593"/>
          </a:xfrm>
          <a:prstGeom prst="rect">
            <a:avLst/>
          </a:prstGeom>
        </p:spPr>
      </p:pic>
    </p:spTree>
    <p:extLst>
      <p:ext uri="{BB962C8B-B14F-4D97-AF65-F5344CB8AC3E}">
        <p14:creationId xmlns:p14="http://schemas.microsoft.com/office/powerpoint/2010/main" val="202437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EBBFFF-4A7A-2EB9-EB24-72E14939CA2C}"/>
              </a:ext>
            </a:extLst>
          </p:cNvPr>
          <p:cNvSpPr txBox="1"/>
          <p:nvPr/>
        </p:nvSpPr>
        <p:spPr>
          <a:xfrm>
            <a:off x="852570" y="1699971"/>
            <a:ext cx="10515646" cy="4939814"/>
          </a:xfrm>
          <a:prstGeom prst="rect">
            <a:avLst/>
          </a:prstGeom>
          <a:noFill/>
        </p:spPr>
        <p:txBody>
          <a:bodyPr wrap="square" rtlCol="0">
            <a:spAutoFit/>
          </a:bodyPr>
          <a:lstStyle/>
          <a:p>
            <a:r>
              <a:rPr lang="en-GB" sz="2800" u="sng" dirty="0">
                <a:latin typeface="OpenDyslexic" panose="00000500000000000000" pitchFamily="50" charset="0"/>
              </a:rPr>
              <a:t>Do now: Drill questions:</a:t>
            </a:r>
          </a:p>
          <a:p>
            <a:pPr marL="514350" indent="-514350">
              <a:buAutoNum type="alphaLcPeriod"/>
            </a:pPr>
            <a:endParaRPr lang="en-GB" sz="1050" dirty="0">
              <a:latin typeface="OpenDyslexic" panose="00000500000000000000" pitchFamily="50" charset="0"/>
            </a:endParaRPr>
          </a:p>
          <a:p>
            <a:pPr marL="514350" indent="-514350">
              <a:buAutoNum type="alphaLcPeriod"/>
            </a:pPr>
            <a:r>
              <a:rPr lang="en-GB" sz="2800" dirty="0">
                <a:latin typeface="OpenDyslexic" panose="00000500000000000000" pitchFamily="50" charset="0"/>
              </a:rPr>
              <a:t>How could a teacher be affected if a pupil is hurt in a road traffic accident?</a:t>
            </a:r>
          </a:p>
          <a:p>
            <a:endParaRPr lang="en-GB" sz="2800" dirty="0">
              <a:latin typeface="OpenDyslexic" panose="00000500000000000000" pitchFamily="50" charset="0"/>
            </a:endParaRPr>
          </a:p>
          <a:p>
            <a:endParaRPr lang="en-GB" sz="900" u="sng" dirty="0">
              <a:latin typeface="OpenDyslexic" panose="00000500000000000000" pitchFamily="50" charset="0"/>
            </a:endParaRPr>
          </a:p>
          <a:p>
            <a:r>
              <a:rPr lang="en-GB" sz="2800" dirty="0">
                <a:latin typeface="OpenDyslexic" panose="00000500000000000000" pitchFamily="50" charset="0"/>
              </a:rPr>
              <a:t>c. What is a fallopian tube? </a:t>
            </a:r>
          </a:p>
          <a:p>
            <a:endParaRPr lang="en-GB" sz="3600" dirty="0">
              <a:latin typeface="OpenDyslexic" panose="00000500000000000000" pitchFamily="50" charset="0"/>
            </a:endParaRPr>
          </a:p>
          <a:p>
            <a:endParaRPr lang="en-GB" sz="900" dirty="0">
              <a:latin typeface="OpenDyslexic" panose="00000500000000000000" pitchFamily="50" charset="0"/>
            </a:endParaRPr>
          </a:p>
          <a:p>
            <a:r>
              <a:rPr lang="en-GB" sz="2800" dirty="0">
                <a:latin typeface="OpenDyslexic" panose="00000500000000000000" pitchFamily="50" charset="0"/>
              </a:rPr>
              <a:t>d. What is meant by consent? </a:t>
            </a:r>
            <a:endParaRPr lang="en-GB" sz="3600" dirty="0">
              <a:latin typeface="+mj-lt"/>
            </a:endParaRPr>
          </a:p>
          <a:p>
            <a:endParaRPr lang="en-GB" sz="1050" dirty="0">
              <a:latin typeface="OpenDyslexic" panose="00000500000000000000" pitchFamily="50" charset="0"/>
            </a:endParaRPr>
          </a:p>
          <a:p>
            <a:endParaRPr lang="en-GB" sz="7200" dirty="0">
              <a:latin typeface="OpenDyslexic" panose="00000500000000000000" pitchFamily="50" charset="0"/>
            </a:endParaRPr>
          </a:p>
        </p:txBody>
      </p:sp>
      <p:sp>
        <p:nvSpPr>
          <p:cNvPr id="3" name="Rectangle 2">
            <a:extLst>
              <a:ext uri="{FF2B5EF4-FFF2-40B4-BE49-F238E27FC236}">
                <a16:creationId xmlns:a16="http://schemas.microsoft.com/office/drawing/2014/main" id="{832BADB2-370C-66E6-6602-AF68762EAB9A}"/>
              </a:ext>
            </a:extLst>
          </p:cNvPr>
          <p:cNvSpPr/>
          <p:nvPr/>
        </p:nvSpPr>
        <p:spPr>
          <a:xfrm>
            <a:off x="7924800" y="5666509"/>
            <a:ext cx="3020291" cy="748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Page 47</a:t>
            </a:r>
          </a:p>
        </p:txBody>
      </p:sp>
      <p:sp>
        <p:nvSpPr>
          <p:cNvPr id="4" name="TextBox 3">
            <a:extLst>
              <a:ext uri="{FF2B5EF4-FFF2-40B4-BE49-F238E27FC236}">
                <a16:creationId xmlns:a16="http://schemas.microsoft.com/office/drawing/2014/main" id="{206B88A6-BB33-A785-B79A-E72910A754F0}"/>
              </a:ext>
            </a:extLst>
          </p:cNvPr>
          <p:cNvSpPr txBox="1"/>
          <p:nvPr/>
        </p:nvSpPr>
        <p:spPr>
          <a:xfrm>
            <a:off x="6885709" y="2707108"/>
            <a:ext cx="4835236" cy="2585323"/>
          </a:xfrm>
          <a:prstGeom prst="rect">
            <a:avLst/>
          </a:prstGeom>
          <a:noFill/>
        </p:spPr>
        <p:txBody>
          <a:bodyPr wrap="square" rtlCol="0">
            <a:spAutoFit/>
          </a:bodyPr>
          <a:lstStyle/>
          <a:p>
            <a:r>
              <a:rPr lang="en-GB" dirty="0"/>
              <a:t>Witness, trauma, anxiety, PTSD, education levels, needs to help the pupils in the school, support the family. </a:t>
            </a:r>
          </a:p>
          <a:p>
            <a:endParaRPr lang="en-GB" dirty="0"/>
          </a:p>
          <a:p>
            <a:r>
              <a:rPr lang="en-GB" dirty="0"/>
              <a:t>Tubes joining the ovaries to the uterus. </a:t>
            </a:r>
          </a:p>
          <a:p>
            <a:endParaRPr lang="en-GB" dirty="0"/>
          </a:p>
          <a:p>
            <a:endParaRPr lang="en-GB" dirty="0"/>
          </a:p>
          <a:p>
            <a:endParaRPr lang="en-GB" dirty="0"/>
          </a:p>
          <a:p>
            <a:r>
              <a:rPr lang="en-GB" dirty="0"/>
              <a:t>Saying yes, giving someone permission </a:t>
            </a:r>
          </a:p>
        </p:txBody>
      </p:sp>
    </p:spTree>
    <p:extLst>
      <p:ext uri="{BB962C8B-B14F-4D97-AF65-F5344CB8AC3E}">
        <p14:creationId xmlns:p14="http://schemas.microsoft.com/office/powerpoint/2010/main" val="33354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82A-D9C7-4BB9-9F39-33AFB1246160}"/>
              </a:ext>
            </a:extLst>
          </p:cNvPr>
          <p:cNvSpPr>
            <a:spLocks noGrp="1"/>
          </p:cNvSpPr>
          <p:nvPr>
            <p:ph type="title"/>
          </p:nvPr>
        </p:nvSpPr>
        <p:spPr>
          <a:xfrm>
            <a:off x="838200" y="1471756"/>
            <a:ext cx="10515600" cy="926888"/>
          </a:xfrm>
        </p:spPr>
        <p:txBody>
          <a:bodyPr/>
          <a:lstStyle/>
          <a:p>
            <a:pPr algn="ctr"/>
            <a:r>
              <a:rPr lang="en-GB" dirty="0">
                <a:latin typeface="OpenDyslexic" panose="00000500000000000000" pitchFamily="50" charset="0"/>
              </a:rPr>
              <a:t>What are we learning today? </a:t>
            </a:r>
          </a:p>
        </p:txBody>
      </p:sp>
      <p:sp>
        <p:nvSpPr>
          <p:cNvPr id="3" name="Rectangle 2">
            <a:extLst>
              <a:ext uri="{FF2B5EF4-FFF2-40B4-BE49-F238E27FC236}">
                <a16:creationId xmlns:a16="http://schemas.microsoft.com/office/drawing/2014/main" id="{71B5731E-1973-4E49-818A-DB86FD3EED1E}"/>
              </a:ext>
            </a:extLst>
          </p:cNvPr>
          <p:cNvSpPr/>
          <p:nvPr/>
        </p:nvSpPr>
        <p:spPr>
          <a:xfrm>
            <a:off x="0" y="4986134"/>
            <a:ext cx="11803056" cy="1015663"/>
          </a:xfrm>
          <a:prstGeom prst="rect">
            <a:avLst/>
          </a:prstGeom>
        </p:spPr>
        <p:txBody>
          <a:bodyPr wrap="square">
            <a:spAutoFit/>
          </a:bodyPr>
          <a:lstStyle/>
          <a:p>
            <a:pPr marL="457200" indent="-457200" algn="ctr">
              <a:buFontTx/>
              <a:buChar char="-"/>
            </a:pPr>
            <a:r>
              <a:rPr lang="en-GB" sz="2000" dirty="0">
                <a:latin typeface="OpenDyslexic" panose="00000500000000000000" pitchFamily="50" charset="0"/>
              </a:rPr>
              <a:t>How do vaccinations work?</a:t>
            </a:r>
          </a:p>
          <a:p>
            <a:pPr marL="457200" indent="-457200" algn="ctr">
              <a:buFontTx/>
              <a:buChar char="-"/>
            </a:pPr>
            <a:r>
              <a:rPr lang="en-GB" sz="2000" dirty="0">
                <a:latin typeface="OpenDyslexic" panose="00000500000000000000" pitchFamily="50" charset="0"/>
              </a:rPr>
              <a:t>What is HPV?</a:t>
            </a:r>
          </a:p>
          <a:p>
            <a:pPr marL="457200" indent="-457200" algn="ctr">
              <a:buFontTx/>
              <a:buChar char="-"/>
            </a:pPr>
            <a:r>
              <a:rPr lang="en-GB" sz="2000" dirty="0">
                <a:latin typeface="OpenDyslexic" panose="00000500000000000000" pitchFamily="50" charset="0"/>
              </a:rPr>
              <a:t>What does the jab protect me from? </a:t>
            </a:r>
          </a:p>
        </p:txBody>
      </p:sp>
      <p:pic>
        <p:nvPicPr>
          <p:cNvPr id="4" name="Picture 4" descr="A fourth jab boosts immunity">
            <a:extLst>
              <a:ext uri="{FF2B5EF4-FFF2-40B4-BE49-F238E27FC236}">
                <a16:creationId xmlns:a16="http://schemas.microsoft.com/office/drawing/2014/main" id="{3F635F4A-E7A7-A8C1-E98C-ED87645DA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618" y="2398644"/>
            <a:ext cx="3442814" cy="2395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PV vaccine offered to Wirral&amp;#39;s year 8 students when new term starts -  Wirral CCG">
            <a:extLst>
              <a:ext uri="{FF2B5EF4-FFF2-40B4-BE49-F238E27FC236}">
                <a16:creationId xmlns:a16="http://schemas.microsoft.com/office/drawing/2014/main" id="{BC0813B2-C7F2-F823-6A5B-1772F88D50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59" r="10892" b="-1"/>
          <a:stretch/>
        </p:blipFill>
        <p:spPr bwMode="auto">
          <a:xfrm>
            <a:off x="325464" y="2398643"/>
            <a:ext cx="3516810" cy="2395029"/>
          </a:xfrm>
          <a:prstGeom prst="rect">
            <a:avLst/>
          </a:prstGeom>
          <a:solidFill>
            <a:srgbClr val="FFFFFF"/>
          </a:solidFill>
        </p:spPr>
      </p:pic>
      <p:pic>
        <p:nvPicPr>
          <p:cNvPr id="6" name="Picture 4" descr="Hpv vaccine nhs wales. Product description">
            <a:extLst>
              <a:ext uri="{FF2B5EF4-FFF2-40B4-BE49-F238E27FC236}">
                <a16:creationId xmlns:a16="http://schemas.microsoft.com/office/drawing/2014/main" id="{C7CEFADA-FB99-D8A8-442D-EECD8B0DB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085" y="2374772"/>
            <a:ext cx="2984722" cy="244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6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581527" y="16175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1826230320"/>
              </p:ext>
            </p:extLst>
          </p:nvPr>
        </p:nvGraphicFramePr>
        <p:xfrm>
          <a:off x="176463" y="2400185"/>
          <a:ext cx="3849534" cy="3749400"/>
        </p:xfrm>
        <a:graphic>
          <a:graphicData uri="http://schemas.openxmlformats.org/drawingml/2006/table">
            <a:tbl>
              <a:tblPr firstRow="1" bandRow="1">
                <a:tableStyleId>{5C22544A-7EE6-4342-B048-85BDC9FD1C3A}</a:tableStyleId>
              </a:tblPr>
              <a:tblGrid>
                <a:gridCol w="3849534">
                  <a:extLst>
                    <a:ext uri="{9D8B030D-6E8A-4147-A177-3AD203B41FA5}">
                      <a16:colId xmlns:a16="http://schemas.microsoft.com/office/drawing/2014/main" val="2002587198"/>
                    </a:ext>
                  </a:extLst>
                </a:gridCol>
              </a:tblGrid>
              <a:tr h="934840">
                <a:tc>
                  <a:txBody>
                    <a:bodyPr/>
                    <a:lstStyle/>
                    <a:p>
                      <a:r>
                        <a:rPr lang="en-GB" sz="2800" b="1" dirty="0">
                          <a:solidFill>
                            <a:schemeClr val="tx1"/>
                          </a:solidFill>
                          <a:latin typeface="OpenDyslexic" panose="00000500000000000000" pitchFamily="50" charset="0"/>
                        </a:rPr>
                        <a:t>Protection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934840">
                <a:tc>
                  <a:txBody>
                    <a:bodyPr/>
                    <a:lstStyle/>
                    <a:p>
                      <a:r>
                        <a:rPr lang="en-GB" sz="2800" b="1" dirty="0">
                          <a:solidFill>
                            <a:schemeClr val="tx1"/>
                          </a:solidFill>
                          <a:latin typeface="OpenDyslexic" panose="00000500000000000000" pitchFamily="50" charset="0"/>
                        </a:rPr>
                        <a:t>Human papillomavirus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934840">
                <a:tc>
                  <a:txBody>
                    <a:bodyPr/>
                    <a:lstStyle/>
                    <a:p>
                      <a:r>
                        <a:rPr lang="en-GB" sz="2800" b="1" dirty="0">
                          <a:solidFill>
                            <a:schemeClr val="tx1"/>
                          </a:solidFill>
                          <a:latin typeface="OpenDyslexic" panose="00000500000000000000" pitchFamily="50" charset="0"/>
                        </a:rPr>
                        <a:t>Vaccine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934840">
                <a:tc>
                  <a:txBody>
                    <a:bodyPr/>
                    <a:lstStyle/>
                    <a:p>
                      <a:r>
                        <a:rPr lang="en-GB" sz="2800" b="1" dirty="0">
                          <a:solidFill>
                            <a:schemeClr val="tx1"/>
                          </a:solidFill>
                          <a:latin typeface="OpenDyslexic" panose="00000500000000000000" pitchFamily="50" charset="0"/>
                        </a:rPr>
                        <a:t>Cancer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807852786"/>
              </p:ext>
            </p:extLst>
          </p:nvPr>
        </p:nvGraphicFramePr>
        <p:xfrm>
          <a:off x="4747604" y="1617529"/>
          <a:ext cx="7267933" cy="4336565"/>
        </p:xfrm>
        <a:graphic>
          <a:graphicData uri="http://schemas.openxmlformats.org/drawingml/2006/table">
            <a:tbl>
              <a:tblPr firstRow="1" bandRow="1">
                <a:tableStyleId>{5C22544A-7EE6-4342-B048-85BDC9FD1C3A}</a:tableStyleId>
              </a:tblPr>
              <a:tblGrid>
                <a:gridCol w="7267933">
                  <a:extLst>
                    <a:ext uri="{9D8B030D-6E8A-4147-A177-3AD203B41FA5}">
                      <a16:colId xmlns:a16="http://schemas.microsoft.com/office/drawing/2014/main" val="2002587198"/>
                    </a:ext>
                  </a:extLst>
                </a:gridCol>
              </a:tblGrid>
              <a:tr h="1248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tx1"/>
                          </a:solidFill>
                          <a:effectLst/>
                          <a:latin typeface="OpenDyslexic" panose="00000500000000000000" pitchFamily="50" charset="0"/>
                          <a:ea typeface="+mn-ea"/>
                          <a:cs typeface="+mn-cs"/>
                        </a:rPr>
                        <a:t>is a type of medicine that trains the body's immune system so that it can fight a disease</a:t>
                      </a:r>
                      <a:endParaRPr lang="en-GB" sz="24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864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OpenDyslexic" panose="00000500000000000000" pitchFamily="50" charset="0"/>
                          <a:ea typeface="+mn-ea"/>
                          <a:cs typeface="+mn-cs"/>
                        </a:rPr>
                        <a:t>is when abnormal cells multiply and grow out of control.</a:t>
                      </a:r>
                      <a:endParaRPr lang="en-GB" sz="2000" b="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681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3C4043"/>
                          </a:solidFill>
                          <a:effectLst/>
                          <a:latin typeface="OpenDyslexic" panose="00000500000000000000" pitchFamily="50" charset="0"/>
                        </a:rPr>
                        <a:t>Human papillomavirus is a very common group of viruses. Some types can cause genital warts or cancer.</a:t>
                      </a:r>
                      <a:endParaRPr lang="en-GB" sz="200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121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OpenDyslexic" panose="00000500000000000000" pitchFamily="50" charset="0"/>
                          <a:ea typeface="+mn-ea"/>
                          <a:cs typeface="+mn-cs"/>
                        </a:rPr>
                        <a:t>keeping something or someone safe</a:t>
                      </a:r>
                      <a:endParaRPr lang="en-GB" sz="200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3" name="Rectangle 2">
            <a:extLst>
              <a:ext uri="{FF2B5EF4-FFF2-40B4-BE49-F238E27FC236}">
                <a16:creationId xmlns:a16="http://schemas.microsoft.com/office/drawing/2014/main" id="{4277E1C9-6F0C-4CF2-B9F9-3E4D9DAFB447}"/>
              </a:ext>
            </a:extLst>
          </p:cNvPr>
          <p:cNvSpPr/>
          <p:nvPr/>
        </p:nvSpPr>
        <p:spPr>
          <a:xfrm>
            <a:off x="4747604" y="6136974"/>
            <a:ext cx="2442905" cy="568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47 </a:t>
            </a:r>
          </a:p>
        </p:txBody>
      </p:sp>
    </p:spTree>
    <p:extLst>
      <p:ext uri="{BB962C8B-B14F-4D97-AF65-F5344CB8AC3E}">
        <p14:creationId xmlns:p14="http://schemas.microsoft.com/office/powerpoint/2010/main" val="42439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581527" y="16175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3749658651"/>
              </p:ext>
            </p:extLst>
          </p:nvPr>
        </p:nvGraphicFramePr>
        <p:xfrm>
          <a:off x="176463" y="2400185"/>
          <a:ext cx="3849534" cy="3749400"/>
        </p:xfrm>
        <a:graphic>
          <a:graphicData uri="http://schemas.openxmlformats.org/drawingml/2006/table">
            <a:tbl>
              <a:tblPr firstRow="1" bandRow="1">
                <a:tableStyleId>{5C22544A-7EE6-4342-B048-85BDC9FD1C3A}</a:tableStyleId>
              </a:tblPr>
              <a:tblGrid>
                <a:gridCol w="3849534">
                  <a:extLst>
                    <a:ext uri="{9D8B030D-6E8A-4147-A177-3AD203B41FA5}">
                      <a16:colId xmlns:a16="http://schemas.microsoft.com/office/drawing/2014/main" val="2002587198"/>
                    </a:ext>
                  </a:extLst>
                </a:gridCol>
              </a:tblGrid>
              <a:tr h="934840">
                <a:tc>
                  <a:txBody>
                    <a:bodyPr/>
                    <a:lstStyle/>
                    <a:p>
                      <a:r>
                        <a:rPr lang="en-GB" sz="2800" b="1" dirty="0">
                          <a:solidFill>
                            <a:schemeClr val="tx1"/>
                          </a:solidFill>
                          <a:latin typeface="OpenDyslexic" panose="00000500000000000000" pitchFamily="50" charset="0"/>
                        </a:rPr>
                        <a:t>Protection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3757520720"/>
                  </a:ext>
                </a:extLst>
              </a:tr>
              <a:tr h="934840">
                <a:tc>
                  <a:txBody>
                    <a:bodyPr/>
                    <a:lstStyle/>
                    <a:p>
                      <a:r>
                        <a:rPr lang="en-GB" sz="2800" b="1" dirty="0">
                          <a:solidFill>
                            <a:schemeClr val="tx1"/>
                          </a:solidFill>
                          <a:latin typeface="OpenDyslexic" panose="00000500000000000000" pitchFamily="50" charset="0"/>
                        </a:rPr>
                        <a:t>Human papillomavirus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9018327"/>
                  </a:ext>
                </a:extLst>
              </a:tr>
              <a:tr h="934840">
                <a:tc>
                  <a:txBody>
                    <a:bodyPr/>
                    <a:lstStyle/>
                    <a:p>
                      <a:r>
                        <a:rPr lang="en-GB" sz="2800" b="1" dirty="0">
                          <a:solidFill>
                            <a:schemeClr val="tx1"/>
                          </a:solidFill>
                          <a:latin typeface="OpenDyslexic" panose="00000500000000000000" pitchFamily="50" charset="0"/>
                        </a:rPr>
                        <a:t>Vaccine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2047248053"/>
                  </a:ext>
                </a:extLst>
              </a:tr>
              <a:tr h="934840">
                <a:tc>
                  <a:txBody>
                    <a:bodyPr/>
                    <a:lstStyle/>
                    <a:p>
                      <a:r>
                        <a:rPr lang="en-GB" sz="2800" b="1" dirty="0">
                          <a:solidFill>
                            <a:schemeClr val="tx1"/>
                          </a:solidFill>
                          <a:latin typeface="OpenDyslexic" panose="00000500000000000000" pitchFamily="50" charset="0"/>
                        </a:rPr>
                        <a:t>Cancer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extLst>
                  <a:ext uri="{0D108BD9-81ED-4DB2-BD59-A6C34878D82A}">
                    <a16:rowId xmlns:a16="http://schemas.microsoft.com/office/drawing/2014/main" val="2557161774"/>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4235322401"/>
              </p:ext>
            </p:extLst>
          </p:nvPr>
        </p:nvGraphicFramePr>
        <p:xfrm>
          <a:off x="4747604" y="1617529"/>
          <a:ext cx="7267933" cy="4139278"/>
        </p:xfrm>
        <a:graphic>
          <a:graphicData uri="http://schemas.openxmlformats.org/drawingml/2006/table">
            <a:tbl>
              <a:tblPr firstRow="1" bandRow="1">
                <a:tableStyleId>{5C22544A-7EE6-4342-B048-85BDC9FD1C3A}</a:tableStyleId>
              </a:tblPr>
              <a:tblGrid>
                <a:gridCol w="7267933">
                  <a:extLst>
                    <a:ext uri="{9D8B030D-6E8A-4147-A177-3AD203B41FA5}">
                      <a16:colId xmlns:a16="http://schemas.microsoft.com/office/drawing/2014/main" val="2002587198"/>
                    </a:ext>
                  </a:extLst>
                </a:gridCol>
              </a:tblGrid>
              <a:tr h="1248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OpenDyslexic" panose="00000500000000000000" pitchFamily="50" charset="0"/>
                          <a:ea typeface="+mn-ea"/>
                          <a:cs typeface="+mn-cs"/>
                        </a:rPr>
                        <a:t>is a type of medicine that trains the body's immune system so that it can fight a disease</a:t>
                      </a:r>
                      <a:endParaRPr lang="en-GB" sz="18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3757520720"/>
                  </a:ext>
                </a:extLst>
              </a:tr>
              <a:tr h="864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OpenDyslexic" panose="00000500000000000000" pitchFamily="50" charset="0"/>
                          <a:ea typeface="+mn-ea"/>
                          <a:cs typeface="+mn-cs"/>
                        </a:rPr>
                        <a:t>is when abnormal cells multiply and grow out of control.</a:t>
                      </a:r>
                      <a:endParaRPr lang="en-GB" sz="1800" b="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extLst>
                  <a:ext uri="{0D108BD9-81ED-4DB2-BD59-A6C34878D82A}">
                    <a16:rowId xmlns:a16="http://schemas.microsoft.com/office/drawing/2014/main" val="309018327"/>
                  </a:ext>
                </a:extLst>
              </a:tr>
              <a:tr h="808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3C4043"/>
                          </a:solidFill>
                          <a:effectLst/>
                          <a:latin typeface="OpenDyslexic" panose="00000500000000000000" pitchFamily="50" charset="0"/>
                        </a:rPr>
                        <a:t>Human papillomavirus is a very common group of viruses. Some types can cause genital warts or cancer.</a:t>
                      </a:r>
                      <a:endParaRPr lang="en-GB" sz="180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47248053"/>
                  </a:ext>
                </a:extLst>
              </a:tr>
              <a:tr h="121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OpenDyslexic" panose="00000500000000000000" pitchFamily="50" charset="0"/>
                          <a:ea typeface="+mn-ea"/>
                          <a:cs typeface="+mn-cs"/>
                        </a:rPr>
                        <a:t>keeping something or someone safe</a:t>
                      </a:r>
                      <a:endParaRPr lang="en-GB" sz="180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3600405908"/>
                  </a:ext>
                </a:extLst>
              </a:tr>
            </a:tbl>
          </a:graphicData>
        </a:graphic>
      </p:graphicFrame>
      <p:sp>
        <p:nvSpPr>
          <p:cNvPr id="3" name="Rectangle 2">
            <a:extLst>
              <a:ext uri="{FF2B5EF4-FFF2-40B4-BE49-F238E27FC236}">
                <a16:creationId xmlns:a16="http://schemas.microsoft.com/office/drawing/2014/main" id="{4277E1C9-6F0C-4CF2-B9F9-3E4D9DAFB447}"/>
              </a:ext>
            </a:extLst>
          </p:cNvPr>
          <p:cNvSpPr/>
          <p:nvPr/>
        </p:nvSpPr>
        <p:spPr>
          <a:xfrm>
            <a:off x="4747604" y="6136974"/>
            <a:ext cx="2442905" cy="568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47 </a:t>
            </a:r>
          </a:p>
        </p:txBody>
      </p:sp>
    </p:spTree>
    <p:extLst>
      <p:ext uri="{BB962C8B-B14F-4D97-AF65-F5344CB8AC3E}">
        <p14:creationId xmlns:p14="http://schemas.microsoft.com/office/powerpoint/2010/main" val="227109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6A0E22-9C47-136D-604E-F62D64A3B940}"/>
              </a:ext>
            </a:extLst>
          </p:cNvPr>
          <p:cNvSpPr>
            <a:spLocks noGrp="1"/>
          </p:cNvSpPr>
          <p:nvPr>
            <p:ph idx="1"/>
          </p:nvPr>
        </p:nvSpPr>
        <p:spPr>
          <a:xfrm>
            <a:off x="222422" y="1523252"/>
            <a:ext cx="11763632" cy="4976402"/>
          </a:xfrm>
        </p:spPr>
        <p:txBody>
          <a:bodyPr>
            <a:normAutofit fontScale="70000" lnSpcReduction="20000"/>
          </a:bodyPr>
          <a:lstStyle/>
          <a:p>
            <a:pPr marL="0" indent="0" algn="l">
              <a:lnSpc>
                <a:spcPct val="170000"/>
              </a:lnSpc>
              <a:buNone/>
            </a:pPr>
            <a:r>
              <a:rPr lang="en-GB" b="0" i="0" dirty="0">
                <a:effectLst/>
              </a:rPr>
              <a:t>Vaccines can train your body to _______ sicknesses before they even start. They do this by introducing something called an antigen (usually by a needle) into the body, which imitates an _______ and primes the immune system to respond. That way, if you encounter certain disease-carrying organisms, known as pathogens, in the future, your </a:t>
            </a:r>
            <a:r>
              <a:rPr lang="en-GB" dirty="0"/>
              <a:t>______</a:t>
            </a:r>
            <a:r>
              <a:rPr lang="en-GB" b="0" i="0" dirty="0">
                <a:effectLst/>
              </a:rPr>
              <a:t> already has a plan of attack.</a:t>
            </a:r>
          </a:p>
          <a:p>
            <a:pPr marL="0" indent="0" algn="l">
              <a:lnSpc>
                <a:spcPct val="170000"/>
              </a:lnSpc>
              <a:buNone/>
            </a:pPr>
            <a:r>
              <a:rPr lang="en-GB" b="0" i="0" dirty="0">
                <a:effectLst/>
              </a:rPr>
              <a:t>Vaccines teach your immune system how to create antibodies that protect you from diseases. It's much safer for your immune system to learn this through ________ than by catching the diseases and treating them. Once your immune system knows how to fight a ________, it can often give you life long protection.</a:t>
            </a:r>
          </a:p>
          <a:p>
            <a:pPr marL="0" indent="0">
              <a:lnSpc>
                <a:spcPct val="170000"/>
              </a:lnSpc>
              <a:buNone/>
            </a:pPr>
            <a:endParaRPr lang="en-GB" dirty="0"/>
          </a:p>
        </p:txBody>
      </p:sp>
      <p:sp>
        <p:nvSpPr>
          <p:cNvPr id="2" name="Rectangle 1">
            <a:extLst>
              <a:ext uri="{FF2B5EF4-FFF2-40B4-BE49-F238E27FC236}">
                <a16:creationId xmlns:a16="http://schemas.microsoft.com/office/drawing/2014/main" id="{6548F4F2-5BBE-D56B-B887-FAC8F4E3884E}"/>
              </a:ext>
            </a:extLst>
          </p:cNvPr>
          <p:cNvSpPr/>
          <p:nvPr/>
        </p:nvSpPr>
        <p:spPr>
          <a:xfrm>
            <a:off x="4819135" y="1668162"/>
            <a:ext cx="1124465" cy="2965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prevent</a:t>
            </a:r>
          </a:p>
        </p:txBody>
      </p:sp>
      <p:sp>
        <p:nvSpPr>
          <p:cNvPr id="3" name="Rectangle 2">
            <a:extLst>
              <a:ext uri="{FF2B5EF4-FFF2-40B4-BE49-F238E27FC236}">
                <a16:creationId xmlns:a16="http://schemas.microsoft.com/office/drawing/2014/main" id="{9762672A-E6EC-DA09-441A-C9C6BE51E12B}"/>
              </a:ext>
            </a:extLst>
          </p:cNvPr>
          <p:cNvSpPr/>
          <p:nvPr/>
        </p:nvSpPr>
        <p:spPr>
          <a:xfrm>
            <a:off x="3620530" y="2619632"/>
            <a:ext cx="1198605" cy="2965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infection</a:t>
            </a:r>
          </a:p>
        </p:txBody>
      </p:sp>
      <p:sp>
        <p:nvSpPr>
          <p:cNvPr id="4" name="Rectangle 3">
            <a:extLst>
              <a:ext uri="{FF2B5EF4-FFF2-40B4-BE49-F238E27FC236}">
                <a16:creationId xmlns:a16="http://schemas.microsoft.com/office/drawing/2014/main" id="{216A74CC-93DE-9B0E-D85A-CB2175F2FC77}"/>
              </a:ext>
            </a:extLst>
          </p:cNvPr>
          <p:cNvSpPr/>
          <p:nvPr/>
        </p:nvSpPr>
        <p:spPr>
          <a:xfrm>
            <a:off x="2644346" y="3429000"/>
            <a:ext cx="976184" cy="5128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body</a:t>
            </a:r>
          </a:p>
        </p:txBody>
      </p:sp>
      <p:sp>
        <p:nvSpPr>
          <p:cNvPr id="5" name="Rectangle 4">
            <a:extLst>
              <a:ext uri="{FF2B5EF4-FFF2-40B4-BE49-F238E27FC236}">
                <a16:creationId xmlns:a16="http://schemas.microsoft.com/office/drawing/2014/main" id="{24219ACA-8179-3520-ECE5-6D7AB961EA99}"/>
              </a:ext>
            </a:extLst>
          </p:cNvPr>
          <p:cNvSpPr/>
          <p:nvPr/>
        </p:nvSpPr>
        <p:spPr>
          <a:xfrm>
            <a:off x="222422" y="4967416"/>
            <a:ext cx="1532237" cy="367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vaccination</a:t>
            </a:r>
          </a:p>
        </p:txBody>
      </p:sp>
      <p:sp>
        <p:nvSpPr>
          <p:cNvPr id="7" name="Rectangle 6">
            <a:extLst>
              <a:ext uri="{FF2B5EF4-FFF2-40B4-BE49-F238E27FC236}">
                <a16:creationId xmlns:a16="http://schemas.microsoft.com/office/drawing/2014/main" id="{8F794F32-E8D6-13F7-AF8F-8823D9914828}"/>
              </a:ext>
            </a:extLst>
          </p:cNvPr>
          <p:cNvSpPr/>
          <p:nvPr/>
        </p:nvSpPr>
        <p:spPr>
          <a:xfrm>
            <a:off x="4349578" y="5334748"/>
            <a:ext cx="1396314" cy="4729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disease</a:t>
            </a:r>
          </a:p>
        </p:txBody>
      </p:sp>
      <p:sp>
        <p:nvSpPr>
          <p:cNvPr id="8" name="Rectangle 7">
            <a:extLst>
              <a:ext uri="{FF2B5EF4-FFF2-40B4-BE49-F238E27FC236}">
                <a16:creationId xmlns:a16="http://schemas.microsoft.com/office/drawing/2014/main" id="{C7BD7218-82B1-EF1A-51D2-5E0AEBC82091}"/>
              </a:ext>
            </a:extLst>
          </p:cNvPr>
          <p:cNvSpPr/>
          <p:nvPr/>
        </p:nvSpPr>
        <p:spPr>
          <a:xfrm>
            <a:off x="6373091" y="6109855"/>
            <a:ext cx="2576945" cy="748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Page 47</a:t>
            </a:r>
          </a:p>
        </p:txBody>
      </p:sp>
    </p:spTree>
    <p:extLst>
      <p:ext uri="{BB962C8B-B14F-4D97-AF65-F5344CB8AC3E}">
        <p14:creationId xmlns:p14="http://schemas.microsoft.com/office/powerpoint/2010/main" val="17481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894E-63AB-1BCC-66F3-574AA4D9FA9C}"/>
              </a:ext>
            </a:extLst>
          </p:cNvPr>
          <p:cNvSpPr>
            <a:spLocks noGrp="1"/>
          </p:cNvSpPr>
          <p:nvPr>
            <p:ph idx="1"/>
          </p:nvPr>
        </p:nvSpPr>
        <p:spPr>
          <a:xfrm>
            <a:off x="4114800" y="2053436"/>
            <a:ext cx="7744691" cy="4015313"/>
          </a:xfrm>
        </p:spPr>
        <p:txBody>
          <a:bodyPr>
            <a:normAutofit/>
          </a:bodyPr>
          <a:lstStyle/>
          <a:p>
            <a:pPr marL="0" indent="0">
              <a:buNone/>
            </a:pPr>
            <a:r>
              <a:rPr lang="en-GB" sz="2400" b="0" i="0" dirty="0">
                <a:effectLst/>
              </a:rPr>
              <a:t>During pregnancy, antibodies (disease-fighting molecules) pass naturally from mother to baby through the placenta. This movement carries on if the mother decides to breast feed after birth. </a:t>
            </a:r>
          </a:p>
          <a:p>
            <a:pPr marL="0" indent="0">
              <a:buNone/>
            </a:pPr>
            <a:endParaRPr lang="en-GB" sz="2400" dirty="0"/>
          </a:p>
          <a:p>
            <a:pPr marL="0" indent="0">
              <a:buNone/>
            </a:pPr>
            <a:r>
              <a:rPr lang="en-GB" sz="2400" b="0" i="0" dirty="0">
                <a:effectLst/>
              </a:rPr>
              <a:t>Vaccines, for example, expose your immune system to small amounts of pathogens that won't make you sick.</a:t>
            </a:r>
            <a:endParaRPr lang="en-GB" sz="2400" dirty="0"/>
          </a:p>
        </p:txBody>
      </p:sp>
      <p:pic>
        <p:nvPicPr>
          <p:cNvPr id="1026" name="Picture 2" descr="Immune tolerance in pregnancy - Wikipedia">
            <a:extLst>
              <a:ext uri="{FF2B5EF4-FFF2-40B4-BE49-F238E27FC236}">
                <a16:creationId xmlns:a16="http://schemas.microsoft.com/office/drawing/2014/main" id="{3BB41D45-E4B7-B483-D502-F3C4F9973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 y="1706616"/>
            <a:ext cx="1745673" cy="1801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fourth jab boosts immunity">
            <a:extLst>
              <a:ext uri="{FF2B5EF4-FFF2-40B4-BE49-F238E27FC236}">
                <a16:creationId xmlns:a16="http://schemas.microsoft.com/office/drawing/2014/main" id="{89A11615-22C7-6A92-916D-3011E4EE3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81" y="4061093"/>
            <a:ext cx="2488178" cy="1660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0EECDA-BB79-52F2-C557-CCC4224DCC7E}"/>
              </a:ext>
            </a:extLst>
          </p:cNvPr>
          <p:cNvSpPr/>
          <p:nvPr/>
        </p:nvSpPr>
        <p:spPr>
          <a:xfrm>
            <a:off x="2369127" y="2063578"/>
            <a:ext cx="1593272" cy="1444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Natural immunity </a:t>
            </a:r>
          </a:p>
        </p:txBody>
      </p:sp>
      <p:sp>
        <p:nvSpPr>
          <p:cNvPr id="4" name="Rectangle 3">
            <a:extLst>
              <a:ext uri="{FF2B5EF4-FFF2-40B4-BE49-F238E27FC236}">
                <a16:creationId xmlns:a16="http://schemas.microsoft.com/office/drawing/2014/main" id="{70C26BA1-954A-365F-9AA9-1E6992A85E78}"/>
              </a:ext>
            </a:extLst>
          </p:cNvPr>
          <p:cNvSpPr/>
          <p:nvPr/>
        </p:nvSpPr>
        <p:spPr>
          <a:xfrm>
            <a:off x="2369127" y="4169383"/>
            <a:ext cx="1593272" cy="1444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Acquired immunity </a:t>
            </a:r>
          </a:p>
        </p:txBody>
      </p:sp>
      <p:sp>
        <p:nvSpPr>
          <p:cNvPr id="5" name="Rectangle 4">
            <a:extLst>
              <a:ext uri="{FF2B5EF4-FFF2-40B4-BE49-F238E27FC236}">
                <a16:creationId xmlns:a16="http://schemas.microsoft.com/office/drawing/2014/main" id="{CD5E9013-91E9-9B33-CE4E-5B563EC30C17}"/>
              </a:ext>
            </a:extLst>
          </p:cNvPr>
          <p:cNvSpPr/>
          <p:nvPr/>
        </p:nvSpPr>
        <p:spPr>
          <a:xfrm>
            <a:off x="7924800" y="5666509"/>
            <a:ext cx="3020291" cy="748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Page 48</a:t>
            </a:r>
          </a:p>
        </p:txBody>
      </p:sp>
    </p:spTree>
    <p:extLst>
      <p:ext uri="{BB962C8B-B14F-4D97-AF65-F5344CB8AC3E}">
        <p14:creationId xmlns:p14="http://schemas.microsoft.com/office/powerpoint/2010/main" val="84433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E761C6E-A5F7-4FC0-9DB2-C86439A29FB3}"/>
              </a:ext>
            </a:extLst>
          </p:cNvPr>
          <p:cNvSpPr>
            <a:spLocks noGrp="1"/>
          </p:cNvSpPr>
          <p:nvPr>
            <p:ph type="title"/>
          </p:nvPr>
        </p:nvSpPr>
        <p:spPr>
          <a:xfrm>
            <a:off x="897875" y="1399598"/>
            <a:ext cx="10396250" cy="830984"/>
          </a:xfrm>
        </p:spPr>
        <p:txBody>
          <a:bodyPr>
            <a:normAutofit/>
          </a:bodyPr>
          <a:lstStyle/>
          <a:p>
            <a:pPr algn="ctr"/>
            <a:r>
              <a:rPr lang="en-US" sz="4000" u="sng" dirty="0"/>
              <a:t>What is HPV? </a:t>
            </a:r>
          </a:p>
        </p:txBody>
      </p:sp>
      <p:pic>
        <p:nvPicPr>
          <p:cNvPr id="9" name="Picture 2" descr="HPV vaccine offered to Wirral&amp;#39;s year 8 students when new term starts -  Wirral CCG">
            <a:extLst>
              <a:ext uri="{FF2B5EF4-FFF2-40B4-BE49-F238E27FC236}">
                <a16:creationId xmlns:a16="http://schemas.microsoft.com/office/drawing/2014/main" id="{ED6FAF19-12E2-46D0-96E3-E428B099C1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9" r="10892" b="-1"/>
          <a:stretch/>
        </p:blipFill>
        <p:spPr bwMode="auto">
          <a:xfrm>
            <a:off x="8749028" y="4054377"/>
            <a:ext cx="2921084" cy="1989326"/>
          </a:xfrm>
          <a:prstGeom prst="rect">
            <a:avLst/>
          </a:prstGeom>
          <a:solidFill>
            <a:srgbClr val="FFFFFF"/>
          </a:solidFill>
        </p:spPr>
      </p:pic>
      <p:pic>
        <p:nvPicPr>
          <p:cNvPr id="11" name="Picture 10">
            <a:extLst>
              <a:ext uri="{FF2B5EF4-FFF2-40B4-BE49-F238E27FC236}">
                <a16:creationId xmlns:a16="http://schemas.microsoft.com/office/drawing/2014/main" id="{01276CFD-76F3-4CA4-B74F-23F0E29537C8}"/>
              </a:ext>
            </a:extLst>
          </p:cNvPr>
          <p:cNvPicPr>
            <a:picLocks noChangeAspect="1"/>
          </p:cNvPicPr>
          <p:nvPr/>
        </p:nvPicPr>
        <p:blipFill>
          <a:blip r:embed="rId4"/>
          <a:stretch>
            <a:fillRect/>
          </a:stretch>
        </p:blipFill>
        <p:spPr>
          <a:xfrm rot="1341153">
            <a:off x="10388731" y="3188782"/>
            <a:ext cx="1611763" cy="1325563"/>
          </a:xfrm>
          <a:prstGeom prst="rect">
            <a:avLst/>
          </a:prstGeom>
        </p:spPr>
      </p:pic>
      <p:sp>
        <p:nvSpPr>
          <p:cNvPr id="4" name="Text Placeholder 3">
            <a:extLst>
              <a:ext uri="{FF2B5EF4-FFF2-40B4-BE49-F238E27FC236}">
                <a16:creationId xmlns:a16="http://schemas.microsoft.com/office/drawing/2014/main" id="{58D4AE1A-76FA-4D6B-AC4A-B2B20DA69323}"/>
              </a:ext>
            </a:extLst>
          </p:cNvPr>
          <p:cNvSpPr>
            <a:spLocks noGrp="1"/>
          </p:cNvSpPr>
          <p:nvPr>
            <p:ph type="body" sz="half" idx="2"/>
          </p:nvPr>
        </p:nvSpPr>
        <p:spPr>
          <a:xfrm>
            <a:off x="8176746" y="2366625"/>
            <a:ext cx="3017866" cy="775854"/>
          </a:xfrm>
        </p:spPr>
        <p:txBody>
          <a:bodyPr/>
          <a:lstStyle/>
          <a:p>
            <a:r>
              <a:rPr lang="en-GB" dirty="0">
                <a:hlinkClick r:id="rId5"/>
              </a:rPr>
              <a:t>What is the year 8 HPV vaccine? | NHS - YouTube</a:t>
            </a:r>
            <a:endParaRPr lang="en-US" dirty="0"/>
          </a:p>
        </p:txBody>
      </p:sp>
      <p:sp>
        <p:nvSpPr>
          <p:cNvPr id="2" name="Content Placeholder 2">
            <a:extLst>
              <a:ext uri="{FF2B5EF4-FFF2-40B4-BE49-F238E27FC236}">
                <a16:creationId xmlns:a16="http://schemas.microsoft.com/office/drawing/2014/main" id="{0E7845B9-770E-E7FA-7DD4-ED005549520E}"/>
              </a:ext>
            </a:extLst>
          </p:cNvPr>
          <p:cNvSpPr>
            <a:spLocks noGrp="1"/>
          </p:cNvSpPr>
          <p:nvPr>
            <p:ph idx="1"/>
          </p:nvPr>
        </p:nvSpPr>
        <p:spPr>
          <a:xfrm>
            <a:off x="397197" y="2604655"/>
            <a:ext cx="6530076" cy="3258939"/>
          </a:xfrm>
        </p:spPr>
        <p:txBody>
          <a:bodyPr>
            <a:normAutofit fontScale="85000" lnSpcReduction="20000"/>
          </a:bodyPr>
          <a:lstStyle/>
          <a:p>
            <a:pPr marL="0" indent="0">
              <a:buNone/>
            </a:pPr>
            <a:r>
              <a:rPr lang="en-GB" dirty="0"/>
              <a:t>Is the HPV vaccine offered to all sexes? </a:t>
            </a:r>
          </a:p>
          <a:p>
            <a:pPr marL="0" indent="0">
              <a:buNone/>
            </a:pPr>
            <a:endParaRPr lang="en-GB" dirty="0"/>
          </a:p>
          <a:p>
            <a:pPr marL="0" indent="0">
              <a:buNone/>
            </a:pPr>
            <a:r>
              <a:rPr lang="en-GB" dirty="0"/>
              <a:t>What year group is it offered? </a:t>
            </a:r>
          </a:p>
          <a:p>
            <a:pPr marL="0" indent="0">
              <a:buNone/>
            </a:pPr>
            <a:endParaRPr lang="en-GB" dirty="0"/>
          </a:p>
          <a:p>
            <a:pPr marL="0" indent="0">
              <a:buNone/>
            </a:pPr>
            <a:r>
              <a:rPr lang="en-GB" dirty="0"/>
              <a:t>What does it protect young people from? </a:t>
            </a:r>
          </a:p>
          <a:p>
            <a:pPr marL="0" indent="0">
              <a:buNone/>
            </a:pPr>
            <a:r>
              <a:rPr lang="en-GB" dirty="0"/>
              <a:t>How many doses are required? </a:t>
            </a:r>
          </a:p>
          <a:p>
            <a:pPr marL="0" indent="0">
              <a:buNone/>
            </a:pPr>
            <a:endParaRPr lang="en-GB" dirty="0"/>
          </a:p>
          <a:p>
            <a:pPr marL="0" indent="0">
              <a:buNone/>
            </a:pPr>
            <a:endParaRPr lang="en-GB" dirty="0"/>
          </a:p>
        </p:txBody>
      </p:sp>
      <p:sp>
        <p:nvSpPr>
          <p:cNvPr id="5" name="TextBox 4">
            <a:extLst>
              <a:ext uri="{FF2B5EF4-FFF2-40B4-BE49-F238E27FC236}">
                <a16:creationId xmlns:a16="http://schemas.microsoft.com/office/drawing/2014/main" id="{F8A8D933-58D7-741A-D904-45248C8737F1}"/>
              </a:ext>
            </a:extLst>
          </p:cNvPr>
          <p:cNvSpPr txBox="1"/>
          <p:nvPr/>
        </p:nvSpPr>
        <p:spPr>
          <a:xfrm>
            <a:off x="1662546" y="3142479"/>
            <a:ext cx="3602181" cy="461665"/>
          </a:xfrm>
          <a:prstGeom prst="rect">
            <a:avLst/>
          </a:prstGeom>
          <a:solidFill>
            <a:srgbClr val="99FF33"/>
          </a:solidFill>
        </p:spPr>
        <p:txBody>
          <a:bodyPr wrap="square" rtlCol="0">
            <a:spAutoFit/>
          </a:bodyPr>
          <a:lstStyle/>
          <a:p>
            <a:r>
              <a:rPr lang="en-GB" sz="2400" dirty="0">
                <a:latin typeface="OpenDyslexic" panose="00000500000000000000" pitchFamily="50" charset="0"/>
              </a:rPr>
              <a:t>Both boys and girls </a:t>
            </a:r>
          </a:p>
        </p:txBody>
      </p:sp>
      <p:sp>
        <p:nvSpPr>
          <p:cNvPr id="3" name="TextBox 2">
            <a:extLst>
              <a:ext uri="{FF2B5EF4-FFF2-40B4-BE49-F238E27FC236}">
                <a16:creationId xmlns:a16="http://schemas.microsoft.com/office/drawing/2014/main" id="{A683313D-7A8A-F679-8185-ABE3DD70F00E}"/>
              </a:ext>
            </a:extLst>
          </p:cNvPr>
          <p:cNvSpPr txBox="1"/>
          <p:nvPr/>
        </p:nvSpPr>
        <p:spPr>
          <a:xfrm>
            <a:off x="1784946" y="4003291"/>
            <a:ext cx="3602181" cy="461665"/>
          </a:xfrm>
          <a:prstGeom prst="rect">
            <a:avLst/>
          </a:prstGeom>
          <a:solidFill>
            <a:srgbClr val="99FF33"/>
          </a:solidFill>
        </p:spPr>
        <p:txBody>
          <a:bodyPr wrap="square" rtlCol="0">
            <a:spAutoFit/>
          </a:bodyPr>
          <a:lstStyle/>
          <a:p>
            <a:r>
              <a:rPr lang="en-GB" sz="2400" dirty="0">
                <a:latin typeface="OpenDyslexic" panose="00000500000000000000" pitchFamily="50" charset="0"/>
              </a:rPr>
              <a:t>Year 8’s </a:t>
            </a:r>
          </a:p>
        </p:txBody>
      </p:sp>
      <p:sp>
        <p:nvSpPr>
          <p:cNvPr id="6" name="TextBox 5">
            <a:extLst>
              <a:ext uri="{FF2B5EF4-FFF2-40B4-BE49-F238E27FC236}">
                <a16:creationId xmlns:a16="http://schemas.microsoft.com/office/drawing/2014/main" id="{609C87C4-B5BF-9FD4-7860-8C83C32084C0}"/>
              </a:ext>
            </a:extLst>
          </p:cNvPr>
          <p:cNvSpPr txBox="1"/>
          <p:nvPr/>
        </p:nvSpPr>
        <p:spPr>
          <a:xfrm>
            <a:off x="1447800" y="4448604"/>
            <a:ext cx="7100455" cy="830997"/>
          </a:xfrm>
          <a:prstGeom prst="rect">
            <a:avLst/>
          </a:prstGeom>
          <a:solidFill>
            <a:srgbClr val="99FF33"/>
          </a:solidFill>
        </p:spPr>
        <p:txBody>
          <a:bodyPr wrap="square" rtlCol="0">
            <a:spAutoFit/>
          </a:bodyPr>
          <a:lstStyle/>
          <a:p>
            <a:r>
              <a:rPr lang="en-GB" sz="2400" dirty="0">
                <a:latin typeface="OpenDyslexic" panose="00000500000000000000" pitchFamily="50" charset="0"/>
              </a:rPr>
              <a:t>Numerous cancers. Cancer of the cervix, vulva, penis and anus </a:t>
            </a:r>
          </a:p>
        </p:txBody>
      </p:sp>
      <p:sp>
        <p:nvSpPr>
          <p:cNvPr id="7" name="TextBox 6">
            <a:extLst>
              <a:ext uri="{FF2B5EF4-FFF2-40B4-BE49-F238E27FC236}">
                <a16:creationId xmlns:a16="http://schemas.microsoft.com/office/drawing/2014/main" id="{096E094F-AFCF-5D57-3FD0-021D7D902C3B}"/>
              </a:ext>
            </a:extLst>
          </p:cNvPr>
          <p:cNvSpPr txBox="1"/>
          <p:nvPr/>
        </p:nvSpPr>
        <p:spPr>
          <a:xfrm>
            <a:off x="1447800" y="5571440"/>
            <a:ext cx="1995174" cy="472263"/>
          </a:xfrm>
          <a:prstGeom prst="rect">
            <a:avLst/>
          </a:prstGeom>
          <a:solidFill>
            <a:srgbClr val="99FF33"/>
          </a:solidFill>
        </p:spPr>
        <p:txBody>
          <a:bodyPr wrap="square" rtlCol="0">
            <a:spAutoFit/>
          </a:bodyPr>
          <a:lstStyle/>
          <a:p>
            <a:r>
              <a:rPr lang="en-GB" sz="2400">
                <a:latin typeface="OpenDyslexic" panose="00000500000000000000" pitchFamily="50" charset="0"/>
              </a:rPr>
              <a:t>1 dose </a:t>
            </a:r>
            <a:endParaRPr lang="en-GB" sz="2400" dirty="0">
              <a:latin typeface="OpenDyslexic" panose="00000500000000000000" pitchFamily="50" charset="0"/>
            </a:endParaRPr>
          </a:p>
        </p:txBody>
      </p:sp>
      <p:sp>
        <p:nvSpPr>
          <p:cNvPr id="8" name="Rectangle 7">
            <a:extLst>
              <a:ext uri="{FF2B5EF4-FFF2-40B4-BE49-F238E27FC236}">
                <a16:creationId xmlns:a16="http://schemas.microsoft.com/office/drawing/2014/main" id="{4D1C4A7E-55B2-6DA8-EE33-8200D5F5B164}"/>
              </a:ext>
            </a:extLst>
          </p:cNvPr>
          <p:cNvSpPr/>
          <p:nvPr/>
        </p:nvSpPr>
        <p:spPr>
          <a:xfrm>
            <a:off x="5728737" y="6058176"/>
            <a:ext cx="3020291" cy="748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Page 48</a:t>
            </a:r>
          </a:p>
        </p:txBody>
      </p:sp>
    </p:spTree>
    <p:extLst>
      <p:ext uri="{BB962C8B-B14F-4D97-AF65-F5344CB8AC3E}">
        <p14:creationId xmlns:p14="http://schemas.microsoft.com/office/powerpoint/2010/main" val="3806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6E707-8856-1959-4A9B-18B99A266BD1}"/>
              </a:ext>
            </a:extLst>
          </p:cNvPr>
          <p:cNvSpPr>
            <a:spLocks noGrp="1"/>
          </p:cNvSpPr>
          <p:nvPr>
            <p:ph idx="1"/>
          </p:nvPr>
        </p:nvSpPr>
        <p:spPr>
          <a:xfrm>
            <a:off x="6625653" y="5906125"/>
            <a:ext cx="4568174" cy="326036"/>
          </a:xfrm>
        </p:spPr>
        <p:txBody>
          <a:bodyPr>
            <a:normAutofit fontScale="32500" lnSpcReduction="20000"/>
          </a:bodyPr>
          <a:lstStyle/>
          <a:p>
            <a:pPr marL="0" indent="0">
              <a:buNone/>
            </a:pPr>
            <a:r>
              <a:rPr lang="en-GB" dirty="0">
                <a:hlinkClick r:id="rId3"/>
              </a:rPr>
              <a:t>HPV vaccine cutting cervical cancer by nearly 90% - BBC News (youtube.com)</a:t>
            </a:r>
            <a:endParaRPr lang="en-GB" dirty="0"/>
          </a:p>
        </p:txBody>
      </p:sp>
      <p:sp>
        <p:nvSpPr>
          <p:cNvPr id="5" name="TextBox 4">
            <a:extLst>
              <a:ext uri="{FF2B5EF4-FFF2-40B4-BE49-F238E27FC236}">
                <a16:creationId xmlns:a16="http://schemas.microsoft.com/office/drawing/2014/main" id="{D473DFB3-9127-E1F5-E9C5-63AA2F5071B5}"/>
              </a:ext>
            </a:extLst>
          </p:cNvPr>
          <p:cNvSpPr txBox="1"/>
          <p:nvPr/>
        </p:nvSpPr>
        <p:spPr>
          <a:xfrm>
            <a:off x="773128" y="1708198"/>
            <a:ext cx="11305309" cy="2954655"/>
          </a:xfrm>
          <a:prstGeom prst="rect">
            <a:avLst/>
          </a:prstGeom>
          <a:noFill/>
        </p:spPr>
        <p:txBody>
          <a:bodyPr wrap="square">
            <a:spAutoFit/>
          </a:bodyPr>
          <a:lstStyle/>
          <a:p>
            <a:pPr algn="l"/>
            <a:r>
              <a:rPr lang="en-GB" sz="2000" b="0" i="0" dirty="0">
                <a:solidFill>
                  <a:srgbClr val="333333"/>
                </a:solidFill>
                <a:effectLst/>
                <a:latin typeface="OpenDyslexic" panose="00000500000000000000" pitchFamily="50" charset="0"/>
              </a:rPr>
              <a:t>In the first study of its kind, the vaccine was shown to dramatically reduce cervical cancer rates by almost 90% in women in their 20s who were offered it at age 12 to 13</a:t>
            </a:r>
            <a:r>
              <a:rPr lang="en-GB" b="0" i="0" dirty="0">
                <a:solidFill>
                  <a:srgbClr val="333333"/>
                </a:solidFill>
                <a:effectLst/>
                <a:latin typeface="OpenDyslexic" panose="00000500000000000000" pitchFamily="50" charset="0"/>
              </a:rPr>
              <a:t>.</a:t>
            </a:r>
          </a:p>
          <a:p>
            <a:pPr algn="l"/>
            <a:endParaRPr lang="en-GB" dirty="0">
              <a:solidFill>
                <a:srgbClr val="333333"/>
              </a:solidFill>
              <a:latin typeface="OpenDyslexic" panose="00000500000000000000" pitchFamily="50" charset="0"/>
            </a:endParaRPr>
          </a:p>
          <a:p>
            <a:pPr algn="l"/>
            <a:endParaRPr lang="en-GB" dirty="0">
              <a:solidFill>
                <a:srgbClr val="333333"/>
              </a:solidFill>
              <a:latin typeface="OpenDyslexic" panose="00000500000000000000" pitchFamily="50" charset="0"/>
            </a:endParaRPr>
          </a:p>
          <a:p>
            <a:pPr algn="l"/>
            <a:r>
              <a:rPr lang="en-GB" dirty="0">
                <a:solidFill>
                  <a:srgbClr val="333333"/>
                </a:solidFill>
                <a:latin typeface="OpenDyslexic" panose="00000500000000000000" pitchFamily="50" charset="0"/>
              </a:rPr>
              <a:t>Cancer research UK predicts that in the future we could begin to see a decrease of HPV related cancer to the point where no one will need a vaccine for it. </a:t>
            </a:r>
          </a:p>
          <a:p>
            <a:pPr algn="l"/>
            <a:endParaRPr lang="en-GB" dirty="0">
              <a:solidFill>
                <a:srgbClr val="333333"/>
              </a:solidFill>
              <a:latin typeface="OpenDyslexic" panose="00000500000000000000" pitchFamily="50" charset="0"/>
            </a:endParaRPr>
          </a:p>
          <a:p>
            <a:pPr algn="l"/>
            <a:r>
              <a:rPr lang="en-GB" b="1" dirty="0">
                <a:solidFill>
                  <a:srgbClr val="333333"/>
                </a:solidFill>
                <a:latin typeface="OpenDyslexic" panose="00000500000000000000" pitchFamily="50" charset="0"/>
              </a:rPr>
              <a:t>Should more young people be made aware of the vaccine that’s on offer? </a:t>
            </a:r>
          </a:p>
          <a:p>
            <a:pPr algn="l"/>
            <a:r>
              <a:rPr lang="en-GB" b="0" i="0" dirty="0">
                <a:solidFill>
                  <a:srgbClr val="333333"/>
                </a:solidFill>
                <a:effectLst/>
                <a:latin typeface="OpenDyslexic" panose="00000500000000000000" pitchFamily="50" charset="0"/>
              </a:rPr>
              <a:t> </a:t>
            </a:r>
          </a:p>
        </p:txBody>
      </p:sp>
      <p:sp>
        <p:nvSpPr>
          <p:cNvPr id="2" name="TextBox 1">
            <a:extLst>
              <a:ext uri="{FF2B5EF4-FFF2-40B4-BE49-F238E27FC236}">
                <a16:creationId xmlns:a16="http://schemas.microsoft.com/office/drawing/2014/main" id="{EED0CF2A-C439-E39D-8930-BB0CD38F6A60}"/>
              </a:ext>
            </a:extLst>
          </p:cNvPr>
          <p:cNvSpPr txBox="1"/>
          <p:nvPr/>
        </p:nvSpPr>
        <p:spPr>
          <a:xfrm>
            <a:off x="3366427" y="4633785"/>
            <a:ext cx="4518400" cy="1200329"/>
          </a:xfrm>
          <a:prstGeom prst="rect">
            <a:avLst/>
          </a:prstGeom>
          <a:noFill/>
        </p:spPr>
        <p:txBody>
          <a:bodyPr wrap="square" rtlCol="0">
            <a:spAutoFit/>
          </a:bodyPr>
          <a:lstStyle/>
          <a:p>
            <a:r>
              <a:rPr lang="en-GB" dirty="0">
                <a:solidFill>
                  <a:srgbClr val="FF0066"/>
                </a:solidFill>
                <a:latin typeface="OpenDyslexic" panose="00000500000000000000" pitchFamily="50" charset="0"/>
              </a:rPr>
              <a:t>In 2025 the NHS have changed the routine cervical screening from 3 to 5 years- Is this a good or bad thing in your opinion?</a:t>
            </a:r>
          </a:p>
        </p:txBody>
      </p:sp>
    </p:spTree>
    <p:extLst>
      <p:ext uri="{BB962C8B-B14F-4D97-AF65-F5344CB8AC3E}">
        <p14:creationId xmlns:p14="http://schemas.microsoft.com/office/powerpoint/2010/main" val="190347802"/>
      </p:ext>
    </p:extLst>
  </p:cSld>
  <p:clrMapOvr>
    <a:masterClrMapping/>
  </p:clrMapOvr>
</p:sld>
</file>

<file path=ppt/theme/theme1.xml><?xml version="1.0" encoding="utf-8"?>
<a:theme xmlns:a="http://schemas.openxmlformats.org/drawingml/2006/main" name="OMA BQ">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 BQ" id="{2A74D048-6A73-413F-B677-E3BFBBE88AE1}" vid="{A4E9037C-9D27-41FA-BC51-DE4161E9A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OMA BQ Vocab Master</Template>
  <TotalTime>1744</TotalTime>
  <Words>1233</Words>
  <Application>Microsoft Office PowerPoint</Application>
  <PresentationFormat>Widescreen</PresentationFormat>
  <Paragraphs>124</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Frutiger W01</vt:lpstr>
      <vt:lpstr>OpenDyslexic</vt:lpstr>
      <vt:lpstr>Poppins-Regular</vt:lpstr>
      <vt:lpstr>OMA BQ</vt:lpstr>
      <vt:lpstr>PowerPoint Presentation</vt:lpstr>
      <vt:lpstr>PowerPoint Presentation</vt:lpstr>
      <vt:lpstr>What are we learning today? </vt:lpstr>
      <vt:lpstr>PowerPoint Presentation</vt:lpstr>
      <vt:lpstr>PowerPoint Presentation</vt:lpstr>
      <vt:lpstr>PowerPoint Presentation</vt:lpstr>
      <vt:lpstr>PowerPoint Presentation</vt:lpstr>
      <vt:lpstr>What is HPV? </vt:lpstr>
      <vt:lpstr>PowerPoint Presentation</vt:lpstr>
      <vt:lpstr>Measles (MMR) </vt:lpstr>
      <vt:lpstr>Signposting: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Shallow</dc:creator>
  <cp:lastModifiedBy>Abbie Shaw</cp:lastModifiedBy>
  <cp:revision>126</cp:revision>
  <dcterms:created xsi:type="dcterms:W3CDTF">2021-07-01T09:20:41Z</dcterms:created>
  <dcterms:modified xsi:type="dcterms:W3CDTF">2026-03-25T09:28:12Z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2024-02-29T10:57:58Z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75d81bb1-4b4c-48b4-b88e-2a5c8ad697fd</vt:lpwstr>
  </property>
  <property fmtid="{D5CDD505-2E9C-101B-9397-08002B2CF9AE}" pid="8" name="MSIP_Label_d6fe2a56-af49-4a87-8d01-0ad3300d8c60_ContentBits">
    <vt:lpwstr>0</vt:lpwstr>
  </property>
</Properties>
</file>