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2"/>
  </p:notesMasterIdLst>
  <p:sldIdLst>
    <p:sldId id="474" r:id="rId2"/>
    <p:sldId id="477" r:id="rId3"/>
    <p:sldId id="258" r:id="rId4"/>
    <p:sldId id="333" r:id="rId5"/>
    <p:sldId id="470" r:id="rId6"/>
    <p:sldId id="469" r:id="rId7"/>
    <p:sldId id="472" r:id="rId8"/>
    <p:sldId id="475" r:id="rId9"/>
    <p:sldId id="476" r:id="rId10"/>
    <p:sldId id="478" r:id="rId11"/>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66FF66"/>
    <a:srgbClr val="66FFFF"/>
    <a:srgbClr val="99FF66"/>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112" autoAdjust="0"/>
  </p:normalViewPr>
  <p:slideViewPr>
    <p:cSldViewPr snapToGrid="0">
      <p:cViewPr varScale="1">
        <p:scale>
          <a:sx n="59" d="100"/>
          <a:sy n="59" d="100"/>
        </p:scale>
        <p:origin x="8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4C097B46-13CB-4EFA-B19D-3DFE01F66D4F}" type="datetimeFigureOut">
              <a:rPr lang="en-GB" smtClean="0"/>
              <a:t>11/11/2025</a:t>
            </a:fld>
            <a:endParaRPr lang="en-GB"/>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534E2D99-FA29-4EFE-A482-782582BF7F71}" type="slidenum">
              <a:rPr lang="en-GB" smtClean="0"/>
              <a:t>‹#›</a:t>
            </a:fld>
            <a:endParaRPr lang="en-GB"/>
          </a:p>
        </p:txBody>
      </p:sp>
    </p:spTree>
    <p:extLst>
      <p:ext uri="{BB962C8B-B14F-4D97-AF65-F5344CB8AC3E}">
        <p14:creationId xmlns:p14="http://schemas.microsoft.com/office/powerpoint/2010/main" val="2551898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theguardian.com/society/2019/aug/12/two-thirds-of-homeless-ex-prisoners-reoffend-within-a-year"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www.prisonreformtrust.org.uk/uploads/documents/BromleyBriefingsNov09.pdf"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34E2D99-FA29-4EFE-A482-782582BF7F71}" type="slidenum">
              <a:rPr lang="en-GB" smtClean="0"/>
              <a:t>1</a:t>
            </a:fld>
            <a:endParaRPr lang="en-GB"/>
          </a:p>
        </p:txBody>
      </p:sp>
    </p:spTree>
    <p:extLst>
      <p:ext uri="{BB962C8B-B14F-4D97-AF65-F5344CB8AC3E}">
        <p14:creationId xmlns:p14="http://schemas.microsoft.com/office/powerpoint/2010/main" val="2519207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Watch the video on the system of Norway’s category A prison (which houses the most dangerous criminals) </a:t>
            </a:r>
          </a:p>
          <a:p>
            <a:pPr marL="228600" indent="-228600">
              <a:buAutoNum type="arabicPeriod"/>
            </a:pPr>
            <a:r>
              <a:rPr lang="en-GB" dirty="0"/>
              <a:t>Read in booklet about how Norway has such low recidivism rates compared to the rest of the world – if you </a:t>
            </a:r>
            <a:r>
              <a:rPr lang="en-GB"/>
              <a:t>have time. </a:t>
            </a:r>
            <a:endParaRPr lang="en-GB" dirty="0"/>
          </a:p>
          <a:p>
            <a:endParaRPr lang="en-GB" dirty="0"/>
          </a:p>
        </p:txBody>
      </p:sp>
      <p:sp>
        <p:nvSpPr>
          <p:cNvPr id="4" name="Slide Number Placeholder 3"/>
          <p:cNvSpPr>
            <a:spLocks noGrp="1"/>
          </p:cNvSpPr>
          <p:nvPr>
            <p:ph type="sldNum" sz="quarter" idx="5"/>
          </p:nvPr>
        </p:nvSpPr>
        <p:spPr/>
        <p:txBody>
          <a:bodyPr/>
          <a:lstStyle/>
          <a:p>
            <a:fld id="{534E2D99-FA29-4EFE-A482-782582BF7F71}" type="slidenum">
              <a:rPr lang="en-GB" smtClean="0"/>
              <a:t>10</a:t>
            </a:fld>
            <a:endParaRPr lang="en-GB"/>
          </a:p>
        </p:txBody>
      </p:sp>
    </p:spTree>
    <p:extLst>
      <p:ext uri="{BB962C8B-B14F-4D97-AF65-F5344CB8AC3E}">
        <p14:creationId xmlns:p14="http://schemas.microsoft.com/office/powerpoint/2010/main" val="1876096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34E2D99-FA29-4EFE-A482-782582BF7F71}" type="slidenum">
              <a:rPr lang="en-GB" smtClean="0"/>
              <a:t>2</a:t>
            </a:fld>
            <a:endParaRPr lang="en-GB"/>
          </a:p>
        </p:txBody>
      </p:sp>
    </p:spTree>
    <p:extLst>
      <p:ext uri="{BB962C8B-B14F-4D97-AF65-F5344CB8AC3E}">
        <p14:creationId xmlns:p14="http://schemas.microsoft.com/office/powerpoint/2010/main" val="4251608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34E2D99-FA29-4EFE-A482-782582BF7F71}" type="slidenum">
              <a:rPr lang="en-GB" smtClean="0"/>
              <a:t>3</a:t>
            </a:fld>
            <a:endParaRPr lang="en-GB"/>
          </a:p>
        </p:txBody>
      </p:sp>
    </p:spTree>
    <p:extLst>
      <p:ext uri="{BB962C8B-B14F-4D97-AF65-F5344CB8AC3E}">
        <p14:creationId xmlns:p14="http://schemas.microsoft.com/office/powerpoint/2010/main" val="2748099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34E2D99-FA29-4EFE-A482-782582BF7F71}" type="slidenum">
              <a:rPr lang="en-GB" smtClean="0"/>
              <a:t>4</a:t>
            </a:fld>
            <a:endParaRPr lang="en-GB"/>
          </a:p>
        </p:txBody>
      </p:sp>
    </p:spTree>
    <p:extLst>
      <p:ext uri="{BB962C8B-B14F-4D97-AF65-F5344CB8AC3E}">
        <p14:creationId xmlns:p14="http://schemas.microsoft.com/office/powerpoint/2010/main" val="738007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34E2D99-FA29-4EFE-A482-782582BF7F71}" type="slidenum">
              <a:rPr lang="en-GB" smtClean="0"/>
              <a:t>5</a:t>
            </a:fld>
            <a:endParaRPr lang="en-GB"/>
          </a:p>
        </p:txBody>
      </p:sp>
    </p:spTree>
    <p:extLst>
      <p:ext uri="{BB962C8B-B14F-4D97-AF65-F5344CB8AC3E}">
        <p14:creationId xmlns:p14="http://schemas.microsoft.com/office/powerpoint/2010/main" val="3284379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video is about re-</a:t>
            </a:r>
            <a:r>
              <a:rPr lang="en-GB" dirty="0" err="1"/>
              <a:t>habilitation</a:t>
            </a:r>
            <a:r>
              <a:rPr lang="en-GB" dirty="0"/>
              <a:t> of prisoners in general.</a:t>
            </a:r>
          </a:p>
        </p:txBody>
      </p:sp>
      <p:sp>
        <p:nvSpPr>
          <p:cNvPr id="4" name="Slide Number Placeholder 3"/>
          <p:cNvSpPr>
            <a:spLocks noGrp="1"/>
          </p:cNvSpPr>
          <p:nvPr>
            <p:ph type="sldNum" sz="quarter" idx="5"/>
          </p:nvPr>
        </p:nvSpPr>
        <p:spPr/>
        <p:txBody>
          <a:bodyPr/>
          <a:lstStyle/>
          <a:p>
            <a:fld id="{534E2D99-FA29-4EFE-A482-782582BF7F71}" type="slidenum">
              <a:rPr lang="en-GB" smtClean="0"/>
              <a:t>6</a:t>
            </a:fld>
            <a:endParaRPr lang="en-GB"/>
          </a:p>
        </p:txBody>
      </p:sp>
    </p:spTree>
    <p:extLst>
      <p:ext uri="{BB962C8B-B14F-4D97-AF65-F5344CB8AC3E}">
        <p14:creationId xmlns:p14="http://schemas.microsoft.com/office/powerpoint/2010/main" val="264227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Two-thirds of homeless ex-prisoners reoffend within a year | Prisons and probation | The Guardian</a:t>
            </a:r>
            <a:endParaRPr lang="en-GB" dirty="0"/>
          </a:p>
          <a:p>
            <a:r>
              <a:rPr lang="en-GB" dirty="0"/>
              <a:t>You can either print copies of this article / read it through or summarise the points for students. </a:t>
            </a:r>
          </a:p>
          <a:p>
            <a:endParaRPr lang="en-GB" dirty="0"/>
          </a:p>
          <a:p>
            <a:r>
              <a:rPr lang="en-GB" dirty="0"/>
              <a:t>Who?</a:t>
            </a:r>
          </a:p>
          <a:p>
            <a:r>
              <a:rPr lang="en-GB" dirty="0"/>
              <a:t>Ex prisoners who are homeless when entering/ leaving prison are at increased risk of re-offending. 66.6% of re-offenders are </a:t>
            </a:r>
            <a:r>
              <a:rPr lang="en-GB" dirty="0" err="1"/>
              <a:t>homelss</a:t>
            </a:r>
            <a:endParaRPr lang="en-GB" dirty="0"/>
          </a:p>
          <a:p>
            <a:endParaRPr lang="en-GB" dirty="0"/>
          </a:p>
          <a:p>
            <a:r>
              <a:rPr lang="en-GB" dirty="0"/>
              <a:t>What?</a:t>
            </a:r>
          </a:p>
          <a:p>
            <a:r>
              <a:rPr lang="en-GB" dirty="0"/>
              <a:t>Homelessness reduction act 2019</a:t>
            </a:r>
          </a:p>
          <a:p>
            <a:endParaRPr lang="en-GB" dirty="0"/>
          </a:p>
          <a:p>
            <a:r>
              <a:rPr lang="en-GB" dirty="0"/>
              <a:t>Where? UK. </a:t>
            </a:r>
            <a:r>
              <a:rPr lang="en-GB" dirty="0" err="1"/>
              <a:t>Accomodation</a:t>
            </a:r>
            <a:r>
              <a:rPr lang="en-GB" dirty="0"/>
              <a:t> pilots in Leeds, Pentonville and Bristol</a:t>
            </a:r>
          </a:p>
          <a:p>
            <a:endParaRPr lang="en-GB" dirty="0"/>
          </a:p>
          <a:p>
            <a:r>
              <a:rPr lang="en-GB"/>
              <a:t>June 2024- 87,726 in UK</a:t>
            </a:r>
            <a:endParaRPr lang="en-GB" dirty="0"/>
          </a:p>
          <a:p>
            <a:r>
              <a:rPr lang="en-GB" sz="1200" b="0" i="0" kern="1200" dirty="0">
                <a:solidFill>
                  <a:schemeClr val="tx1"/>
                </a:solidFill>
                <a:effectLst/>
                <a:latin typeface="+mn-lt"/>
                <a:ea typeface="+mn-ea"/>
                <a:cs typeface="+mn-cs"/>
              </a:rPr>
              <a:t>n March 2019, the prison capacity in the United Kingdom was said to be 86,473.</a:t>
            </a:r>
          </a:p>
          <a:p>
            <a:r>
              <a:rPr lang="en-GB" sz="1200" b="0" i="0" kern="1200" dirty="0">
                <a:solidFill>
                  <a:schemeClr val="tx1"/>
                </a:solidFill>
                <a:effectLst/>
                <a:latin typeface="+mn-lt"/>
                <a:ea typeface="+mn-ea"/>
                <a:cs typeface="+mn-cs"/>
              </a:rPr>
              <a:t>At the start of 2020, the prison population had remained relatively constant at between 80,000 and 85,000 during the last decade.  The subsequent coronavirus pandemic in 2020-21 saw the prison population drop to 77,896, its lowest figure for many years.</a:t>
            </a:r>
          </a:p>
          <a:p>
            <a:endParaRPr lang="en-GB" dirty="0"/>
          </a:p>
          <a:p>
            <a:r>
              <a:rPr lang="en-GB" sz="1200" b="0" i="0" kern="1200" dirty="0">
                <a:solidFill>
                  <a:schemeClr val="tx1"/>
                </a:solidFill>
                <a:effectLst/>
                <a:latin typeface="+mn-lt"/>
                <a:ea typeface="+mn-ea"/>
                <a:cs typeface="+mn-cs"/>
              </a:rPr>
              <a:t>Figures from the </a:t>
            </a:r>
            <a:r>
              <a:rPr lang="en-GB" sz="1200" b="0" i="0" u="none" strike="noStrike" kern="1200" dirty="0">
                <a:solidFill>
                  <a:schemeClr val="tx1"/>
                </a:solidFill>
                <a:effectLst/>
                <a:latin typeface="+mn-lt"/>
                <a:ea typeface="+mn-ea"/>
                <a:cs typeface="+mn-cs"/>
                <a:hlinkClick r:id="rId4" tooltip="Prison Reform Trusts Bromley Briefings factfile (pdf)"/>
              </a:rPr>
              <a:t>Prison Reform Trust's Bromley Briefings </a:t>
            </a:r>
            <a:r>
              <a:rPr lang="en-GB" sz="1200" b="0" i="0" u="none" strike="noStrike" kern="1200" dirty="0" err="1">
                <a:solidFill>
                  <a:schemeClr val="tx1"/>
                </a:solidFill>
                <a:effectLst/>
                <a:latin typeface="+mn-lt"/>
                <a:ea typeface="+mn-ea"/>
                <a:cs typeface="+mn-cs"/>
                <a:hlinkClick r:id="rId4" tooltip="Prison Reform Trusts Bromley Briefings factfile (pdf)"/>
              </a:rPr>
              <a:t>factfile</a:t>
            </a:r>
            <a:r>
              <a:rPr lang="en-GB" sz="1200" b="0" i="0" kern="1200" dirty="0">
                <a:solidFill>
                  <a:schemeClr val="tx1"/>
                </a:solidFill>
                <a:effectLst/>
                <a:latin typeface="+mn-lt"/>
                <a:ea typeface="+mn-ea"/>
                <a:cs typeface="+mn-cs"/>
              </a:rPr>
              <a:t> give an idea of the costs racking up because of what amounts to a national addiction to imprisonment. The overall cost of the criminal justice system has risen from 2% of GDP to 2.5% over the last 10 years. That is a higher per capita level than the US or any EU country. Each new prison place now costs £170,000 over the life of the accommodation. The cost per prisoner per year is £41,000. The justice committee warns that, on current estimates, the government's new prison plans would condemn it to finding an extra £4.2bn over the next 35 years.</a:t>
            </a:r>
            <a:endParaRPr lang="en-GB" dirty="0"/>
          </a:p>
          <a:p>
            <a:endParaRPr lang="en-GB" dirty="0"/>
          </a:p>
        </p:txBody>
      </p:sp>
      <p:sp>
        <p:nvSpPr>
          <p:cNvPr id="4" name="Slide Number Placeholder 3"/>
          <p:cNvSpPr>
            <a:spLocks noGrp="1"/>
          </p:cNvSpPr>
          <p:nvPr>
            <p:ph type="sldNum" sz="quarter" idx="5"/>
          </p:nvPr>
        </p:nvSpPr>
        <p:spPr/>
        <p:txBody>
          <a:bodyPr/>
          <a:lstStyle/>
          <a:p>
            <a:fld id="{534E2D99-FA29-4EFE-A482-782582BF7F71}" type="slidenum">
              <a:rPr lang="en-GB" smtClean="0"/>
              <a:t>7</a:t>
            </a:fld>
            <a:endParaRPr lang="en-GB"/>
          </a:p>
        </p:txBody>
      </p:sp>
    </p:spTree>
    <p:extLst>
      <p:ext uri="{BB962C8B-B14F-4D97-AF65-F5344CB8AC3E}">
        <p14:creationId xmlns:p14="http://schemas.microsoft.com/office/powerpoint/2010/main" val="4245286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34E2D99-FA29-4EFE-A482-782582BF7F71}" type="slidenum">
              <a:rPr lang="en-GB" smtClean="0"/>
              <a:t>8</a:t>
            </a:fld>
            <a:endParaRPr lang="en-GB"/>
          </a:p>
        </p:txBody>
      </p:sp>
    </p:spTree>
    <p:extLst>
      <p:ext uri="{BB962C8B-B14F-4D97-AF65-F5344CB8AC3E}">
        <p14:creationId xmlns:p14="http://schemas.microsoft.com/office/powerpoint/2010/main" val="2110982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Answers </a:t>
            </a:r>
          </a:p>
          <a:p>
            <a:pPr marL="0" indent="0">
              <a:buNone/>
            </a:pPr>
            <a:endParaRPr lang="en-GB" dirty="0"/>
          </a:p>
          <a:p>
            <a:pPr marL="171450" indent="-171450">
              <a:buFontTx/>
              <a:buChar char="-"/>
            </a:pPr>
            <a:r>
              <a:rPr lang="en-GB" dirty="0"/>
              <a:t>Death penalty is not a deterrent </a:t>
            </a:r>
          </a:p>
          <a:p>
            <a:pPr marL="171450" indent="-171450">
              <a:buFontTx/>
              <a:buChar char="-"/>
            </a:pPr>
            <a:r>
              <a:rPr lang="en-GB" dirty="0"/>
              <a:t>Lack of educational opportunities </a:t>
            </a:r>
          </a:p>
          <a:p>
            <a:pPr marL="171450" indent="-171450">
              <a:buFontTx/>
              <a:buChar char="-"/>
            </a:pPr>
            <a:r>
              <a:rPr lang="en-GB" dirty="0"/>
              <a:t>Availability of guns- accidental murders</a:t>
            </a:r>
          </a:p>
          <a:p>
            <a:pPr marL="171450" indent="-171450">
              <a:buFontTx/>
              <a:buChar char="-"/>
            </a:pPr>
            <a:r>
              <a:rPr lang="en-GB" dirty="0"/>
              <a:t>Potential discrimination </a:t>
            </a:r>
          </a:p>
        </p:txBody>
      </p:sp>
      <p:sp>
        <p:nvSpPr>
          <p:cNvPr id="4" name="Slide Number Placeholder 3"/>
          <p:cNvSpPr>
            <a:spLocks noGrp="1"/>
          </p:cNvSpPr>
          <p:nvPr>
            <p:ph type="sldNum" sz="quarter" idx="5"/>
          </p:nvPr>
        </p:nvSpPr>
        <p:spPr/>
        <p:txBody>
          <a:bodyPr/>
          <a:lstStyle/>
          <a:p>
            <a:fld id="{534E2D99-FA29-4EFE-A482-782582BF7F71}" type="slidenum">
              <a:rPr lang="en-GB" smtClean="0"/>
              <a:t>9</a:t>
            </a:fld>
            <a:endParaRPr lang="en-GB"/>
          </a:p>
        </p:txBody>
      </p:sp>
    </p:spTree>
    <p:extLst>
      <p:ext uri="{BB962C8B-B14F-4D97-AF65-F5344CB8AC3E}">
        <p14:creationId xmlns:p14="http://schemas.microsoft.com/office/powerpoint/2010/main" val="1549621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35100" y="16176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435100" y="43894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3287422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79332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691409"/>
            <a:ext cx="2628900" cy="4498109"/>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25500" y="1691409"/>
            <a:ext cx="7734300" cy="449810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54932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280" y="759615"/>
            <a:ext cx="10972160" cy="172548"/>
          </a:xfrm>
          <a:prstGeom prst="rect">
            <a:avLst/>
          </a:prstGeom>
        </p:spPr>
        <p:txBody>
          <a:bodyPr lIns="0" tIns="0" rIns="0" bIns="0" anchor="ctr">
            <a:spAutoFit/>
          </a:bodyPr>
          <a:lstStyle/>
          <a:p>
            <a:endParaRPr lang="en-US" sz="1246" b="0" strike="noStrike" spc="-1">
              <a:solidFill>
                <a:srgbClr val="000000"/>
              </a:solidFill>
              <a:latin typeface="Calibri"/>
            </a:endParaRPr>
          </a:p>
        </p:txBody>
      </p:sp>
      <p:sp>
        <p:nvSpPr>
          <p:cNvPr id="6" name="PlaceHolder 2"/>
          <p:cNvSpPr>
            <a:spLocks noGrp="1"/>
          </p:cNvSpPr>
          <p:nvPr>
            <p:ph type="subTitle"/>
          </p:nvPr>
        </p:nvSpPr>
        <p:spPr>
          <a:xfrm>
            <a:off x="609280" y="3439785"/>
            <a:ext cx="10972160" cy="306751"/>
          </a:xfrm>
          <a:prstGeom prst="rect">
            <a:avLst/>
          </a:prstGeom>
        </p:spPr>
        <p:txBody>
          <a:bodyPr lIns="0" tIns="0" rIns="0" bIns="0" anchor="ctr">
            <a:spAutoFit/>
          </a:bodyPr>
          <a:lstStyle/>
          <a:p>
            <a:pPr algn="ctr"/>
            <a:endParaRPr lang="en-GB" sz="2215" b="0" strike="noStrike" spc="-1">
              <a:latin typeface="Arial"/>
            </a:endParaRPr>
          </a:p>
        </p:txBody>
      </p:sp>
    </p:spTree>
    <p:extLst>
      <p:ext uri="{BB962C8B-B14F-4D97-AF65-F5344CB8AC3E}">
        <p14:creationId xmlns:p14="http://schemas.microsoft.com/office/powerpoint/2010/main" val="3618440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17622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224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895419"/>
            <a:ext cx="10515600" cy="10816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63850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34206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342063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0449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6" y="1427884"/>
            <a:ext cx="10515600" cy="988291"/>
          </a:xfrm>
        </p:spPr>
        <p:txBody>
          <a:bodyPr/>
          <a:lstStyle/>
          <a:p>
            <a:r>
              <a:rPr lang="en-US"/>
              <a:t>Click to edit Master title style</a:t>
            </a:r>
            <a:endParaRPr lang="en-GB" dirty="0"/>
          </a:p>
        </p:txBody>
      </p:sp>
      <p:sp>
        <p:nvSpPr>
          <p:cNvPr id="3" name="Text Placeholder 2"/>
          <p:cNvSpPr>
            <a:spLocks noGrp="1"/>
          </p:cNvSpPr>
          <p:nvPr>
            <p:ph type="body" idx="1"/>
          </p:nvPr>
        </p:nvSpPr>
        <p:spPr>
          <a:xfrm>
            <a:off x="839786" y="2497138"/>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6" y="3482975"/>
            <a:ext cx="5157787" cy="27227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2497138"/>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482974"/>
            <a:ext cx="5183188" cy="27227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35684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84399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96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6" y="1787524"/>
            <a:ext cx="3932237" cy="1069975"/>
          </a:xfrm>
        </p:spPr>
        <p:txBody>
          <a:bodyPr anchor="b"/>
          <a:lstStyle>
            <a:lvl1pPr>
              <a:defRPr sz="3200"/>
            </a:lvl1pPr>
          </a:lstStyle>
          <a:p>
            <a:r>
              <a:rPr lang="en-US"/>
              <a:t>Click to edit Master title style</a:t>
            </a:r>
            <a:endParaRPr lang="en-GB" dirty="0"/>
          </a:p>
        </p:txBody>
      </p:sp>
      <p:sp>
        <p:nvSpPr>
          <p:cNvPr id="3" name="Content Placeholder 2"/>
          <p:cNvSpPr>
            <a:spLocks noGrp="1"/>
          </p:cNvSpPr>
          <p:nvPr>
            <p:ph idx="1"/>
          </p:nvPr>
        </p:nvSpPr>
        <p:spPr>
          <a:xfrm>
            <a:off x="5081588" y="1800225"/>
            <a:ext cx="6172200" cy="42034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7" y="2870200"/>
            <a:ext cx="3932237" cy="313343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252887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7" y="1673224"/>
            <a:ext cx="3932237" cy="1069975"/>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95888" y="1804843"/>
            <a:ext cx="6172200" cy="42495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7" y="2882900"/>
            <a:ext cx="3932237" cy="317961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655904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6175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3218046"/>
            <a:ext cx="10515600" cy="2866610"/>
          </a:xfrm>
          <a:prstGeom prst="rect">
            <a:avLst/>
          </a:prstGeom>
        </p:spPr>
        <p:txBody>
          <a:bodyPr vert="horz" lIns="91440" tIns="45720" rIns="91440" bIns="45720" rtlCol="0">
            <a:normAutofit/>
          </a:bodyPr>
          <a:lstStyle/>
          <a:p>
            <a:pPr lvl="4"/>
            <a:r>
              <a:rPr lang="en-US" dirty="0"/>
              <a:t>Fifth level</a:t>
            </a:r>
            <a:endParaRPr lang="en-GB" dirty="0"/>
          </a:p>
        </p:txBody>
      </p:sp>
      <p:sp>
        <p:nvSpPr>
          <p:cNvPr id="27" name="Rounded Rectangle 26"/>
          <p:cNvSpPr/>
          <p:nvPr userDrawn="1"/>
        </p:nvSpPr>
        <p:spPr>
          <a:xfrm>
            <a:off x="847626" y="613978"/>
            <a:ext cx="9788290" cy="76756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latin typeface="OpenDyslexic" panose="00000500000000000000" pitchFamily="50" charset="0"/>
                <a:ea typeface="Adobe Fan Heiti Std B" panose="020B0700000000000000" pitchFamily="34" charset="-128"/>
              </a:rPr>
              <a:t>Big Question: Do prisons really make people good again?</a:t>
            </a:r>
            <a:endParaRPr lang="en-GB" sz="1600" dirty="0">
              <a:solidFill>
                <a:schemeClr val="tx1"/>
              </a:solidFill>
              <a:latin typeface="OpenDyslexic" panose="00000500000000000000" pitchFamily="50" charset="0"/>
              <a:ea typeface="Adobe Fan Heiti Std B" panose="020B0700000000000000" pitchFamily="34" charset="-128"/>
            </a:endParaRPr>
          </a:p>
        </p:txBody>
      </p:sp>
      <p:sp>
        <p:nvSpPr>
          <p:cNvPr id="28" name="Rounded Rectangle 27"/>
          <p:cNvSpPr/>
          <p:nvPr/>
        </p:nvSpPr>
        <p:spPr>
          <a:xfrm>
            <a:off x="838200" y="119681"/>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latin typeface="OpenDyslexic" panose="00000500000000000000" pitchFamily="50" charset="0"/>
              </a:rPr>
              <a:t>Re-offending</a:t>
            </a:r>
          </a:p>
        </p:txBody>
      </p:sp>
      <p:sp>
        <p:nvSpPr>
          <p:cNvPr id="29" name="Rounded Rectangle 28"/>
          <p:cNvSpPr/>
          <p:nvPr/>
        </p:nvSpPr>
        <p:spPr>
          <a:xfrm>
            <a:off x="5023118" y="51295"/>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latin typeface="OpenDyslexic" panose="00000500000000000000" pitchFamily="50" charset="0"/>
              </a:rPr>
              <a:t>Education</a:t>
            </a:r>
          </a:p>
        </p:txBody>
      </p:sp>
      <p:sp>
        <p:nvSpPr>
          <p:cNvPr id="30" name="Rounded Rectangle 29"/>
          <p:cNvSpPr/>
          <p:nvPr/>
        </p:nvSpPr>
        <p:spPr>
          <a:xfrm>
            <a:off x="9375992" y="87373"/>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latin typeface="OpenDyslexic" panose="00000500000000000000" pitchFamily="50" charset="0"/>
              </a:rPr>
              <a:t>Housing</a:t>
            </a:r>
          </a:p>
        </p:txBody>
      </p:sp>
      <p:sp>
        <p:nvSpPr>
          <p:cNvPr id="31" name="Rounded Rectangle 30"/>
          <p:cNvSpPr/>
          <p:nvPr/>
        </p:nvSpPr>
        <p:spPr>
          <a:xfrm>
            <a:off x="9179060" y="6359610"/>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latin typeface="OpenDyslexic" panose="00000500000000000000" pitchFamily="50" charset="0"/>
              </a:rPr>
              <a:t>Dis-advantaged</a:t>
            </a:r>
          </a:p>
        </p:txBody>
      </p:sp>
      <p:sp>
        <p:nvSpPr>
          <p:cNvPr id="32" name="Rounded Rectangle 31"/>
          <p:cNvSpPr/>
          <p:nvPr/>
        </p:nvSpPr>
        <p:spPr>
          <a:xfrm>
            <a:off x="838200" y="6389353"/>
            <a:ext cx="2346037" cy="360218"/>
          </a:xfrm>
          <a:prstGeom prst="roundRect">
            <a:avLst/>
          </a:prstGeom>
          <a:solidFill>
            <a:schemeClr val="accent2">
              <a:lumMod val="20000"/>
              <a:lumOff val="80000"/>
            </a:schemeClr>
          </a:solidFill>
          <a:ln>
            <a:solidFill>
              <a:schemeClr val="accent5">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b="1" dirty="0">
                <a:latin typeface="OpenDyslexic" panose="00000500000000000000" pitchFamily="50" charset="0"/>
              </a:rPr>
              <a:t>Prison</a:t>
            </a:r>
          </a:p>
        </p:txBody>
      </p:sp>
      <p:pic>
        <p:nvPicPr>
          <p:cNvPr id="14" name="Picture 13"/>
          <p:cNvPicPr/>
          <p:nvPr/>
        </p:nvPicPr>
        <p:blipFill rotWithShape="1">
          <a:blip r:embed="rId14"/>
          <a:srcRect r="65860"/>
          <a:stretch/>
        </p:blipFill>
        <p:spPr>
          <a:xfrm>
            <a:off x="10225159" y="722545"/>
            <a:ext cx="647701" cy="712859"/>
          </a:xfrm>
          <a:prstGeom prst="rect">
            <a:avLst/>
          </a:prstGeom>
        </p:spPr>
      </p:pic>
    </p:spTree>
    <p:extLst>
      <p:ext uri="{BB962C8B-B14F-4D97-AF65-F5344CB8AC3E}">
        <p14:creationId xmlns:p14="http://schemas.microsoft.com/office/powerpoint/2010/main" val="308242807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OpenDyslexic" panose="00000500000000000000" pitchFamily="50" charset="0"/>
          <a:ea typeface="+mj-ea"/>
          <a:cs typeface="+mj-cs"/>
        </a:defRPr>
      </a:lvl1pPr>
    </p:titleStyle>
    <p:bodyStyle>
      <a:lvl1pPr marL="228600" indent="-228600" algn="l" defTabSz="914400" rtl="0" eaLnBrk="1" fontAlgn="t" latinLnBrk="0" hangingPunct="1">
        <a:lnSpc>
          <a:spcPct val="90000"/>
        </a:lnSpc>
        <a:spcBef>
          <a:spcPts val="1000"/>
        </a:spcBef>
        <a:buFont typeface="Arial" panose="020B0604020202020204" pitchFamily="34" charset="0"/>
        <a:buChar char="•"/>
        <a:defRPr lang="en-GB" sz="1800" b="0" i="0" u="none" strike="noStrike" kern="1200" smtClean="0">
          <a:solidFill>
            <a:schemeClr val="tx1"/>
          </a:solidFill>
          <a:effectLst/>
          <a:latin typeface="OpenDyslexic" panose="000005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zNpehw-Yjv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XBVMjVXAMYw"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hyperlink" Target="https://www.theguardian.com/society/2019/aug/12/two-thirds-of-homeless-ex-prisoners-reoffend-within-a-year"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NPkRwcGgeHo"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6ECE625-F2B5-4FD4-A1A3-F7ABE9AC26CA}"/>
              </a:ext>
            </a:extLst>
          </p:cNvPr>
          <p:cNvSpPr txBox="1"/>
          <p:nvPr/>
        </p:nvSpPr>
        <p:spPr>
          <a:xfrm>
            <a:off x="898358" y="1732547"/>
            <a:ext cx="10507579" cy="4247317"/>
          </a:xfrm>
          <a:prstGeom prst="rect">
            <a:avLst/>
          </a:prstGeom>
          <a:noFill/>
        </p:spPr>
        <p:txBody>
          <a:bodyPr wrap="square" rtlCol="0">
            <a:spAutoFit/>
          </a:bodyPr>
          <a:lstStyle/>
          <a:p>
            <a:r>
              <a:rPr lang="en-GB" dirty="0">
                <a:latin typeface="OpenDyslexic" panose="00000500000000000000" pitchFamily="50" charset="0"/>
              </a:rPr>
              <a:t>This lesson is designed to give students another perspective on the impact of prisons on people’s lives and some of the opportunities that they are given.</a:t>
            </a:r>
          </a:p>
          <a:p>
            <a:endParaRPr lang="en-GB" dirty="0">
              <a:latin typeface="OpenDyslexic" panose="00000500000000000000" pitchFamily="50" charset="0"/>
            </a:endParaRPr>
          </a:p>
          <a:p>
            <a:r>
              <a:rPr lang="en-GB" dirty="0">
                <a:latin typeface="OpenDyslexic" panose="00000500000000000000" pitchFamily="50" charset="0"/>
              </a:rPr>
              <a:t>The resource/ viewpoints are Citizenship based. Previous lessons and the following lesson are actually RE based. The lesson is based in two parts. The first being looking at factors of how we can make people good again and the second studying Norway (who have one of the lowest crime rates in the world) and how they approach how to make people good again </a:t>
            </a:r>
          </a:p>
          <a:p>
            <a:endParaRPr lang="en-GB" dirty="0">
              <a:latin typeface="OpenDyslexic" panose="00000500000000000000" pitchFamily="50" charset="0"/>
            </a:endParaRPr>
          </a:p>
          <a:p>
            <a:pPr marL="342900" indent="-342900">
              <a:buAutoNum type="arabicPeriod"/>
            </a:pPr>
            <a:r>
              <a:rPr lang="en-GB" dirty="0">
                <a:latin typeface="OpenDyslexic" panose="00000500000000000000" pitchFamily="50" charset="0"/>
              </a:rPr>
              <a:t>Students will look at how education, housing and work can impact an offenders life when </a:t>
            </a:r>
            <a:r>
              <a:rPr lang="en-GB" dirty="0" err="1">
                <a:latin typeface="OpenDyslexic" panose="00000500000000000000" pitchFamily="50" charset="0"/>
              </a:rPr>
              <a:t>thye</a:t>
            </a:r>
            <a:r>
              <a:rPr lang="en-GB" dirty="0">
                <a:latin typeface="OpenDyslexic" panose="00000500000000000000" pitchFamily="50" charset="0"/>
              </a:rPr>
              <a:t> get out of prison </a:t>
            </a:r>
          </a:p>
          <a:p>
            <a:pPr marL="342900" indent="-342900">
              <a:buAutoNum type="arabicPeriod"/>
            </a:pPr>
            <a:r>
              <a:rPr lang="en-GB" dirty="0">
                <a:latin typeface="OpenDyslexic" panose="00000500000000000000" pitchFamily="50" charset="0"/>
              </a:rPr>
              <a:t>Watch the video and then read through how Norway plan to make people good again (reminding students that they have recently studied Anders </a:t>
            </a:r>
            <a:r>
              <a:rPr lang="en-GB" dirty="0" err="1">
                <a:latin typeface="OpenDyslexic" panose="00000500000000000000" pitchFamily="50" charset="0"/>
              </a:rPr>
              <a:t>Brevik</a:t>
            </a:r>
            <a:r>
              <a:rPr lang="en-GB" dirty="0">
                <a:latin typeface="OpenDyslexic" panose="00000500000000000000" pitchFamily="50" charset="0"/>
              </a:rPr>
              <a:t> who was Norwegian and how they cannot stop everything) answering </a:t>
            </a:r>
            <a:r>
              <a:rPr lang="en-GB">
                <a:latin typeface="OpenDyslexic" panose="00000500000000000000" pitchFamily="50" charset="0"/>
              </a:rPr>
              <a:t>the questions in the book</a:t>
            </a:r>
            <a:endParaRPr lang="en-GB" dirty="0">
              <a:latin typeface="OpenDyslexic" panose="00000500000000000000" pitchFamily="50" charset="0"/>
            </a:endParaRPr>
          </a:p>
        </p:txBody>
      </p:sp>
    </p:spTree>
    <p:extLst>
      <p:ext uri="{BB962C8B-B14F-4D97-AF65-F5344CB8AC3E}">
        <p14:creationId xmlns:p14="http://schemas.microsoft.com/office/powerpoint/2010/main" val="1565504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4DF3E3C-9614-9182-ED38-609441292713}"/>
              </a:ext>
            </a:extLst>
          </p:cNvPr>
          <p:cNvSpPr txBox="1">
            <a:spLocks noGrp="1"/>
          </p:cNvSpPr>
          <p:nvPr>
            <p:ph idx="1"/>
          </p:nvPr>
        </p:nvSpPr>
        <p:spPr>
          <a:xfrm>
            <a:off x="606973" y="2061725"/>
            <a:ext cx="8301741" cy="3020314"/>
          </a:xfrm>
          <a:prstGeom prst="rect">
            <a:avLst/>
          </a:prstGeom>
          <a:noFill/>
        </p:spPr>
        <p:txBody>
          <a:bodyPr wrap="square">
            <a:spAutoFit/>
          </a:bodyPr>
          <a:lstStyle/>
          <a:p>
            <a:r>
              <a:rPr lang="en-GB" sz="3200" dirty="0">
                <a:solidFill>
                  <a:srgbClr val="FF0066"/>
                </a:solidFill>
                <a:latin typeface="OpenDyslexic" panose="00000500000000000000" pitchFamily="50" charset="0"/>
              </a:rPr>
              <a:t>How are Cat A prisons in Norway different? </a:t>
            </a:r>
          </a:p>
          <a:p>
            <a:endParaRPr lang="en-GB" sz="3200" dirty="0">
              <a:solidFill>
                <a:srgbClr val="FF0066"/>
              </a:solidFill>
              <a:latin typeface="OpenDyslexic" panose="00000500000000000000" pitchFamily="50" charset="0"/>
            </a:endParaRPr>
          </a:p>
          <a:p>
            <a:r>
              <a:rPr lang="en-GB" sz="3200" dirty="0">
                <a:solidFill>
                  <a:srgbClr val="FF0066"/>
                </a:solidFill>
                <a:latin typeface="OpenDyslexic" panose="00000500000000000000" pitchFamily="50" charset="0"/>
              </a:rPr>
              <a:t>Why are people less likely to reoffend in Norway compared to the rest of the world? </a:t>
            </a:r>
          </a:p>
        </p:txBody>
      </p:sp>
      <p:sp>
        <p:nvSpPr>
          <p:cNvPr id="5" name="TextBox 4">
            <a:extLst>
              <a:ext uri="{FF2B5EF4-FFF2-40B4-BE49-F238E27FC236}">
                <a16:creationId xmlns:a16="http://schemas.microsoft.com/office/drawing/2014/main" id="{011FF5D8-6202-1098-7C50-2DF0900D9CB7}"/>
              </a:ext>
            </a:extLst>
          </p:cNvPr>
          <p:cNvSpPr txBox="1"/>
          <p:nvPr/>
        </p:nvSpPr>
        <p:spPr>
          <a:xfrm>
            <a:off x="8908714" y="5733182"/>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  </a:t>
            </a:r>
          </a:p>
        </p:txBody>
      </p:sp>
      <p:sp>
        <p:nvSpPr>
          <p:cNvPr id="6" name="Title 5">
            <a:extLst>
              <a:ext uri="{FF2B5EF4-FFF2-40B4-BE49-F238E27FC236}">
                <a16:creationId xmlns:a16="http://schemas.microsoft.com/office/drawing/2014/main" id="{3EB64CF2-B3DD-DDE8-22FD-35E9710B0573}"/>
              </a:ext>
            </a:extLst>
          </p:cNvPr>
          <p:cNvSpPr txBox="1">
            <a:spLocks noGrp="1"/>
          </p:cNvSpPr>
          <p:nvPr>
            <p:ph type="title"/>
          </p:nvPr>
        </p:nvSpPr>
        <p:spPr>
          <a:xfrm>
            <a:off x="1552904" y="5288650"/>
            <a:ext cx="7191703" cy="1098762"/>
          </a:xfrm>
          <a:prstGeom prst="rect">
            <a:avLst/>
          </a:prstGeom>
          <a:noFill/>
        </p:spPr>
        <p:txBody>
          <a:bodyPr wrap="square">
            <a:spAutoFit/>
          </a:bodyPr>
          <a:lstStyle/>
          <a:p>
            <a:endParaRPr lang="en-GB" sz="2400" dirty="0"/>
          </a:p>
          <a:p>
            <a:r>
              <a:rPr lang="en-GB" sz="2400" dirty="0">
                <a:hlinkClick r:id="rId3"/>
              </a:rPr>
              <a:t>How Norway's Prisons Are Different From America's | NowThis – YouTube</a:t>
            </a:r>
            <a:endParaRPr lang="en-GB" sz="2400" dirty="0"/>
          </a:p>
        </p:txBody>
      </p:sp>
      <p:pic>
        <p:nvPicPr>
          <p:cNvPr id="1026" name="Picture 2" descr="Photos: In Norway, a different approach to inmates' mental illness">
            <a:extLst>
              <a:ext uri="{FF2B5EF4-FFF2-40B4-BE49-F238E27FC236}">
                <a16:creationId xmlns:a16="http://schemas.microsoft.com/office/drawing/2014/main" id="{685EC7A9-062F-0778-0026-8D4D635C5B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0402" y="1586364"/>
            <a:ext cx="2714625" cy="16859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rofiting from prison: crime means big business for American companies |  World Finance">
            <a:extLst>
              <a:ext uri="{FF2B5EF4-FFF2-40B4-BE49-F238E27FC236}">
                <a16:creationId xmlns:a16="http://schemas.microsoft.com/office/drawing/2014/main" id="{2DD3DDD5-E936-54B1-7E03-6BB9CDF5F0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46539" y="3676216"/>
            <a:ext cx="3138488"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54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001D0-7182-BB38-0635-8DC0324EDCBE}"/>
              </a:ext>
            </a:extLst>
          </p:cNvPr>
          <p:cNvSpPr>
            <a:spLocks noGrp="1"/>
          </p:cNvSpPr>
          <p:nvPr>
            <p:ph type="title"/>
          </p:nvPr>
        </p:nvSpPr>
        <p:spPr>
          <a:xfrm>
            <a:off x="609280" y="1505000"/>
            <a:ext cx="10972160" cy="626325"/>
          </a:xfrm>
        </p:spPr>
        <p:txBody>
          <a:bodyPr/>
          <a:lstStyle/>
          <a:p>
            <a:r>
              <a:rPr lang="en-GB" dirty="0"/>
              <a:t>Do now: Drill questions </a:t>
            </a:r>
          </a:p>
        </p:txBody>
      </p:sp>
      <p:sp>
        <p:nvSpPr>
          <p:cNvPr id="5" name="Content Placeholder 3">
            <a:extLst>
              <a:ext uri="{FF2B5EF4-FFF2-40B4-BE49-F238E27FC236}">
                <a16:creationId xmlns:a16="http://schemas.microsoft.com/office/drawing/2014/main" id="{B8A14B3C-32B3-1A7C-99E1-CA5A445392C2}"/>
              </a:ext>
            </a:extLst>
          </p:cNvPr>
          <p:cNvSpPr txBox="1">
            <a:spLocks/>
          </p:cNvSpPr>
          <p:nvPr/>
        </p:nvSpPr>
        <p:spPr>
          <a:xfrm>
            <a:off x="312517" y="2291509"/>
            <a:ext cx="10278318" cy="3478901"/>
          </a:xfrm>
          <a:prstGeom prst="rect">
            <a:avLst/>
          </a:prstGeom>
          <a:noFill/>
        </p:spPr>
        <p:txBody>
          <a:bodyPr wrap="square"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 typeface="Arial" panose="020B0604020202020204" pitchFamily="34" charset="0"/>
              <a:buAutoNum type="arabicPeriod"/>
            </a:pPr>
            <a:r>
              <a:rPr lang="en-GB" sz="2400" dirty="0">
                <a:latin typeface="OpenDyslexic" panose="00000500000000000000" pitchFamily="50" charset="0"/>
              </a:rPr>
              <a:t>Why did prisons need reforming?</a:t>
            </a:r>
            <a:r>
              <a:rPr lang="en-GB" sz="2400" u="sng" dirty="0">
                <a:latin typeface="OpenDyslexic" panose="00000500000000000000" pitchFamily="50" charset="0"/>
              </a:rPr>
              <a:t> </a:t>
            </a:r>
          </a:p>
          <a:p>
            <a:pPr marL="0" indent="0">
              <a:buNone/>
            </a:pPr>
            <a:endParaRPr lang="en-GB" sz="2400" u="sng" dirty="0">
              <a:latin typeface="OpenDyslexic" panose="00000500000000000000" pitchFamily="50" charset="0"/>
            </a:endParaRPr>
          </a:p>
          <a:p>
            <a:pPr marL="0" indent="0">
              <a:buNone/>
            </a:pPr>
            <a:r>
              <a:rPr lang="en-GB" sz="2400" dirty="0">
                <a:latin typeface="OpenDyslexic" panose="00000500000000000000" pitchFamily="50" charset="0"/>
              </a:rPr>
              <a:t>2. What is meant by the term personal conviction? </a:t>
            </a:r>
          </a:p>
          <a:p>
            <a:pPr marL="0" indent="0">
              <a:buNone/>
            </a:pPr>
            <a:endParaRPr lang="en-GB" sz="2400" u="sng" dirty="0">
              <a:latin typeface="OpenDyslexic" panose="00000500000000000000" pitchFamily="50" charset="0"/>
            </a:endParaRPr>
          </a:p>
          <a:p>
            <a:pPr marL="0" indent="0">
              <a:buNone/>
            </a:pPr>
            <a:r>
              <a:rPr lang="en-GB" sz="2400" dirty="0">
                <a:latin typeface="OpenDyslexic" panose="00000500000000000000" pitchFamily="50" charset="0"/>
              </a:rPr>
              <a:t>3. Name one reason why people chose apprenticeships ?</a:t>
            </a:r>
            <a:endParaRPr lang="en-GB" sz="2400" u="sng" dirty="0">
              <a:latin typeface="OpenDyslexic" panose="00000500000000000000" pitchFamily="50" charset="0"/>
            </a:endParaRPr>
          </a:p>
          <a:p>
            <a:pPr marL="0" indent="0">
              <a:buNone/>
            </a:pPr>
            <a:endParaRPr lang="en-GB" sz="2400" u="sng" dirty="0">
              <a:solidFill>
                <a:srgbClr val="FF0066"/>
              </a:solidFill>
              <a:latin typeface="OpenDyslexic" panose="00000500000000000000" pitchFamily="50" charset="0"/>
            </a:endParaRPr>
          </a:p>
          <a:p>
            <a:pPr marL="0" indent="0">
              <a:buNone/>
            </a:pPr>
            <a:r>
              <a:rPr lang="en-GB" sz="2400" dirty="0">
                <a:solidFill>
                  <a:srgbClr val="FF0066"/>
                </a:solidFill>
                <a:latin typeface="OpenDyslexic" panose="00000500000000000000" pitchFamily="50" charset="0"/>
              </a:rPr>
              <a:t>Exam style question </a:t>
            </a:r>
          </a:p>
          <a:p>
            <a:pPr marL="0" indent="0">
              <a:buNone/>
            </a:pPr>
            <a:r>
              <a:rPr lang="en-GB" sz="2400" dirty="0">
                <a:solidFill>
                  <a:srgbClr val="FF0066"/>
                </a:solidFill>
                <a:latin typeface="OpenDyslexic" panose="00000500000000000000" pitchFamily="50" charset="0"/>
              </a:rPr>
              <a:t>What is meant by the term reformation? </a:t>
            </a:r>
          </a:p>
        </p:txBody>
      </p:sp>
      <p:sp>
        <p:nvSpPr>
          <p:cNvPr id="6" name="TextBox 5">
            <a:extLst>
              <a:ext uri="{FF2B5EF4-FFF2-40B4-BE49-F238E27FC236}">
                <a16:creationId xmlns:a16="http://schemas.microsoft.com/office/drawing/2014/main" id="{BE1AB51B-6EF3-E6EC-FAB8-9A85A594F01B}"/>
              </a:ext>
            </a:extLst>
          </p:cNvPr>
          <p:cNvSpPr txBox="1"/>
          <p:nvPr/>
        </p:nvSpPr>
        <p:spPr>
          <a:xfrm>
            <a:off x="4815069" y="6192455"/>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 </a:t>
            </a:r>
          </a:p>
        </p:txBody>
      </p:sp>
      <p:sp>
        <p:nvSpPr>
          <p:cNvPr id="7" name="TextBox 6">
            <a:extLst>
              <a:ext uri="{FF2B5EF4-FFF2-40B4-BE49-F238E27FC236}">
                <a16:creationId xmlns:a16="http://schemas.microsoft.com/office/drawing/2014/main" id="{D6F9E09A-E7D7-F3EA-368E-A9B681F479F9}"/>
              </a:ext>
            </a:extLst>
          </p:cNvPr>
          <p:cNvSpPr txBox="1"/>
          <p:nvPr/>
        </p:nvSpPr>
        <p:spPr>
          <a:xfrm>
            <a:off x="252714" y="2553370"/>
            <a:ext cx="11111696" cy="707886"/>
          </a:xfrm>
          <a:prstGeom prst="rect">
            <a:avLst/>
          </a:prstGeom>
          <a:solidFill>
            <a:srgbClr val="66FF66"/>
          </a:solidFill>
        </p:spPr>
        <p:txBody>
          <a:bodyPr wrap="square" rtlCol="0">
            <a:spAutoFit/>
          </a:bodyPr>
          <a:lstStyle/>
          <a:p>
            <a:r>
              <a:rPr lang="en-GB" sz="2000" dirty="0">
                <a:latin typeface="OpenDyslexic" panose="00000500000000000000" pitchFamily="50" charset="0"/>
              </a:rPr>
              <a:t>Diseased, dirty, corrupt and lacked education which meant people struggled to get out of prison cycle</a:t>
            </a:r>
          </a:p>
        </p:txBody>
      </p:sp>
      <p:sp>
        <p:nvSpPr>
          <p:cNvPr id="9" name="TextBox 8">
            <a:extLst>
              <a:ext uri="{FF2B5EF4-FFF2-40B4-BE49-F238E27FC236}">
                <a16:creationId xmlns:a16="http://schemas.microsoft.com/office/drawing/2014/main" id="{E2C05FCE-586E-86C7-73C4-16C75E76749D}"/>
              </a:ext>
            </a:extLst>
          </p:cNvPr>
          <p:cNvSpPr txBox="1"/>
          <p:nvPr/>
        </p:nvSpPr>
        <p:spPr>
          <a:xfrm>
            <a:off x="439838" y="3559039"/>
            <a:ext cx="2708475" cy="400110"/>
          </a:xfrm>
          <a:prstGeom prst="rect">
            <a:avLst/>
          </a:prstGeom>
          <a:solidFill>
            <a:srgbClr val="66FF66"/>
          </a:solidFill>
        </p:spPr>
        <p:txBody>
          <a:bodyPr wrap="square" rtlCol="0">
            <a:spAutoFit/>
          </a:bodyPr>
          <a:lstStyle/>
          <a:p>
            <a:r>
              <a:rPr lang="en-GB" sz="2000" dirty="0">
                <a:latin typeface="OpenDyslexic" panose="00000500000000000000" pitchFamily="50" charset="0"/>
              </a:rPr>
              <a:t>A strong belief </a:t>
            </a:r>
          </a:p>
        </p:txBody>
      </p:sp>
      <p:sp>
        <p:nvSpPr>
          <p:cNvPr id="10" name="TextBox 9">
            <a:extLst>
              <a:ext uri="{FF2B5EF4-FFF2-40B4-BE49-F238E27FC236}">
                <a16:creationId xmlns:a16="http://schemas.microsoft.com/office/drawing/2014/main" id="{190685CF-5AE2-2489-2C89-4727671A9FB9}"/>
              </a:ext>
            </a:extLst>
          </p:cNvPr>
          <p:cNvSpPr txBox="1"/>
          <p:nvPr/>
        </p:nvSpPr>
        <p:spPr>
          <a:xfrm>
            <a:off x="539512" y="4464669"/>
            <a:ext cx="11111696" cy="400110"/>
          </a:xfrm>
          <a:prstGeom prst="rect">
            <a:avLst/>
          </a:prstGeom>
          <a:solidFill>
            <a:srgbClr val="66FF66"/>
          </a:solidFill>
        </p:spPr>
        <p:txBody>
          <a:bodyPr wrap="square" rtlCol="0">
            <a:spAutoFit/>
          </a:bodyPr>
          <a:lstStyle/>
          <a:p>
            <a:r>
              <a:rPr lang="en-GB" sz="2000" dirty="0">
                <a:latin typeface="OpenDyslexic" panose="00000500000000000000" pitchFamily="50" charset="0"/>
              </a:rPr>
              <a:t>Paid/ more time at work/ learning on the job/ reduced time at college </a:t>
            </a:r>
          </a:p>
        </p:txBody>
      </p:sp>
      <p:sp>
        <p:nvSpPr>
          <p:cNvPr id="11" name="TextBox 10">
            <a:extLst>
              <a:ext uri="{FF2B5EF4-FFF2-40B4-BE49-F238E27FC236}">
                <a16:creationId xmlns:a16="http://schemas.microsoft.com/office/drawing/2014/main" id="{67B85524-0AE5-D4A1-85EE-7828EE769BE1}"/>
              </a:ext>
            </a:extLst>
          </p:cNvPr>
          <p:cNvSpPr txBox="1"/>
          <p:nvPr/>
        </p:nvSpPr>
        <p:spPr>
          <a:xfrm>
            <a:off x="539512" y="5645973"/>
            <a:ext cx="11111696" cy="400110"/>
          </a:xfrm>
          <a:prstGeom prst="rect">
            <a:avLst/>
          </a:prstGeom>
          <a:solidFill>
            <a:srgbClr val="66FF66"/>
          </a:solidFill>
        </p:spPr>
        <p:txBody>
          <a:bodyPr wrap="square" rtlCol="0">
            <a:spAutoFit/>
          </a:bodyPr>
          <a:lstStyle/>
          <a:p>
            <a:r>
              <a:rPr lang="en-GB" sz="2000" dirty="0">
                <a:latin typeface="OpenDyslexic" panose="00000500000000000000" pitchFamily="50" charset="0"/>
              </a:rPr>
              <a:t>Change the criminal to ensure they do not commit crime again</a:t>
            </a:r>
          </a:p>
        </p:txBody>
      </p:sp>
    </p:spTree>
    <p:extLst>
      <p:ext uri="{BB962C8B-B14F-4D97-AF65-F5344CB8AC3E}">
        <p14:creationId xmlns:p14="http://schemas.microsoft.com/office/powerpoint/2010/main" val="1814798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BDBEF-0386-41AF-8975-01CB6159115A}"/>
              </a:ext>
            </a:extLst>
          </p:cNvPr>
          <p:cNvSpPr>
            <a:spLocks noGrp="1"/>
          </p:cNvSpPr>
          <p:nvPr>
            <p:ph type="title"/>
          </p:nvPr>
        </p:nvSpPr>
        <p:spPr>
          <a:xfrm>
            <a:off x="1500674" y="1438226"/>
            <a:ext cx="9190651" cy="744702"/>
          </a:xfrm>
        </p:spPr>
        <p:txBody>
          <a:bodyPr>
            <a:normAutofit fontScale="90000"/>
          </a:bodyPr>
          <a:lstStyle/>
          <a:p>
            <a:pPr algn="ctr"/>
            <a:r>
              <a:rPr lang="en-GB" dirty="0"/>
              <a:t>What are we looking at today? </a:t>
            </a:r>
          </a:p>
        </p:txBody>
      </p:sp>
      <p:sp>
        <p:nvSpPr>
          <p:cNvPr id="4" name="TextBox 3">
            <a:extLst>
              <a:ext uri="{FF2B5EF4-FFF2-40B4-BE49-F238E27FC236}">
                <a16:creationId xmlns:a16="http://schemas.microsoft.com/office/drawing/2014/main" id="{AB0FAE43-E252-40C9-ADB0-36E3DFF30582}"/>
              </a:ext>
            </a:extLst>
          </p:cNvPr>
          <p:cNvSpPr txBox="1"/>
          <p:nvPr/>
        </p:nvSpPr>
        <p:spPr>
          <a:xfrm>
            <a:off x="2036974" y="4711149"/>
            <a:ext cx="8572500" cy="1200329"/>
          </a:xfrm>
          <a:prstGeom prst="rect">
            <a:avLst/>
          </a:prstGeom>
          <a:noFill/>
        </p:spPr>
        <p:txBody>
          <a:bodyPr wrap="square" rtlCol="0">
            <a:spAutoFit/>
          </a:bodyPr>
          <a:lstStyle/>
          <a:p>
            <a:pPr marL="285750" indent="-285750">
              <a:buFontTx/>
              <a:buChar char="-"/>
            </a:pPr>
            <a:r>
              <a:rPr lang="en-GB" dirty="0">
                <a:latin typeface="OpenDyslexic" panose="00000500000000000000" pitchFamily="50" charset="0"/>
              </a:rPr>
              <a:t>What are the links between education, housing and work and prisoners?</a:t>
            </a:r>
          </a:p>
          <a:p>
            <a:pPr marL="285750" indent="-285750">
              <a:buFontTx/>
              <a:buChar char="-"/>
            </a:pPr>
            <a:r>
              <a:rPr lang="en-GB" dirty="0">
                <a:latin typeface="OpenDyslexic" panose="00000500000000000000" pitchFamily="50" charset="0"/>
              </a:rPr>
              <a:t>Are prisons really helping? </a:t>
            </a:r>
          </a:p>
          <a:p>
            <a:pPr marL="285750" indent="-285750">
              <a:buFontTx/>
              <a:buChar char="-"/>
            </a:pPr>
            <a:r>
              <a:rPr lang="en-GB" dirty="0">
                <a:latin typeface="OpenDyslexic" panose="00000500000000000000" pitchFamily="50" charset="0"/>
              </a:rPr>
              <a:t>Next lesson we will look at an alternative – the death penalty.</a:t>
            </a:r>
          </a:p>
        </p:txBody>
      </p:sp>
      <p:pic>
        <p:nvPicPr>
          <p:cNvPr id="5" name="Picture 4">
            <a:extLst>
              <a:ext uri="{FF2B5EF4-FFF2-40B4-BE49-F238E27FC236}">
                <a16:creationId xmlns:a16="http://schemas.microsoft.com/office/drawing/2014/main" id="{7061754F-533C-406D-AAA8-BF48DFDC10E7}"/>
              </a:ext>
            </a:extLst>
          </p:cNvPr>
          <p:cNvPicPr>
            <a:picLocks noChangeAspect="1"/>
          </p:cNvPicPr>
          <p:nvPr/>
        </p:nvPicPr>
        <p:blipFill>
          <a:blip r:embed="rId3"/>
          <a:stretch>
            <a:fillRect/>
          </a:stretch>
        </p:blipFill>
        <p:spPr>
          <a:xfrm>
            <a:off x="332321" y="2348089"/>
            <a:ext cx="2906379" cy="2197899"/>
          </a:xfrm>
          <a:prstGeom prst="rect">
            <a:avLst/>
          </a:prstGeom>
        </p:spPr>
      </p:pic>
      <p:pic>
        <p:nvPicPr>
          <p:cNvPr id="8" name="Picture 7">
            <a:extLst>
              <a:ext uri="{FF2B5EF4-FFF2-40B4-BE49-F238E27FC236}">
                <a16:creationId xmlns:a16="http://schemas.microsoft.com/office/drawing/2014/main" id="{31BD0E1F-F739-4D14-93AD-3A3D2C5611A5}"/>
              </a:ext>
            </a:extLst>
          </p:cNvPr>
          <p:cNvPicPr>
            <a:picLocks noChangeAspect="1"/>
          </p:cNvPicPr>
          <p:nvPr/>
        </p:nvPicPr>
        <p:blipFill>
          <a:blip r:embed="rId4"/>
          <a:stretch>
            <a:fillRect/>
          </a:stretch>
        </p:blipFill>
        <p:spPr>
          <a:xfrm>
            <a:off x="7980091" y="2348089"/>
            <a:ext cx="3879588" cy="2401650"/>
          </a:xfrm>
          <a:prstGeom prst="rect">
            <a:avLst/>
          </a:prstGeom>
        </p:spPr>
      </p:pic>
      <p:pic>
        <p:nvPicPr>
          <p:cNvPr id="10" name="Picture 9">
            <a:extLst>
              <a:ext uri="{FF2B5EF4-FFF2-40B4-BE49-F238E27FC236}">
                <a16:creationId xmlns:a16="http://schemas.microsoft.com/office/drawing/2014/main" id="{8C61AF58-F729-4E8D-A442-12D44BC700D3}"/>
              </a:ext>
            </a:extLst>
          </p:cNvPr>
          <p:cNvPicPr>
            <a:picLocks noChangeAspect="1"/>
          </p:cNvPicPr>
          <p:nvPr/>
        </p:nvPicPr>
        <p:blipFill>
          <a:blip r:embed="rId5"/>
          <a:stretch>
            <a:fillRect/>
          </a:stretch>
        </p:blipFill>
        <p:spPr>
          <a:xfrm>
            <a:off x="3458579" y="2411576"/>
            <a:ext cx="4169695" cy="2200123"/>
          </a:xfrm>
          <a:prstGeom prst="rect">
            <a:avLst/>
          </a:prstGeom>
        </p:spPr>
      </p:pic>
    </p:spTree>
    <p:extLst>
      <p:ext uri="{BB962C8B-B14F-4D97-AF65-F5344CB8AC3E}">
        <p14:creationId xmlns:p14="http://schemas.microsoft.com/office/powerpoint/2010/main" val="1333692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stomShape 6"/>
          <p:cNvSpPr/>
          <p:nvPr/>
        </p:nvSpPr>
        <p:spPr>
          <a:xfrm>
            <a:off x="-3523039" y="1097542"/>
            <a:ext cx="2916249" cy="940977"/>
          </a:xfrm>
          <a:prstGeom prst="rect">
            <a:avLst/>
          </a:prstGeom>
          <a:solidFill>
            <a:srgbClr val="FFFF00"/>
          </a:solidFill>
          <a:ln>
            <a:noFill/>
          </a:ln>
        </p:spPr>
        <p:style>
          <a:lnRef idx="0">
            <a:scrgbClr r="0" g="0" b="0"/>
          </a:lnRef>
          <a:fillRef idx="0">
            <a:scrgbClr r="0" g="0" b="0"/>
          </a:fillRef>
          <a:effectRef idx="0">
            <a:scrgbClr r="0" g="0" b="0"/>
          </a:effectRef>
          <a:fontRef idx="minor"/>
        </p:style>
        <p:txBody>
          <a:bodyPr lIns="62308" tIns="31154" rIns="62308" bIns="31154">
            <a:spAutoFit/>
          </a:bodyPr>
          <a:lstStyle/>
          <a:p>
            <a:pPr>
              <a:lnSpc>
                <a:spcPct val="119000"/>
              </a:lnSpc>
              <a:spcAft>
                <a:spcPts val="165"/>
              </a:spcAft>
            </a:pPr>
            <a:r>
              <a:rPr lang="en-GB" sz="768" b="1" spc="-1" dirty="0">
                <a:solidFill>
                  <a:srgbClr val="000000"/>
                </a:solidFill>
                <a:latin typeface="Calibri"/>
              </a:rPr>
              <a:t>The Bible says…”</a:t>
            </a:r>
            <a:r>
              <a:rPr lang="en-GB" sz="768" spc="-1" dirty="0">
                <a:solidFill>
                  <a:srgbClr val="000000"/>
                </a:solidFill>
                <a:latin typeface="Calibri"/>
              </a:rPr>
              <a:t>Blessed are the merciful for they will be shown mercy.”</a:t>
            </a:r>
            <a:endParaRPr lang="en-GB" sz="768" spc="-1" dirty="0">
              <a:latin typeface="Arial"/>
            </a:endParaRPr>
          </a:p>
          <a:p>
            <a:pPr>
              <a:lnSpc>
                <a:spcPct val="119000"/>
              </a:lnSpc>
              <a:spcAft>
                <a:spcPts val="165"/>
              </a:spcAft>
            </a:pPr>
            <a:r>
              <a:rPr lang="en-GB" sz="658" spc="-1" dirty="0">
                <a:solidFill>
                  <a:srgbClr val="000000"/>
                </a:solidFill>
                <a:latin typeface="Calibri"/>
              </a:rPr>
              <a:t>“Whoever sheds the blood of man, by man will his blood be shed”</a:t>
            </a:r>
            <a:endParaRPr lang="en-GB" sz="658" spc="-1" dirty="0">
              <a:latin typeface="Arial"/>
            </a:endParaRPr>
          </a:p>
          <a:p>
            <a:pPr>
              <a:lnSpc>
                <a:spcPct val="119000"/>
              </a:lnSpc>
              <a:spcAft>
                <a:spcPts val="165"/>
              </a:spcAft>
            </a:pPr>
            <a:r>
              <a:rPr lang="en-GB" sz="768" b="1" spc="-1" dirty="0">
                <a:solidFill>
                  <a:srgbClr val="000000"/>
                </a:solidFill>
                <a:latin typeface="Calibri"/>
              </a:rPr>
              <a:t>The Qur’an says</a:t>
            </a:r>
            <a:r>
              <a:rPr lang="en-GB" sz="768" spc="-1" dirty="0">
                <a:solidFill>
                  <a:srgbClr val="000000"/>
                </a:solidFill>
                <a:latin typeface="Calibri"/>
              </a:rPr>
              <a:t>…. “if you pardon and overlook and forgive, then indeed God is  Forgiving and Merciful”</a:t>
            </a:r>
            <a:endParaRPr lang="en-GB" sz="768" spc="-1" dirty="0">
              <a:latin typeface="Arial"/>
            </a:endParaRPr>
          </a:p>
          <a:p>
            <a:pPr>
              <a:lnSpc>
                <a:spcPct val="100000"/>
              </a:lnSpc>
            </a:pPr>
            <a:r>
              <a:rPr lang="en-GB" sz="768" spc="-1" dirty="0">
                <a:solidFill>
                  <a:srgbClr val="000000"/>
                </a:solidFill>
                <a:latin typeface="Calibri Light"/>
              </a:rPr>
              <a:t>“Nor take life—which God has made sacred except for just cause”</a:t>
            </a:r>
            <a:endParaRPr lang="en-GB" sz="768" spc="-1" dirty="0">
              <a:latin typeface="Arial"/>
            </a:endParaRPr>
          </a:p>
        </p:txBody>
      </p:sp>
      <p:graphicFrame>
        <p:nvGraphicFramePr>
          <p:cNvPr id="3" name="Table 2">
            <a:extLst>
              <a:ext uri="{FF2B5EF4-FFF2-40B4-BE49-F238E27FC236}">
                <a16:creationId xmlns:a16="http://schemas.microsoft.com/office/drawing/2014/main" id="{9106E723-ADE9-4BAC-ADF5-018B6F6506C0}"/>
              </a:ext>
            </a:extLst>
          </p:cNvPr>
          <p:cNvGraphicFramePr>
            <a:graphicFrameLocks noGrp="1"/>
          </p:cNvGraphicFramePr>
          <p:nvPr>
            <p:extLst>
              <p:ext uri="{D42A27DB-BD31-4B8C-83A1-F6EECF244321}">
                <p14:modId xmlns:p14="http://schemas.microsoft.com/office/powerpoint/2010/main" val="4049308043"/>
              </p:ext>
            </p:extLst>
          </p:nvPr>
        </p:nvGraphicFramePr>
        <p:xfrm>
          <a:off x="336885" y="1670407"/>
          <a:ext cx="3320716" cy="4320140"/>
        </p:xfrm>
        <a:graphic>
          <a:graphicData uri="http://schemas.openxmlformats.org/drawingml/2006/table">
            <a:tbl>
              <a:tblPr firstRow="1" bandRow="1">
                <a:tableStyleId>{5C22544A-7EE6-4342-B048-85BDC9FD1C3A}</a:tableStyleId>
              </a:tblPr>
              <a:tblGrid>
                <a:gridCol w="3320716">
                  <a:extLst>
                    <a:ext uri="{9D8B030D-6E8A-4147-A177-3AD203B41FA5}">
                      <a16:colId xmlns:a16="http://schemas.microsoft.com/office/drawing/2014/main" val="1072392065"/>
                    </a:ext>
                  </a:extLst>
                </a:gridCol>
              </a:tblGrid>
              <a:tr h="864028">
                <a:tc>
                  <a:txBody>
                    <a:bodyPr/>
                    <a:lstStyle/>
                    <a:p>
                      <a:r>
                        <a:rPr lang="en-GB" sz="3200" b="0" u="none" dirty="0">
                          <a:solidFill>
                            <a:schemeClr val="tx1"/>
                          </a:solidFill>
                          <a:latin typeface="OpenDyslexic" panose="00000500000000000000" pitchFamily="50" charset="0"/>
                        </a:rPr>
                        <a:t>Education</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7858588"/>
                  </a:ext>
                </a:extLst>
              </a:tr>
              <a:tr h="864028">
                <a:tc>
                  <a:txBody>
                    <a:bodyPr/>
                    <a:lstStyle/>
                    <a:p>
                      <a:r>
                        <a:rPr lang="en-GB" sz="3200" b="0" u="none" dirty="0">
                          <a:solidFill>
                            <a:schemeClr val="tx1"/>
                          </a:solidFill>
                          <a:latin typeface="OpenDyslexic" panose="00000500000000000000" pitchFamily="50" charset="0"/>
                        </a:rPr>
                        <a:t>Housing</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9655302"/>
                  </a:ext>
                </a:extLst>
              </a:tr>
              <a:tr h="864028">
                <a:tc>
                  <a:txBody>
                    <a:bodyPr/>
                    <a:lstStyle/>
                    <a:p>
                      <a:r>
                        <a:rPr lang="en-GB" sz="3200" b="0" u="none" dirty="0">
                          <a:solidFill>
                            <a:schemeClr val="tx1"/>
                          </a:solidFill>
                          <a:latin typeface="OpenDyslexic" panose="00000500000000000000" pitchFamily="50" charset="0"/>
                        </a:rPr>
                        <a:t>Prison</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842956"/>
                  </a:ext>
                </a:extLst>
              </a:tr>
              <a:tr h="864028">
                <a:tc>
                  <a:txBody>
                    <a:bodyPr/>
                    <a:lstStyle/>
                    <a:p>
                      <a:r>
                        <a:rPr lang="en-GB" sz="3200" b="0" u="none" dirty="0">
                          <a:solidFill>
                            <a:schemeClr val="tx1"/>
                          </a:solidFill>
                          <a:latin typeface="OpenDyslexic" panose="00000500000000000000" pitchFamily="50" charset="0"/>
                        </a:rPr>
                        <a:t>Re-offending</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5359706"/>
                  </a:ext>
                </a:extLst>
              </a:tr>
              <a:tr h="864028">
                <a:tc>
                  <a:txBody>
                    <a:bodyPr/>
                    <a:lstStyle/>
                    <a:p>
                      <a:r>
                        <a:rPr lang="en-GB" sz="3200" b="0" u="none" dirty="0">
                          <a:solidFill>
                            <a:schemeClr val="tx1"/>
                          </a:solidFill>
                          <a:latin typeface="OpenDyslexic" panose="00000500000000000000" pitchFamily="50" charset="0"/>
                        </a:rPr>
                        <a:t>Disadvantaged</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3016708"/>
                  </a:ext>
                </a:extLst>
              </a:tr>
            </a:tbl>
          </a:graphicData>
        </a:graphic>
      </p:graphicFrame>
      <p:graphicFrame>
        <p:nvGraphicFramePr>
          <p:cNvPr id="4" name="Table 3">
            <a:extLst>
              <a:ext uri="{FF2B5EF4-FFF2-40B4-BE49-F238E27FC236}">
                <a16:creationId xmlns:a16="http://schemas.microsoft.com/office/drawing/2014/main" id="{230E8D8C-1604-4DA2-8A60-E4073C90C019}"/>
              </a:ext>
            </a:extLst>
          </p:cNvPr>
          <p:cNvGraphicFramePr>
            <a:graphicFrameLocks noGrp="1"/>
          </p:cNvGraphicFramePr>
          <p:nvPr>
            <p:extLst>
              <p:ext uri="{D42A27DB-BD31-4B8C-83A1-F6EECF244321}">
                <p14:modId xmlns:p14="http://schemas.microsoft.com/office/powerpoint/2010/main" val="653692987"/>
              </p:ext>
            </p:extLst>
          </p:nvPr>
        </p:nvGraphicFramePr>
        <p:xfrm>
          <a:off x="3882190" y="1670407"/>
          <a:ext cx="8149389" cy="4320141"/>
        </p:xfrm>
        <a:graphic>
          <a:graphicData uri="http://schemas.openxmlformats.org/drawingml/2006/table">
            <a:tbl>
              <a:tblPr firstRow="1" bandRow="1">
                <a:tableStyleId>{5C22544A-7EE6-4342-B048-85BDC9FD1C3A}</a:tableStyleId>
              </a:tblPr>
              <a:tblGrid>
                <a:gridCol w="8149389">
                  <a:extLst>
                    <a:ext uri="{9D8B030D-6E8A-4147-A177-3AD203B41FA5}">
                      <a16:colId xmlns:a16="http://schemas.microsoft.com/office/drawing/2014/main" val="1072392065"/>
                    </a:ext>
                  </a:extLst>
                </a:gridCol>
              </a:tblGrid>
              <a:tr h="746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kern="1200" dirty="0">
                          <a:solidFill>
                            <a:schemeClr val="tx1"/>
                          </a:solidFill>
                          <a:latin typeface="OpenDyslexic" panose="00000500000000000000" pitchFamily="50" charset="0"/>
                          <a:ea typeface="+mn-ea"/>
                          <a:cs typeface="+mn-cs"/>
                        </a:rPr>
                        <a:t>A place that people are sent for the purpose of punishment</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7858588"/>
                  </a:ext>
                </a:extLst>
              </a:tr>
              <a:tr h="8383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dirty="0">
                          <a:solidFill>
                            <a:schemeClr val="tx1"/>
                          </a:solidFill>
                          <a:latin typeface="OpenDyslexic" panose="00000500000000000000" pitchFamily="50" charset="0"/>
                        </a:rPr>
                        <a:t>To commit a further offence. E.g. commit another crime after being released from prison. </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9655302"/>
                  </a:ext>
                </a:extLst>
              </a:tr>
              <a:tr h="516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dirty="0">
                          <a:solidFill>
                            <a:schemeClr val="tx1"/>
                          </a:solidFill>
                          <a:latin typeface="OpenDyslexic" panose="00000500000000000000" pitchFamily="50" charset="0"/>
                        </a:rPr>
                        <a:t>The act of teaching or receiving knowledge from someone else.</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842956"/>
                  </a:ext>
                </a:extLst>
              </a:tr>
              <a:tr h="838389">
                <a:tc>
                  <a:txBody>
                    <a:bodyPr/>
                    <a:lstStyle/>
                    <a:p>
                      <a:r>
                        <a:rPr lang="en-GB" sz="2400" b="0" dirty="0">
                          <a:solidFill>
                            <a:schemeClr val="tx1"/>
                          </a:solidFill>
                          <a:latin typeface="OpenDyslexic" panose="00000500000000000000" pitchFamily="50" charset="0"/>
                        </a:rPr>
                        <a:t>Lacking basic resources/ conditions considered necessary to be in an equal position with others in society.</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5359706"/>
                  </a:ext>
                </a:extLst>
              </a:tr>
              <a:tr h="746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dirty="0">
                          <a:solidFill>
                            <a:schemeClr val="tx1"/>
                          </a:solidFill>
                          <a:latin typeface="OpenDyslexic" panose="00000500000000000000" pitchFamily="50" charset="0"/>
                        </a:rPr>
                        <a:t>Houses and flats, accommodation that people can live in.</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3016708"/>
                  </a:ext>
                </a:extLst>
              </a:tr>
            </a:tbl>
          </a:graphicData>
        </a:graphic>
      </p:graphicFrame>
      <p:sp>
        <p:nvSpPr>
          <p:cNvPr id="2" name="TextBox 1">
            <a:extLst>
              <a:ext uri="{FF2B5EF4-FFF2-40B4-BE49-F238E27FC236}">
                <a16:creationId xmlns:a16="http://schemas.microsoft.com/office/drawing/2014/main" id="{B0A758E7-F284-CA1F-40D0-4067F16B8CBA}"/>
              </a:ext>
            </a:extLst>
          </p:cNvPr>
          <p:cNvSpPr txBox="1"/>
          <p:nvPr/>
        </p:nvSpPr>
        <p:spPr>
          <a:xfrm>
            <a:off x="4815069" y="6192455"/>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 </a:t>
            </a:r>
          </a:p>
        </p:txBody>
      </p:sp>
    </p:spTree>
    <p:extLst>
      <p:ext uri="{BB962C8B-B14F-4D97-AF65-F5344CB8AC3E}">
        <p14:creationId xmlns:p14="http://schemas.microsoft.com/office/powerpoint/2010/main" val="423183765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stomShape 6"/>
          <p:cNvSpPr/>
          <p:nvPr/>
        </p:nvSpPr>
        <p:spPr>
          <a:xfrm>
            <a:off x="-3523039" y="1097542"/>
            <a:ext cx="2916249" cy="940977"/>
          </a:xfrm>
          <a:prstGeom prst="rect">
            <a:avLst/>
          </a:prstGeom>
          <a:solidFill>
            <a:srgbClr val="FFFF00"/>
          </a:solidFill>
          <a:ln>
            <a:noFill/>
          </a:ln>
        </p:spPr>
        <p:style>
          <a:lnRef idx="0">
            <a:scrgbClr r="0" g="0" b="0"/>
          </a:lnRef>
          <a:fillRef idx="0">
            <a:scrgbClr r="0" g="0" b="0"/>
          </a:fillRef>
          <a:effectRef idx="0">
            <a:scrgbClr r="0" g="0" b="0"/>
          </a:effectRef>
          <a:fontRef idx="minor"/>
        </p:style>
        <p:txBody>
          <a:bodyPr lIns="62308" tIns="31154" rIns="62308" bIns="31154">
            <a:spAutoFit/>
          </a:bodyPr>
          <a:lstStyle/>
          <a:p>
            <a:pPr>
              <a:lnSpc>
                <a:spcPct val="119000"/>
              </a:lnSpc>
              <a:spcAft>
                <a:spcPts val="165"/>
              </a:spcAft>
            </a:pPr>
            <a:r>
              <a:rPr lang="en-GB" sz="768" b="1" spc="-1" dirty="0">
                <a:solidFill>
                  <a:srgbClr val="000000"/>
                </a:solidFill>
                <a:latin typeface="Calibri"/>
              </a:rPr>
              <a:t>The Bible says…”</a:t>
            </a:r>
            <a:r>
              <a:rPr lang="en-GB" sz="768" spc="-1" dirty="0">
                <a:solidFill>
                  <a:srgbClr val="000000"/>
                </a:solidFill>
                <a:latin typeface="Calibri"/>
              </a:rPr>
              <a:t>Blessed are the merciful for they will be shown mercy.”</a:t>
            </a:r>
            <a:endParaRPr lang="en-GB" sz="768" spc="-1" dirty="0">
              <a:latin typeface="Arial"/>
            </a:endParaRPr>
          </a:p>
          <a:p>
            <a:pPr>
              <a:lnSpc>
                <a:spcPct val="119000"/>
              </a:lnSpc>
              <a:spcAft>
                <a:spcPts val="165"/>
              </a:spcAft>
            </a:pPr>
            <a:r>
              <a:rPr lang="en-GB" sz="658" spc="-1" dirty="0">
                <a:solidFill>
                  <a:srgbClr val="000000"/>
                </a:solidFill>
                <a:latin typeface="Calibri"/>
              </a:rPr>
              <a:t>“Whoever sheds the blood of man, by man will his blood be shed”</a:t>
            </a:r>
            <a:endParaRPr lang="en-GB" sz="658" spc="-1" dirty="0">
              <a:latin typeface="Arial"/>
            </a:endParaRPr>
          </a:p>
          <a:p>
            <a:pPr>
              <a:lnSpc>
                <a:spcPct val="119000"/>
              </a:lnSpc>
              <a:spcAft>
                <a:spcPts val="165"/>
              </a:spcAft>
            </a:pPr>
            <a:r>
              <a:rPr lang="en-GB" sz="768" b="1" spc="-1" dirty="0">
                <a:solidFill>
                  <a:srgbClr val="000000"/>
                </a:solidFill>
                <a:latin typeface="Calibri"/>
              </a:rPr>
              <a:t>The Qur’an says</a:t>
            </a:r>
            <a:r>
              <a:rPr lang="en-GB" sz="768" spc="-1" dirty="0">
                <a:solidFill>
                  <a:srgbClr val="000000"/>
                </a:solidFill>
                <a:latin typeface="Calibri"/>
              </a:rPr>
              <a:t>…. “if you pardon and overlook and forgive, then indeed God is  Forgiving and Merciful”</a:t>
            </a:r>
            <a:endParaRPr lang="en-GB" sz="768" spc="-1" dirty="0">
              <a:latin typeface="Arial"/>
            </a:endParaRPr>
          </a:p>
          <a:p>
            <a:pPr>
              <a:lnSpc>
                <a:spcPct val="100000"/>
              </a:lnSpc>
            </a:pPr>
            <a:r>
              <a:rPr lang="en-GB" sz="768" spc="-1" dirty="0">
                <a:solidFill>
                  <a:srgbClr val="000000"/>
                </a:solidFill>
                <a:latin typeface="Calibri Light"/>
              </a:rPr>
              <a:t>“Nor take life—which God has made sacred except for just cause”</a:t>
            </a:r>
            <a:endParaRPr lang="en-GB" sz="768" spc="-1" dirty="0">
              <a:latin typeface="Arial"/>
            </a:endParaRPr>
          </a:p>
        </p:txBody>
      </p:sp>
      <p:graphicFrame>
        <p:nvGraphicFramePr>
          <p:cNvPr id="3" name="Table 2">
            <a:extLst>
              <a:ext uri="{FF2B5EF4-FFF2-40B4-BE49-F238E27FC236}">
                <a16:creationId xmlns:a16="http://schemas.microsoft.com/office/drawing/2014/main" id="{9106E723-ADE9-4BAC-ADF5-018B6F6506C0}"/>
              </a:ext>
            </a:extLst>
          </p:cNvPr>
          <p:cNvGraphicFramePr>
            <a:graphicFrameLocks noGrp="1"/>
          </p:cNvGraphicFramePr>
          <p:nvPr>
            <p:extLst>
              <p:ext uri="{D42A27DB-BD31-4B8C-83A1-F6EECF244321}">
                <p14:modId xmlns:p14="http://schemas.microsoft.com/office/powerpoint/2010/main" val="3003298966"/>
              </p:ext>
            </p:extLst>
          </p:nvPr>
        </p:nvGraphicFramePr>
        <p:xfrm>
          <a:off x="336885" y="1670407"/>
          <a:ext cx="3320716" cy="4320140"/>
        </p:xfrm>
        <a:graphic>
          <a:graphicData uri="http://schemas.openxmlformats.org/drawingml/2006/table">
            <a:tbl>
              <a:tblPr firstRow="1" bandRow="1">
                <a:tableStyleId>{5C22544A-7EE6-4342-B048-85BDC9FD1C3A}</a:tableStyleId>
              </a:tblPr>
              <a:tblGrid>
                <a:gridCol w="3320716">
                  <a:extLst>
                    <a:ext uri="{9D8B030D-6E8A-4147-A177-3AD203B41FA5}">
                      <a16:colId xmlns:a16="http://schemas.microsoft.com/office/drawing/2014/main" val="1072392065"/>
                    </a:ext>
                  </a:extLst>
                </a:gridCol>
              </a:tblGrid>
              <a:tr h="864028">
                <a:tc>
                  <a:txBody>
                    <a:bodyPr/>
                    <a:lstStyle/>
                    <a:p>
                      <a:r>
                        <a:rPr lang="en-GB" sz="3200" b="0" u="none" dirty="0">
                          <a:solidFill>
                            <a:schemeClr val="tx1"/>
                          </a:solidFill>
                          <a:latin typeface="OpenDyslexic" panose="00000500000000000000" pitchFamily="50" charset="0"/>
                        </a:rPr>
                        <a:t>Education</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17858588"/>
                  </a:ext>
                </a:extLst>
              </a:tr>
              <a:tr h="864028">
                <a:tc>
                  <a:txBody>
                    <a:bodyPr/>
                    <a:lstStyle/>
                    <a:p>
                      <a:r>
                        <a:rPr lang="en-GB" sz="3200" b="0" u="none" dirty="0">
                          <a:solidFill>
                            <a:schemeClr val="tx1"/>
                          </a:solidFill>
                          <a:latin typeface="OpenDyslexic" panose="00000500000000000000" pitchFamily="50" charset="0"/>
                        </a:rPr>
                        <a:t>Housing</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66"/>
                    </a:solidFill>
                  </a:tcPr>
                </a:tc>
                <a:extLst>
                  <a:ext uri="{0D108BD9-81ED-4DB2-BD59-A6C34878D82A}">
                    <a16:rowId xmlns:a16="http://schemas.microsoft.com/office/drawing/2014/main" val="1209655302"/>
                  </a:ext>
                </a:extLst>
              </a:tr>
              <a:tr h="864028">
                <a:tc>
                  <a:txBody>
                    <a:bodyPr/>
                    <a:lstStyle/>
                    <a:p>
                      <a:r>
                        <a:rPr lang="en-GB" sz="3200" b="0" u="none" dirty="0">
                          <a:solidFill>
                            <a:schemeClr val="bg1"/>
                          </a:solidFill>
                          <a:latin typeface="OpenDyslexic" panose="00000500000000000000" pitchFamily="50" charset="0"/>
                        </a:rPr>
                        <a:t>Prison</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169842956"/>
                  </a:ext>
                </a:extLst>
              </a:tr>
              <a:tr h="864028">
                <a:tc>
                  <a:txBody>
                    <a:bodyPr/>
                    <a:lstStyle/>
                    <a:p>
                      <a:r>
                        <a:rPr lang="en-GB" sz="3200" b="0" u="none" dirty="0">
                          <a:solidFill>
                            <a:schemeClr val="tx1"/>
                          </a:solidFill>
                          <a:latin typeface="OpenDyslexic" panose="00000500000000000000" pitchFamily="50" charset="0"/>
                        </a:rPr>
                        <a:t>Re-offending</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extLst>
                  <a:ext uri="{0D108BD9-81ED-4DB2-BD59-A6C34878D82A}">
                    <a16:rowId xmlns:a16="http://schemas.microsoft.com/office/drawing/2014/main" val="1795359706"/>
                  </a:ext>
                </a:extLst>
              </a:tr>
              <a:tr h="864028">
                <a:tc>
                  <a:txBody>
                    <a:bodyPr/>
                    <a:lstStyle/>
                    <a:p>
                      <a:r>
                        <a:rPr lang="en-GB" sz="3200" b="0" u="none" dirty="0">
                          <a:solidFill>
                            <a:schemeClr val="tx1"/>
                          </a:solidFill>
                          <a:latin typeface="OpenDyslexic" panose="00000500000000000000" pitchFamily="50" charset="0"/>
                        </a:rPr>
                        <a:t>Disadvantaged</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extLst>
                  <a:ext uri="{0D108BD9-81ED-4DB2-BD59-A6C34878D82A}">
                    <a16:rowId xmlns:a16="http://schemas.microsoft.com/office/drawing/2014/main" val="3913016708"/>
                  </a:ext>
                </a:extLst>
              </a:tr>
            </a:tbl>
          </a:graphicData>
        </a:graphic>
      </p:graphicFrame>
      <p:graphicFrame>
        <p:nvGraphicFramePr>
          <p:cNvPr id="4" name="Table 3">
            <a:extLst>
              <a:ext uri="{FF2B5EF4-FFF2-40B4-BE49-F238E27FC236}">
                <a16:creationId xmlns:a16="http://schemas.microsoft.com/office/drawing/2014/main" id="{230E8D8C-1604-4DA2-8A60-E4073C90C019}"/>
              </a:ext>
            </a:extLst>
          </p:cNvPr>
          <p:cNvGraphicFramePr>
            <a:graphicFrameLocks noGrp="1"/>
          </p:cNvGraphicFramePr>
          <p:nvPr>
            <p:extLst>
              <p:ext uri="{D42A27DB-BD31-4B8C-83A1-F6EECF244321}">
                <p14:modId xmlns:p14="http://schemas.microsoft.com/office/powerpoint/2010/main" val="2802312253"/>
              </p:ext>
            </p:extLst>
          </p:nvPr>
        </p:nvGraphicFramePr>
        <p:xfrm>
          <a:off x="3882190" y="1670407"/>
          <a:ext cx="8149389" cy="4320141"/>
        </p:xfrm>
        <a:graphic>
          <a:graphicData uri="http://schemas.openxmlformats.org/drawingml/2006/table">
            <a:tbl>
              <a:tblPr firstRow="1" bandRow="1">
                <a:tableStyleId>{5C22544A-7EE6-4342-B048-85BDC9FD1C3A}</a:tableStyleId>
              </a:tblPr>
              <a:tblGrid>
                <a:gridCol w="8149389">
                  <a:extLst>
                    <a:ext uri="{9D8B030D-6E8A-4147-A177-3AD203B41FA5}">
                      <a16:colId xmlns:a16="http://schemas.microsoft.com/office/drawing/2014/main" val="1072392065"/>
                    </a:ext>
                  </a:extLst>
                </a:gridCol>
              </a:tblGrid>
              <a:tr h="746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kern="1200" dirty="0">
                          <a:solidFill>
                            <a:schemeClr val="bg1"/>
                          </a:solidFill>
                          <a:latin typeface="OpenDyslexic" panose="00000500000000000000" pitchFamily="50" charset="0"/>
                          <a:ea typeface="+mn-ea"/>
                          <a:cs typeface="+mn-cs"/>
                        </a:rPr>
                        <a:t>A place that people are sent for the purpose of punishment</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extLst>
                  <a:ext uri="{0D108BD9-81ED-4DB2-BD59-A6C34878D82A}">
                    <a16:rowId xmlns:a16="http://schemas.microsoft.com/office/drawing/2014/main" val="3417858588"/>
                  </a:ext>
                </a:extLst>
              </a:tr>
              <a:tr h="8383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dirty="0">
                          <a:solidFill>
                            <a:schemeClr val="tx1"/>
                          </a:solidFill>
                          <a:latin typeface="OpenDyslexic" panose="00000500000000000000" pitchFamily="50" charset="0"/>
                        </a:rPr>
                        <a:t>To commit a further offence. E.g. commit another crime after being released from prison. </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FF"/>
                    </a:solidFill>
                  </a:tcPr>
                </a:tc>
                <a:extLst>
                  <a:ext uri="{0D108BD9-81ED-4DB2-BD59-A6C34878D82A}">
                    <a16:rowId xmlns:a16="http://schemas.microsoft.com/office/drawing/2014/main" val="1209655302"/>
                  </a:ext>
                </a:extLst>
              </a:tr>
              <a:tr h="5167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dirty="0">
                          <a:solidFill>
                            <a:schemeClr val="tx1"/>
                          </a:solidFill>
                          <a:latin typeface="OpenDyslexic" panose="00000500000000000000" pitchFamily="50" charset="0"/>
                        </a:rPr>
                        <a:t>The act of teaching or receiving knowledge from someone else.</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9842956"/>
                  </a:ext>
                </a:extLst>
              </a:tr>
              <a:tr h="838389">
                <a:tc>
                  <a:txBody>
                    <a:bodyPr/>
                    <a:lstStyle/>
                    <a:p>
                      <a:r>
                        <a:rPr lang="en-GB" sz="2400" b="0" dirty="0">
                          <a:solidFill>
                            <a:schemeClr val="tx1"/>
                          </a:solidFill>
                          <a:latin typeface="OpenDyslexic" panose="00000500000000000000" pitchFamily="50" charset="0"/>
                        </a:rPr>
                        <a:t>Lacking basic resources/ conditions considered necessary to be in an equal position with others in society.</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extLst>
                  <a:ext uri="{0D108BD9-81ED-4DB2-BD59-A6C34878D82A}">
                    <a16:rowId xmlns:a16="http://schemas.microsoft.com/office/drawing/2014/main" val="1795359706"/>
                  </a:ext>
                </a:extLst>
              </a:tr>
              <a:tr h="746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b="0" dirty="0">
                          <a:solidFill>
                            <a:schemeClr val="tx1"/>
                          </a:solidFill>
                          <a:latin typeface="OpenDyslexic" panose="00000500000000000000" pitchFamily="50" charset="0"/>
                        </a:rPr>
                        <a:t>Houses and flats, accommodation that people can live in.</a:t>
                      </a:r>
                    </a:p>
                  </a:txBody>
                  <a:tcPr marL="47478" marR="47478" marT="23739" marB="23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FF66"/>
                    </a:solidFill>
                  </a:tcPr>
                </a:tc>
                <a:extLst>
                  <a:ext uri="{0D108BD9-81ED-4DB2-BD59-A6C34878D82A}">
                    <a16:rowId xmlns:a16="http://schemas.microsoft.com/office/drawing/2014/main" val="3913016708"/>
                  </a:ext>
                </a:extLst>
              </a:tr>
            </a:tbl>
          </a:graphicData>
        </a:graphic>
      </p:graphicFrame>
      <p:sp>
        <p:nvSpPr>
          <p:cNvPr id="2" name="TextBox 1">
            <a:extLst>
              <a:ext uri="{FF2B5EF4-FFF2-40B4-BE49-F238E27FC236}">
                <a16:creationId xmlns:a16="http://schemas.microsoft.com/office/drawing/2014/main" id="{334820E4-98DF-989F-F3C6-CC8BB2DDDF8E}"/>
              </a:ext>
            </a:extLst>
          </p:cNvPr>
          <p:cNvSpPr txBox="1"/>
          <p:nvPr/>
        </p:nvSpPr>
        <p:spPr>
          <a:xfrm>
            <a:off x="4815069" y="6192455"/>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 </a:t>
            </a:r>
          </a:p>
        </p:txBody>
      </p:sp>
    </p:spTree>
    <p:extLst>
      <p:ext uri="{BB962C8B-B14F-4D97-AF65-F5344CB8AC3E}">
        <p14:creationId xmlns:p14="http://schemas.microsoft.com/office/powerpoint/2010/main" val="284992823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a:extLst>
              <a:ext uri="{FF2B5EF4-FFF2-40B4-BE49-F238E27FC236}">
                <a16:creationId xmlns:a16="http://schemas.microsoft.com/office/drawing/2014/main" id="{0FD4D07A-6F41-4C18-BC76-D34A87611A39}"/>
              </a:ext>
            </a:extLst>
          </p:cNvPr>
          <p:cNvSpPr txBox="1">
            <a:spLocks/>
          </p:cNvSpPr>
          <p:nvPr/>
        </p:nvSpPr>
        <p:spPr>
          <a:xfrm>
            <a:off x="7401658" y="6521529"/>
            <a:ext cx="1068265" cy="365125"/>
          </a:xfrm>
          <a:prstGeom prst="rect">
            <a:avLst/>
          </a:prstGeom>
        </p:spPr>
        <p:txBody>
          <a:bodyPr vert="horz" lIns="63305" tIns="31652" rIns="63305" bIns="31652" rtlCol="0" anchor="ctr"/>
          <a:lstStyle>
            <a:defPPr>
              <a:defRPr lang="en-US"/>
            </a:defPPr>
            <a:lvl1pPr marL="0" algn="r" defTabSz="914400" rtl="0" eaLnBrk="1" latinLnBrk="0" hangingPunct="1">
              <a:defRPr sz="67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05D5920-3E3A-4794-8B20-2BBAFA54EF3B}" type="slidenum">
              <a:rPr lang="en-GB" sz="1108">
                <a:solidFill>
                  <a:schemeClr val="tx1"/>
                </a:solidFill>
              </a:rPr>
              <a:pPr/>
              <a:t>6</a:t>
            </a:fld>
            <a:endParaRPr lang="en-GB" sz="1108" dirty="0">
              <a:solidFill>
                <a:schemeClr val="tx1"/>
              </a:solidFill>
            </a:endParaRPr>
          </a:p>
        </p:txBody>
      </p:sp>
      <p:sp>
        <p:nvSpPr>
          <p:cNvPr id="9" name="TextBox 8">
            <a:extLst>
              <a:ext uri="{FF2B5EF4-FFF2-40B4-BE49-F238E27FC236}">
                <a16:creationId xmlns:a16="http://schemas.microsoft.com/office/drawing/2014/main" id="{FC277034-0C4A-4363-A46C-C852F7332E0E}"/>
              </a:ext>
            </a:extLst>
          </p:cNvPr>
          <p:cNvSpPr txBox="1"/>
          <p:nvPr/>
        </p:nvSpPr>
        <p:spPr>
          <a:xfrm>
            <a:off x="862593" y="1609610"/>
            <a:ext cx="3901912" cy="3131627"/>
          </a:xfrm>
          <a:prstGeom prst="rect">
            <a:avLst/>
          </a:prstGeom>
          <a:noFill/>
          <a:ln w="28575">
            <a:solidFill>
              <a:srgbClr val="FF0000"/>
            </a:solidFill>
          </a:ln>
        </p:spPr>
        <p:txBody>
          <a:bodyPr wrap="square" rtlCol="0">
            <a:spAutoFit/>
          </a:bodyPr>
          <a:lstStyle/>
          <a:p>
            <a:pPr algn="ctr"/>
            <a:r>
              <a:rPr lang="en-GB" sz="4800" u="sng" dirty="0">
                <a:solidFill>
                  <a:srgbClr val="FF0000"/>
                </a:solidFill>
                <a:latin typeface="OpenDyslexic" panose="00000500000000000000" pitchFamily="50" charset="0"/>
              </a:rPr>
              <a:t>Education</a:t>
            </a:r>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p:txBody>
      </p:sp>
      <p:sp>
        <p:nvSpPr>
          <p:cNvPr id="2" name="Rectangle 1">
            <a:extLst>
              <a:ext uri="{FF2B5EF4-FFF2-40B4-BE49-F238E27FC236}">
                <a16:creationId xmlns:a16="http://schemas.microsoft.com/office/drawing/2014/main" id="{2AC135EF-E577-47FE-BB55-E9ECFFE29EB5}"/>
              </a:ext>
            </a:extLst>
          </p:cNvPr>
          <p:cNvSpPr/>
          <p:nvPr/>
        </p:nvSpPr>
        <p:spPr>
          <a:xfrm>
            <a:off x="4887789" y="1720840"/>
            <a:ext cx="7095663" cy="3693319"/>
          </a:xfrm>
          <a:prstGeom prst="rect">
            <a:avLst/>
          </a:prstGeom>
        </p:spPr>
        <p:txBody>
          <a:bodyPr wrap="square">
            <a:spAutoFit/>
          </a:bodyPr>
          <a:lstStyle/>
          <a:p>
            <a:r>
              <a:rPr lang="en-GB" b="1" dirty="0">
                <a:solidFill>
                  <a:srgbClr val="000000"/>
                </a:solidFill>
                <a:latin typeface="OpenDyslexic" panose="00000500000000000000" pitchFamily="50" charset="0"/>
              </a:rPr>
              <a:t>Education and work in prison</a:t>
            </a:r>
          </a:p>
          <a:p>
            <a:r>
              <a:rPr lang="en-GB" dirty="0">
                <a:solidFill>
                  <a:srgbClr val="0B0C0C"/>
                </a:solidFill>
                <a:latin typeface="OpenDyslexic" panose="00000500000000000000" pitchFamily="50" charset="0"/>
              </a:rPr>
              <a:t>Courses are normally available to help prisoners get new skills, for example learning to read and write, use computers and do basic maths. Most prisoners get an Individual Learning Plan listing courses and training.</a:t>
            </a:r>
          </a:p>
          <a:p>
            <a:endParaRPr lang="en-GB" b="1" dirty="0">
              <a:solidFill>
                <a:srgbClr val="0B0C0C"/>
              </a:solidFill>
              <a:latin typeface="OpenDyslexic" panose="00000500000000000000" pitchFamily="50" charset="0"/>
            </a:endParaRPr>
          </a:p>
          <a:p>
            <a:r>
              <a:rPr lang="en-GB" b="1" dirty="0">
                <a:solidFill>
                  <a:srgbClr val="0B0C0C"/>
                </a:solidFill>
                <a:latin typeface="OpenDyslexic" panose="00000500000000000000" pitchFamily="50" charset="0"/>
              </a:rPr>
              <a:t>Qualifications and skills</a:t>
            </a:r>
          </a:p>
          <a:p>
            <a:r>
              <a:rPr lang="en-GB" dirty="0">
                <a:solidFill>
                  <a:srgbClr val="0B0C0C"/>
                </a:solidFill>
                <a:latin typeface="OpenDyslexic" panose="00000500000000000000" pitchFamily="50" charset="0"/>
              </a:rPr>
              <a:t>Most courses lead to qualifications that are recognised by employers outside prison, for example GCSEs or NVQs. Prisoners may be able to do a distance learning course, for example Open University.</a:t>
            </a:r>
          </a:p>
          <a:p>
            <a:r>
              <a:rPr lang="en-GB" dirty="0">
                <a:solidFill>
                  <a:srgbClr val="0B0C0C"/>
                </a:solidFill>
                <a:latin typeface="OpenDyslexic" panose="00000500000000000000" pitchFamily="50" charset="0"/>
              </a:rPr>
              <a:t>A prisoner can learn skills, for example woodwork, engineering or gardening.</a:t>
            </a:r>
            <a:endParaRPr lang="en-GB" b="0" i="0" dirty="0">
              <a:solidFill>
                <a:srgbClr val="0B0C0C"/>
              </a:solidFill>
              <a:effectLst/>
              <a:latin typeface="OpenDyslexic" panose="00000500000000000000" pitchFamily="50" charset="0"/>
            </a:endParaRPr>
          </a:p>
        </p:txBody>
      </p:sp>
      <p:sp>
        <p:nvSpPr>
          <p:cNvPr id="5" name="TextBox 4">
            <a:extLst>
              <a:ext uri="{FF2B5EF4-FFF2-40B4-BE49-F238E27FC236}">
                <a16:creationId xmlns:a16="http://schemas.microsoft.com/office/drawing/2014/main" id="{011322C8-9823-FA27-2EE7-6E850E533991}"/>
              </a:ext>
            </a:extLst>
          </p:cNvPr>
          <p:cNvSpPr txBox="1"/>
          <p:nvPr/>
        </p:nvSpPr>
        <p:spPr>
          <a:xfrm>
            <a:off x="4888755" y="3382834"/>
            <a:ext cx="7094697" cy="2031325"/>
          </a:xfrm>
          <a:prstGeom prst="rect">
            <a:avLst/>
          </a:prstGeom>
          <a:solidFill>
            <a:srgbClr val="66FFFF"/>
          </a:solidFill>
        </p:spPr>
        <p:txBody>
          <a:bodyPr wrap="square">
            <a:spAutoFit/>
          </a:bodyPr>
          <a:lstStyle/>
          <a:p>
            <a:r>
              <a:rPr lang="en-GB" b="0" i="0" dirty="0">
                <a:solidFill>
                  <a:srgbClr val="0B0C0C"/>
                </a:solidFill>
                <a:effectLst/>
                <a:latin typeface="OpenDyslexic" panose="00000500000000000000" pitchFamily="50" charset="0"/>
              </a:rPr>
              <a:t>Why does this matter?</a:t>
            </a:r>
          </a:p>
          <a:p>
            <a:r>
              <a:rPr lang="en-GB" b="0" i="0" dirty="0">
                <a:solidFill>
                  <a:srgbClr val="0B0C0C"/>
                </a:solidFill>
                <a:effectLst/>
                <a:latin typeface="OpenDyslexic" panose="00000500000000000000" pitchFamily="50" charset="0"/>
              </a:rPr>
              <a:t>Prisoners have much lower levels of literacy than the general population. The most recent data published by the Ministry of Justice shows that 57% of adult prisoners taking initial assessments had literacy levels below those expected of an 11-year-old.</a:t>
            </a:r>
          </a:p>
          <a:p>
            <a:endParaRPr lang="en-GB" dirty="0">
              <a:latin typeface="OpenDyslexic" panose="00000500000000000000" pitchFamily="50" charset="0"/>
            </a:endParaRPr>
          </a:p>
        </p:txBody>
      </p:sp>
      <p:sp>
        <p:nvSpPr>
          <p:cNvPr id="8" name="TextBox 7">
            <a:extLst>
              <a:ext uri="{FF2B5EF4-FFF2-40B4-BE49-F238E27FC236}">
                <a16:creationId xmlns:a16="http://schemas.microsoft.com/office/drawing/2014/main" id="{9D801FCA-9EC6-2187-1075-0F5263292E47}"/>
              </a:ext>
            </a:extLst>
          </p:cNvPr>
          <p:cNvSpPr txBox="1"/>
          <p:nvPr/>
        </p:nvSpPr>
        <p:spPr>
          <a:xfrm>
            <a:off x="3510023" y="5663941"/>
            <a:ext cx="6094070" cy="369332"/>
          </a:xfrm>
          <a:prstGeom prst="rect">
            <a:avLst/>
          </a:prstGeom>
          <a:noFill/>
        </p:spPr>
        <p:txBody>
          <a:bodyPr wrap="square">
            <a:spAutoFit/>
          </a:bodyPr>
          <a:lstStyle/>
          <a:p>
            <a:r>
              <a:rPr lang="en-GB" dirty="0">
                <a:hlinkClick r:id="rId3"/>
              </a:rPr>
              <a:t>https://www.youtube.com/watch?v=XBVMjVXAMYw</a:t>
            </a:r>
            <a:r>
              <a:rPr lang="en-GB" dirty="0"/>
              <a:t> </a:t>
            </a:r>
          </a:p>
        </p:txBody>
      </p:sp>
      <p:sp>
        <p:nvSpPr>
          <p:cNvPr id="3" name="TextBox 2">
            <a:extLst>
              <a:ext uri="{FF2B5EF4-FFF2-40B4-BE49-F238E27FC236}">
                <a16:creationId xmlns:a16="http://schemas.microsoft.com/office/drawing/2014/main" id="{9DF603B1-DB7F-727C-1F73-342B4B2D8F68}"/>
              </a:ext>
            </a:extLst>
          </p:cNvPr>
          <p:cNvSpPr txBox="1"/>
          <p:nvPr/>
        </p:nvSpPr>
        <p:spPr>
          <a:xfrm>
            <a:off x="4815069" y="6192455"/>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 </a:t>
            </a:r>
          </a:p>
        </p:txBody>
      </p:sp>
      <p:sp>
        <p:nvSpPr>
          <p:cNvPr id="4" name="TextBox 3">
            <a:extLst>
              <a:ext uri="{FF2B5EF4-FFF2-40B4-BE49-F238E27FC236}">
                <a16:creationId xmlns:a16="http://schemas.microsoft.com/office/drawing/2014/main" id="{294DC708-662F-740E-410A-B9826CDC0369}"/>
              </a:ext>
            </a:extLst>
          </p:cNvPr>
          <p:cNvSpPr txBox="1"/>
          <p:nvPr/>
        </p:nvSpPr>
        <p:spPr>
          <a:xfrm>
            <a:off x="535570" y="2577560"/>
            <a:ext cx="4555957" cy="707886"/>
          </a:xfrm>
          <a:prstGeom prst="rect">
            <a:avLst/>
          </a:prstGeom>
          <a:noFill/>
        </p:spPr>
        <p:txBody>
          <a:bodyPr wrap="square" rtlCol="0">
            <a:spAutoFit/>
          </a:bodyPr>
          <a:lstStyle/>
          <a:p>
            <a:pPr algn="ctr"/>
            <a:r>
              <a:rPr lang="en-GB" sz="2000" dirty="0">
                <a:solidFill>
                  <a:srgbClr val="FF0066"/>
                </a:solidFill>
                <a:latin typeface="OpenDyslexic" panose="00000500000000000000" pitchFamily="50" charset="0"/>
              </a:rPr>
              <a:t>How does education make people good again?</a:t>
            </a:r>
          </a:p>
        </p:txBody>
      </p:sp>
    </p:spTree>
    <p:extLst>
      <p:ext uri="{BB962C8B-B14F-4D97-AF65-F5344CB8AC3E}">
        <p14:creationId xmlns:p14="http://schemas.microsoft.com/office/powerpoint/2010/main" val="273632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a:extLst>
              <a:ext uri="{FF2B5EF4-FFF2-40B4-BE49-F238E27FC236}">
                <a16:creationId xmlns:a16="http://schemas.microsoft.com/office/drawing/2014/main" id="{0FD4D07A-6F41-4C18-BC76-D34A87611A39}"/>
              </a:ext>
            </a:extLst>
          </p:cNvPr>
          <p:cNvSpPr txBox="1">
            <a:spLocks/>
          </p:cNvSpPr>
          <p:nvPr/>
        </p:nvSpPr>
        <p:spPr>
          <a:xfrm>
            <a:off x="7401658" y="6521529"/>
            <a:ext cx="1068265" cy="365125"/>
          </a:xfrm>
          <a:prstGeom prst="rect">
            <a:avLst/>
          </a:prstGeom>
        </p:spPr>
        <p:txBody>
          <a:bodyPr vert="horz" lIns="63305" tIns="31652" rIns="63305" bIns="31652" rtlCol="0" anchor="ctr"/>
          <a:lstStyle>
            <a:defPPr>
              <a:defRPr lang="en-US"/>
            </a:defPPr>
            <a:lvl1pPr marL="0" algn="r" defTabSz="914400" rtl="0" eaLnBrk="1" latinLnBrk="0" hangingPunct="1">
              <a:defRPr sz="67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05D5920-3E3A-4794-8B20-2BBAFA54EF3B}" type="slidenum">
              <a:rPr lang="en-GB" sz="1108">
                <a:solidFill>
                  <a:schemeClr val="tx1"/>
                </a:solidFill>
              </a:rPr>
              <a:pPr/>
              <a:t>7</a:t>
            </a:fld>
            <a:endParaRPr lang="en-GB" sz="1108" dirty="0">
              <a:solidFill>
                <a:schemeClr val="tx1"/>
              </a:solidFill>
            </a:endParaRPr>
          </a:p>
        </p:txBody>
      </p:sp>
      <p:sp>
        <p:nvSpPr>
          <p:cNvPr id="10" name="TextBox 9">
            <a:extLst>
              <a:ext uri="{FF2B5EF4-FFF2-40B4-BE49-F238E27FC236}">
                <a16:creationId xmlns:a16="http://schemas.microsoft.com/office/drawing/2014/main" id="{4C078D95-3AA6-4B2A-A6A0-0ADF1AAA90BA}"/>
              </a:ext>
            </a:extLst>
          </p:cNvPr>
          <p:cNvSpPr txBox="1"/>
          <p:nvPr/>
        </p:nvSpPr>
        <p:spPr>
          <a:xfrm>
            <a:off x="224840" y="1545442"/>
            <a:ext cx="3817772" cy="3138680"/>
          </a:xfrm>
          <a:prstGeom prst="rect">
            <a:avLst/>
          </a:prstGeom>
          <a:noFill/>
          <a:ln w="28575">
            <a:solidFill>
              <a:srgbClr val="FFC000"/>
            </a:solidFill>
          </a:ln>
        </p:spPr>
        <p:txBody>
          <a:bodyPr wrap="square" rtlCol="0">
            <a:spAutoFit/>
          </a:bodyPr>
          <a:lstStyle/>
          <a:p>
            <a:pPr algn="ctr"/>
            <a:r>
              <a:rPr lang="en-GB" sz="3600" b="1" u="sng" dirty="0">
                <a:solidFill>
                  <a:srgbClr val="FFC000"/>
                </a:solidFill>
                <a:latin typeface="OpenDyslexic" panose="00000500000000000000" pitchFamily="50" charset="0"/>
              </a:rPr>
              <a:t>Housing</a:t>
            </a:r>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a:p>
            <a:endParaRPr lang="en-GB" sz="1246" dirty="0"/>
          </a:p>
        </p:txBody>
      </p:sp>
      <p:pic>
        <p:nvPicPr>
          <p:cNvPr id="2" name="Picture 1">
            <a:extLst>
              <a:ext uri="{FF2B5EF4-FFF2-40B4-BE49-F238E27FC236}">
                <a16:creationId xmlns:a16="http://schemas.microsoft.com/office/drawing/2014/main" id="{A3126F3A-3AD7-486D-ABFF-7A74108E3779}"/>
              </a:ext>
            </a:extLst>
          </p:cNvPr>
          <p:cNvPicPr>
            <a:picLocks noChangeAspect="1"/>
          </p:cNvPicPr>
          <p:nvPr/>
        </p:nvPicPr>
        <p:blipFill>
          <a:blip r:embed="rId3"/>
          <a:stretch>
            <a:fillRect/>
          </a:stretch>
        </p:blipFill>
        <p:spPr>
          <a:xfrm>
            <a:off x="4331620" y="1531133"/>
            <a:ext cx="7635541" cy="3781425"/>
          </a:xfrm>
          <a:prstGeom prst="rect">
            <a:avLst/>
          </a:prstGeom>
        </p:spPr>
      </p:pic>
      <p:sp>
        <p:nvSpPr>
          <p:cNvPr id="3" name="Rectangle 2">
            <a:extLst>
              <a:ext uri="{FF2B5EF4-FFF2-40B4-BE49-F238E27FC236}">
                <a16:creationId xmlns:a16="http://schemas.microsoft.com/office/drawing/2014/main" id="{7657DC9A-C148-4167-A004-8C3FC2193319}"/>
              </a:ext>
            </a:extLst>
          </p:cNvPr>
          <p:cNvSpPr/>
          <p:nvPr/>
        </p:nvSpPr>
        <p:spPr>
          <a:xfrm>
            <a:off x="609600" y="5593878"/>
            <a:ext cx="6096000" cy="646331"/>
          </a:xfrm>
          <a:prstGeom prst="rect">
            <a:avLst/>
          </a:prstGeom>
        </p:spPr>
        <p:txBody>
          <a:bodyPr>
            <a:spAutoFit/>
          </a:bodyPr>
          <a:lstStyle/>
          <a:p>
            <a:r>
              <a:rPr lang="en-GB" dirty="0">
                <a:hlinkClick r:id="rId4"/>
              </a:rPr>
              <a:t>Two-thirds of homeless ex-prisoners reoffend within a year | Prisons and probation | The Guardian</a:t>
            </a:r>
            <a:endParaRPr lang="en-GB" dirty="0"/>
          </a:p>
        </p:txBody>
      </p:sp>
      <p:sp>
        <p:nvSpPr>
          <p:cNvPr id="4" name="TextBox 3">
            <a:extLst>
              <a:ext uri="{FF2B5EF4-FFF2-40B4-BE49-F238E27FC236}">
                <a16:creationId xmlns:a16="http://schemas.microsoft.com/office/drawing/2014/main" id="{0582B7E0-C667-2E59-973B-60D652633571}"/>
              </a:ext>
            </a:extLst>
          </p:cNvPr>
          <p:cNvSpPr txBox="1"/>
          <p:nvPr/>
        </p:nvSpPr>
        <p:spPr>
          <a:xfrm>
            <a:off x="4815069" y="6192455"/>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 </a:t>
            </a:r>
          </a:p>
        </p:txBody>
      </p:sp>
      <p:sp>
        <p:nvSpPr>
          <p:cNvPr id="6" name="TextBox 5">
            <a:extLst>
              <a:ext uri="{FF2B5EF4-FFF2-40B4-BE49-F238E27FC236}">
                <a16:creationId xmlns:a16="http://schemas.microsoft.com/office/drawing/2014/main" id="{04079EE0-39ED-D8C1-3FD6-1E7131E739A4}"/>
              </a:ext>
            </a:extLst>
          </p:cNvPr>
          <p:cNvSpPr txBox="1"/>
          <p:nvPr/>
        </p:nvSpPr>
        <p:spPr>
          <a:xfrm>
            <a:off x="608636" y="2390701"/>
            <a:ext cx="3048964" cy="923330"/>
          </a:xfrm>
          <a:prstGeom prst="rect">
            <a:avLst/>
          </a:prstGeom>
          <a:noFill/>
        </p:spPr>
        <p:txBody>
          <a:bodyPr wrap="square">
            <a:spAutoFit/>
          </a:bodyPr>
          <a:lstStyle/>
          <a:p>
            <a:pPr algn="ctr"/>
            <a:r>
              <a:rPr lang="en-GB" sz="1800" dirty="0">
                <a:solidFill>
                  <a:srgbClr val="FF0066"/>
                </a:solidFill>
                <a:latin typeface="OpenDyslexic" panose="00000500000000000000" pitchFamily="50" charset="0"/>
              </a:rPr>
              <a:t>How does </a:t>
            </a:r>
            <a:r>
              <a:rPr lang="en-GB" dirty="0">
                <a:solidFill>
                  <a:srgbClr val="FF0066"/>
                </a:solidFill>
                <a:latin typeface="OpenDyslexic" panose="00000500000000000000" pitchFamily="50" charset="0"/>
              </a:rPr>
              <a:t>housing </a:t>
            </a:r>
            <a:r>
              <a:rPr lang="en-GB" sz="1800" dirty="0">
                <a:solidFill>
                  <a:srgbClr val="FF0066"/>
                </a:solidFill>
                <a:latin typeface="OpenDyslexic" panose="00000500000000000000" pitchFamily="50" charset="0"/>
              </a:rPr>
              <a:t> make people good again?</a:t>
            </a:r>
          </a:p>
        </p:txBody>
      </p:sp>
    </p:spTree>
    <p:extLst>
      <p:ext uri="{BB962C8B-B14F-4D97-AF65-F5344CB8AC3E}">
        <p14:creationId xmlns:p14="http://schemas.microsoft.com/office/powerpoint/2010/main" val="3464921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7C08D5F-07DD-B436-F184-26ECBBB285DF}"/>
              </a:ext>
            </a:extLst>
          </p:cNvPr>
          <p:cNvSpPr/>
          <p:nvPr/>
        </p:nvSpPr>
        <p:spPr>
          <a:xfrm>
            <a:off x="974887" y="5598512"/>
            <a:ext cx="4417171" cy="369332"/>
          </a:xfrm>
          <a:prstGeom prst="rect">
            <a:avLst/>
          </a:prstGeom>
        </p:spPr>
        <p:txBody>
          <a:bodyPr wrap="none">
            <a:spAutoFit/>
          </a:bodyPr>
          <a:lstStyle/>
          <a:p>
            <a:r>
              <a:rPr lang="en-GB" dirty="0">
                <a:hlinkClick r:id="rId3"/>
              </a:rPr>
              <a:t>Helping prisoners back into society - YouTube</a:t>
            </a:r>
            <a:endParaRPr lang="en-GB" dirty="0"/>
          </a:p>
        </p:txBody>
      </p:sp>
      <p:sp>
        <p:nvSpPr>
          <p:cNvPr id="3" name="TextBox 2">
            <a:extLst>
              <a:ext uri="{FF2B5EF4-FFF2-40B4-BE49-F238E27FC236}">
                <a16:creationId xmlns:a16="http://schemas.microsoft.com/office/drawing/2014/main" id="{3088C9FC-7536-F682-20F0-482F7572B7DC}"/>
              </a:ext>
            </a:extLst>
          </p:cNvPr>
          <p:cNvSpPr txBox="1"/>
          <p:nvPr/>
        </p:nvSpPr>
        <p:spPr>
          <a:xfrm>
            <a:off x="348727" y="1942589"/>
            <a:ext cx="4049652" cy="2246769"/>
          </a:xfrm>
          <a:prstGeom prst="rect">
            <a:avLst/>
          </a:prstGeom>
          <a:noFill/>
          <a:ln w="28575">
            <a:solidFill>
              <a:srgbClr val="00B050"/>
            </a:solidFill>
          </a:ln>
        </p:spPr>
        <p:txBody>
          <a:bodyPr wrap="square" rtlCol="0">
            <a:spAutoFit/>
          </a:bodyPr>
          <a:lstStyle/>
          <a:p>
            <a:pPr algn="ctr"/>
            <a:r>
              <a:rPr lang="en-GB" sz="3200" b="1" u="sng" dirty="0">
                <a:solidFill>
                  <a:srgbClr val="00B050"/>
                </a:solidFill>
                <a:latin typeface="OpenDyslexic" panose="00000500000000000000" pitchFamily="50" charset="0"/>
              </a:rPr>
              <a:t>Work</a:t>
            </a:r>
            <a:r>
              <a:rPr lang="en-GB" sz="3200" b="1" u="sng" dirty="0">
                <a:solidFill>
                  <a:srgbClr val="FFC000"/>
                </a:solidFill>
                <a:latin typeface="OpenDyslexic" panose="00000500000000000000" pitchFamily="50" charset="0"/>
              </a:rPr>
              <a:t>:</a:t>
            </a:r>
          </a:p>
          <a:p>
            <a:endParaRPr lang="en-GB" dirty="0"/>
          </a:p>
          <a:p>
            <a:endParaRPr lang="en-GB" dirty="0"/>
          </a:p>
          <a:p>
            <a:endParaRPr lang="en-GB" dirty="0"/>
          </a:p>
          <a:p>
            <a:endParaRPr lang="en-GB" dirty="0"/>
          </a:p>
          <a:p>
            <a:endParaRPr lang="en-GB" dirty="0"/>
          </a:p>
          <a:p>
            <a:endParaRPr lang="en-GB" dirty="0"/>
          </a:p>
        </p:txBody>
      </p:sp>
      <p:sp>
        <p:nvSpPr>
          <p:cNvPr id="5" name="TextBox 4">
            <a:extLst>
              <a:ext uri="{FF2B5EF4-FFF2-40B4-BE49-F238E27FC236}">
                <a16:creationId xmlns:a16="http://schemas.microsoft.com/office/drawing/2014/main" id="{A342F689-7828-64DD-B1BB-3C0EB972C987}"/>
              </a:ext>
            </a:extLst>
          </p:cNvPr>
          <p:cNvSpPr txBox="1"/>
          <p:nvPr/>
        </p:nvSpPr>
        <p:spPr>
          <a:xfrm>
            <a:off x="4930815" y="1942589"/>
            <a:ext cx="6701742" cy="3139321"/>
          </a:xfrm>
          <a:prstGeom prst="rect">
            <a:avLst/>
          </a:prstGeom>
          <a:noFill/>
        </p:spPr>
        <p:txBody>
          <a:bodyPr wrap="square">
            <a:spAutoFit/>
          </a:bodyPr>
          <a:lstStyle/>
          <a:p>
            <a:r>
              <a:rPr lang="en-GB" b="0" i="0" dirty="0">
                <a:solidFill>
                  <a:srgbClr val="202124"/>
                </a:solidFill>
                <a:effectLst/>
                <a:latin typeface="OpenDyslexic" panose="00000500000000000000" pitchFamily="50" charset="0"/>
              </a:rPr>
              <a:t>Employment provides an offender with independence, status, earning power, a structured routine, social contact and a sense of purpose and direction. It has a direct effect on reducing reoffending, </a:t>
            </a:r>
            <a:r>
              <a:rPr lang="en-GB" b="1" i="0" dirty="0">
                <a:solidFill>
                  <a:srgbClr val="202124"/>
                </a:solidFill>
                <a:effectLst/>
                <a:latin typeface="OpenDyslexic" panose="00000500000000000000" pitchFamily="50" charset="0"/>
              </a:rPr>
              <a:t>cutting the number of crimes committed in our communities</a:t>
            </a:r>
            <a:r>
              <a:rPr lang="en-GB" b="0" i="0" dirty="0">
                <a:solidFill>
                  <a:srgbClr val="202124"/>
                </a:solidFill>
                <a:effectLst/>
                <a:latin typeface="OpenDyslexic" panose="00000500000000000000" pitchFamily="50" charset="0"/>
              </a:rPr>
              <a:t>.</a:t>
            </a:r>
          </a:p>
          <a:p>
            <a:endParaRPr lang="en-GB" dirty="0">
              <a:solidFill>
                <a:srgbClr val="202124"/>
              </a:solidFill>
              <a:latin typeface="OpenDyslexic" panose="00000500000000000000" pitchFamily="50" charset="0"/>
            </a:endParaRPr>
          </a:p>
          <a:p>
            <a:r>
              <a:rPr lang="en-GB" dirty="0">
                <a:solidFill>
                  <a:srgbClr val="202124"/>
                </a:solidFill>
                <a:latin typeface="OpenDyslexic" panose="00000500000000000000" pitchFamily="50" charset="0"/>
              </a:rPr>
              <a:t>Employment= paying your rent, money to buy goods (you may have previously stolen), routine of getting up and going to work= less time being pulled into negative stuff. </a:t>
            </a:r>
            <a:endParaRPr lang="en-GB" dirty="0">
              <a:latin typeface="OpenDyslexic" panose="00000500000000000000" pitchFamily="50" charset="0"/>
            </a:endParaRPr>
          </a:p>
        </p:txBody>
      </p:sp>
      <p:sp>
        <p:nvSpPr>
          <p:cNvPr id="4" name="TextBox 3">
            <a:extLst>
              <a:ext uri="{FF2B5EF4-FFF2-40B4-BE49-F238E27FC236}">
                <a16:creationId xmlns:a16="http://schemas.microsoft.com/office/drawing/2014/main" id="{42132503-0BCB-17C0-4E5E-7C2F824514D9}"/>
              </a:ext>
            </a:extLst>
          </p:cNvPr>
          <p:cNvSpPr txBox="1"/>
          <p:nvPr/>
        </p:nvSpPr>
        <p:spPr>
          <a:xfrm>
            <a:off x="4815069" y="6192455"/>
            <a:ext cx="1986987" cy="523220"/>
          </a:xfrm>
          <a:prstGeom prst="rect">
            <a:avLst/>
          </a:prstGeom>
          <a:solidFill>
            <a:srgbClr val="00B0F0"/>
          </a:solidFill>
        </p:spPr>
        <p:txBody>
          <a:bodyPr wrap="square" rtlCol="0">
            <a:spAutoFit/>
          </a:bodyPr>
          <a:lstStyle/>
          <a:p>
            <a:pPr algn="ctr"/>
            <a:r>
              <a:rPr lang="en-GB" sz="2800" dirty="0">
                <a:latin typeface="OpenDyslexic" panose="00000500000000000000" pitchFamily="50" charset="0"/>
              </a:rPr>
              <a:t>Page 30</a:t>
            </a:r>
          </a:p>
        </p:txBody>
      </p:sp>
      <p:sp>
        <p:nvSpPr>
          <p:cNvPr id="7" name="TextBox 6">
            <a:extLst>
              <a:ext uri="{FF2B5EF4-FFF2-40B4-BE49-F238E27FC236}">
                <a16:creationId xmlns:a16="http://schemas.microsoft.com/office/drawing/2014/main" id="{D0185912-6B08-D9B3-596E-472CFC1F5E88}"/>
              </a:ext>
            </a:extLst>
          </p:cNvPr>
          <p:cNvSpPr txBox="1"/>
          <p:nvPr/>
        </p:nvSpPr>
        <p:spPr>
          <a:xfrm>
            <a:off x="1147064" y="2604165"/>
            <a:ext cx="2345022" cy="930556"/>
          </a:xfrm>
          <a:prstGeom prst="rect">
            <a:avLst/>
          </a:prstGeom>
          <a:noFill/>
        </p:spPr>
        <p:txBody>
          <a:bodyPr wrap="square">
            <a:spAutoFit/>
          </a:bodyPr>
          <a:lstStyle/>
          <a:p>
            <a:pPr algn="ctr"/>
            <a:r>
              <a:rPr lang="en-GB" sz="1800" dirty="0">
                <a:solidFill>
                  <a:srgbClr val="FF0066"/>
                </a:solidFill>
                <a:latin typeface="OpenDyslexic" panose="00000500000000000000" pitchFamily="50" charset="0"/>
              </a:rPr>
              <a:t>How does </a:t>
            </a:r>
            <a:r>
              <a:rPr lang="en-GB" dirty="0">
                <a:solidFill>
                  <a:srgbClr val="FF0066"/>
                </a:solidFill>
                <a:latin typeface="OpenDyslexic" panose="00000500000000000000" pitchFamily="50" charset="0"/>
              </a:rPr>
              <a:t>work</a:t>
            </a:r>
            <a:r>
              <a:rPr lang="en-GB" sz="1800" dirty="0">
                <a:solidFill>
                  <a:srgbClr val="FF0066"/>
                </a:solidFill>
                <a:latin typeface="OpenDyslexic" panose="00000500000000000000" pitchFamily="50" charset="0"/>
              </a:rPr>
              <a:t> make people good again?</a:t>
            </a:r>
          </a:p>
        </p:txBody>
      </p:sp>
    </p:spTree>
    <p:extLst>
      <p:ext uri="{BB962C8B-B14F-4D97-AF65-F5344CB8AC3E}">
        <p14:creationId xmlns:p14="http://schemas.microsoft.com/office/powerpoint/2010/main" val="2289825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71BBB-C586-430E-E9D4-BA28E0D29E76}"/>
              </a:ext>
            </a:extLst>
          </p:cNvPr>
          <p:cNvSpPr>
            <a:spLocks noGrp="1"/>
          </p:cNvSpPr>
          <p:nvPr>
            <p:ph type="title"/>
          </p:nvPr>
        </p:nvSpPr>
        <p:spPr>
          <a:xfrm>
            <a:off x="5990895" y="1686928"/>
            <a:ext cx="5533601" cy="4333494"/>
          </a:xfrm>
        </p:spPr>
        <p:txBody>
          <a:bodyPr/>
          <a:lstStyle/>
          <a:p>
            <a:r>
              <a:rPr lang="en-GB" sz="2800" b="1" u="sng" dirty="0"/>
              <a:t>Think, pair and share </a:t>
            </a:r>
            <a:r>
              <a:rPr lang="en-GB" sz="2800" dirty="0"/>
              <a:t>America has one of the highest incarceration rates in the world and one of the highest reoffending rates too.</a:t>
            </a:r>
            <a:br>
              <a:rPr lang="en-GB" sz="2800" dirty="0"/>
            </a:br>
            <a:br>
              <a:rPr lang="en-GB" sz="2800" dirty="0"/>
            </a:br>
            <a:r>
              <a:rPr lang="en-GB" sz="2800" dirty="0"/>
              <a:t>Why would a country that still has the death penalty, have a high rate of crime?</a:t>
            </a:r>
            <a:br>
              <a:rPr lang="en-GB" sz="3200" dirty="0"/>
            </a:br>
            <a:r>
              <a:rPr lang="en-GB" sz="3200" dirty="0"/>
              <a:t> </a:t>
            </a:r>
          </a:p>
        </p:txBody>
      </p:sp>
      <p:pic>
        <p:nvPicPr>
          <p:cNvPr id="1026" name="Picture 2">
            <a:extLst>
              <a:ext uri="{FF2B5EF4-FFF2-40B4-BE49-F238E27FC236}">
                <a16:creationId xmlns:a16="http://schemas.microsoft.com/office/drawing/2014/main" id="{85D74D31-9ECF-4715-B586-E455382E19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172" y="1681516"/>
            <a:ext cx="4992867" cy="3243721"/>
          </a:xfrm>
          <a:prstGeom prst="rect">
            <a:avLst/>
          </a:prstGeom>
          <a:noFill/>
          <a:extLst>
            <a:ext uri="{909E8E84-426E-40DD-AFC4-6F175D3DCCD1}">
              <a14:hiddenFill xmlns:a14="http://schemas.microsoft.com/office/drawing/2010/main">
                <a:solidFill>
                  <a:srgbClr val="FFFFFF"/>
                </a:solidFill>
              </a14:hiddenFill>
            </a:ext>
          </a:extLst>
        </p:spPr>
      </p:pic>
      <p:sp>
        <p:nvSpPr>
          <p:cNvPr id="8" name="Oval 7">
            <a:extLst>
              <a:ext uri="{FF2B5EF4-FFF2-40B4-BE49-F238E27FC236}">
                <a16:creationId xmlns:a16="http://schemas.microsoft.com/office/drawing/2014/main" id="{ED2F19D6-38FC-21DE-9B2E-C0E643C5B7E4}"/>
              </a:ext>
            </a:extLst>
          </p:cNvPr>
          <p:cNvSpPr/>
          <p:nvPr/>
        </p:nvSpPr>
        <p:spPr>
          <a:xfrm>
            <a:off x="3676624" y="3133090"/>
            <a:ext cx="243069" cy="810228"/>
          </a:xfrm>
          <a:prstGeom prst="ellipse">
            <a:avLst/>
          </a:prstGeom>
          <a:noFill/>
          <a:ln w="57150">
            <a:solidFill>
              <a:srgbClr val="66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125778B0-D8D3-21F9-91E5-15E6B5FB96A2}"/>
              </a:ext>
            </a:extLst>
          </p:cNvPr>
          <p:cNvSpPr/>
          <p:nvPr/>
        </p:nvSpPr>
        <p:spPr>
          <a:xfrm>
            <a:off x="1154575" y="2038072"/>
            <a:ext cx="583882" cy="1792147"/>
          </a:xfrm>
          <a:prstGeom prst="ellipse">
            <a:avLst/>
          </a:prstGeom>
          <a:noFill/>
          <a:ln w="57150">
            <a:solidFill>
              <a:srgbClr val="66FF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65613364"/>
      </p:ext>
    </p:extLst>
  </p:cSld>
  <p:clrMapOvr>
    <a:masterClrMapping/>
  </p:clrMapOvr>
</p:sld>
</file>

<file path=ppt/theme/theme1.xml><?xml version="1.0" encoding="utf-8"?>
<a:theme xmlns:a="http://schemas.openxmlformats.org/drawingml/2006/main" name="OMA BQ">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MA BQ" id="{2A74D048-6A73-413F-B677-E3BFBBE88AE1}" vid="{A4E9037C-9D27-41FA-BC51-DE4161E9A8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OMA BQ Vocab Master</Template>
  <TotalTime>2266</TotalTime>
  <Words>1301</Words>
  <Application>Microsoft Office PowerPoint</Application>
  <PresentationFormat>Widescreen</PresentationFormat>
  <Paragraphs>146</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OpenDyslexic</vt:lpstr>
      <vt:lpstr>OMA BQ</vt:lpstr>
      <vt:lpstr>PowerPoint Presentation</vt:lpstr>
      <vt:lpstr>Do now: Drill questions </vt:lpstr>
      <vt:lpstr>What are we looking at today? </vt:lpstr>
      <vt:lpstr>PowerPoint Presentation</vt:lpstr>
      <vt:lpstr>PowerPoint Presentation</vt:lpstr>
      <vt:lpstr>PowerPoint Presentation</vt:lpstr>
      <vt:lpstr>PowerPoint Presentation</vt:lpstr>
      <vt:lpstr>PowerPoint Presentation</vt:lpstr>
      <vt:lpstr>Think, pair and share America has one of the highest incarceration rates in the world and one of the highest reoffending rates too.  Why would a country that still has the death penalty, have a high rate of crime?  </vt:lpstr>
      <vt:lpstr> How Norway's Prisons Are Different From America's | NowThis – YouTube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Topley</dc:creator>
  <cp:lastModifiedBy>Abby Shallow</cp:lastModifiedBy>
  <cp:revision>47</cp:revision>
  <cp:lastPrinted>2023-01-23T17:28:53Z</cp:lastPrinted>
  <dcterms:created xsi:type="dcterms:W3CDTF">2021-01-18T12:45:05Z</dcterms:created>
  <dcterms:modified xsi:type="dcterms:W3CDTF">2025-11-11T10:22:44Z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6fe2a56-af49-4a87-8d01-0ad3300d8c60_Enabled">
    <vt:lpwstr>true</vt:lpwstr>
  </property>
  <property fmtid="{D5CDD505-2E9C-101B-9397-08002B2CF9AE}" pid="3" name="MSIP_Label_d6fe2a56-af49-4a87-8d01-0ad3300d8c60_SetDate">
    <vt:lpwstr>2024-10-11T11:00:41Z</vt:lpwstr>
  </property>
  <property fmtid="{D5CDD505-2E9C-101B-9397-08002B2CF9AE}" pid="4" name="MSIP_Label_d6fe2a56-af49-4a87-8d01-0ad3300d8c60_Method">
    <vt:lpwstr>Standard</vt:lpwstr>
  </property>
  <property fmtid="{D5CDD505-2E9C-101B-9397-08002B2CF9AE}" pid="5" name="MSIP_Label_d6fe2a56-af49-4a87-8d01-0ad3300d8c60_Name">
    <vt:lpwstr>defa4170-0d19-0005-0004-bc88714345d2</vt:lpwstr>
  </property>
  <property fmtid="{D5CDD505-2E9C-101B-9397-08002B2CF9AE}" pid="6" name="MSIP_Label_d6fe2a56-af49-4a87-8d01-0ad3300d8c60_SiteId">
    <vt:lpwstr>51640577-21a1-4ce3-8bc8-5bb90cabad75</vt:lpwstr>
  </property>
  <property fmtid="{D5CDD505-2E9C-101B-9397-08002B2CF9AE}" pid="7" name="MSIP_Label_d6fe2a56-af49-4a87-8d01-0ad3300d8c60_ActionId">
    <vt:lpwstr>b1f94646-07d5-4a8c-b123-f7195bb19739</vt:lpwstr>
  </property>
  <property fmtid="{D5CDD505-2E9C-101B-9397-08002B2CF9AE}" pid="8" name="MSIP_Label_d6fe2a56-af49-4a87-8d01-0ad3300d8c60_ContentBits">
    <vt:lpwstr>0</vt:lpwstr>
  </property>
</Properties>
</file>