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682" r:id="rId2"/>
    <p:sldId id="717" r:id="rId3"/>
    <p:sldId id="285" r:id="rId4"/>
    <p:sldId id="725" r:id="rId5"/>
    <p:sldId id="729" r:id="rId6"/>
    <p:sldId id="720" r:id="rId7"/>
    <p:sldId id="724" r:id="rId8"/>
    <p:sldId id="727" r:id="rId9"/>
    <p:sldId id="723" r:id="rId10"/>
    <p:sldId id="728" r:id="rId11"/>
    <p:sldId id="726" r:id="rId12"/>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1A135CF-F69D-465D-B076-E90E328F1D41}">
          <p14:sldIdLst>
            <p14:sldId id="682"/>
            <p14:sldId id="717"/>
            <p14:sldId id="285"/>
            <p14:sldId id="725"/>
            <p14:sldId id="729"/>
            <p14:sldId id="720"/>
            <p14:sldId id="724"/>
            <p14:sldId id="727"/>
            <p14:sldId id="723"/>
            <p14:sldId id="728"/>
            <p14:sldId id="72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Duffy" initials="" lastIdx="1" clrIdx="0"/>
  <p:cmAuthor id="2" name="Michelle O'Neill"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FF0066"/>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2603" autoAdjust="0"/>
  </p:normalViewPr>
  <p:slideViewPr>
    <p:cSldViewPr snapToGrid="0">
      <p:cViewPr varScale="1">
        <p:scale>
          <a:sx n="61" d="100"/>
          <a:sy n="61" d="100"/>
        </p:scale>
        <p:origin x="88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AE28D565-B0DA-4C7D-A326-79AA10300FEB}" type="datetimeFigureOut">
              <a:rPr lang="en-GB" smtClean="0"/>
              <a:t>19/03/2026</a:t>
            </a:fld>
            <a:endParaRPr lang="en-GB" dirty="0"/>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97CAAF2B-0414-4065-8E32-E472FDDC1A11}" type="slidenum">
              <a:rPr lang="en-GB" smtClean="0"/>
              <a:t>‹#›</a:t>
            </a:fld>
            <a:endParaRPr lang="en-GB" dirty="0"/>
          </a:p>
        </p:txBody>
      </p:sp>
    </p:spTree>
    <p:extLst>
      <p:ext uri="{BB962C8B-B14F-4D97-AF65-F5344CB8AC3E}">
        <p14:creationId xmlns:p14="http://schemas.microsoft.com/office/powerpoint/2010/main" val="3237164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bostonmagazine.com/news/2013/03/20/mbta-bystander-effect/"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bbc.co.uk/news/world-us-canada-60091787"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7CAAF2B-0414-4065-8E32-E472FDDC1A11}" type="slidenum">
              <a:rPr lang="en-GB" smtClean="0"/>
              <a:t>3</a:t>
            </a:fld>
            <a:endParaRPr lang="en-GB" dirty="0"/>
          </a:p>
        </p:txBody>
      </p:sp>
    </p:spTree>
    <p:extLst>
      <p:ext uri="{BB962C8B-B14F-4D97-AF65-F5344CB8AC3E}">
        <p14:creationId xmlns:p14="http://schemas.microsoft.com/office/powerpoint/2010/main" val="1464272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 Algorithms are step-by-step sets of instructions, rules, or formulas designed to solve a problem, process data, or perform tasks, acting as a "recipe" for computers</a:t>
            </a:r>
            <a:r>
              <a:rPr lang="en-GB" sz="1200" b="0" i="0"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5"/>
          </p:nvPr>
        </p:nvSpPr>
        <p:spPr/>
        <p:txBody>
          <a:bodyPr/>
          <a:lstStyle/>
          <a:p>
            <a:fld id="{97CAAF2B-0414-4065-8E32-E472FDDC1A11}" type="slidenum">
              <a:rPr lang="en-GB" smtClean="0"/>
              <a:t>6</a:t>
            </a:fld>
            <a:endParaRPr lang="en-GB" dirty="0"/>
          </a:p>
        </p:txBody>
      </p:sp>
    </p:spTree>
    <p:extLst>
      <p:ext uri="{BB962C8B-B14F-4D97-AF65-F5344CB8AC3E}">
        <p14:creationId xmlns:p14="http://schemas.microsoft.com/office/powerpoint/2010/main" val="1557061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knowledge- all social media can have positive and negative impacts. </a:t>
            </a:r>
          </a:p>
          <a:p>
            <a:endParaRPr lang="en-GB" dirty="0"/>
          </a:p>
          <a:p>
            <a:r>
              <a:rPr lang="en-GB" dirty="0"/>
              <a:t>Answers </a:t>
            </a:r>
            <a:r>
              <a:rPr lang="en-GB"/>
              <a:t>will fly on the board </a:t>
            </a:r>
          </a:p>
        </p:txBody>
      </p:sp>
      <p:sp>
        <p:nvSpPr>
          <p:cNvPr id="4" name="Slide Number Placeholder 3"/>
          <p:cNvSpPr>
            <a:spLocks noGrp="1"/>
          </p:cNvSpPr>
          <p:nvPr>
            <p:ph type="sldNum" sz="quarter" idx="5"/>
          </p:nvPr>
        </p:nvSpPr>
        <p:spPr/>
        <p:txBody>
          <a:bodyPr/>
          <a:lstStyle/>
          <a:p>
            <a:fld id="{97CAAF2B-0414-4065-8E32-E472FDDC1A11}" type="slidenum">
              <a:rPr lang="en-GB" smtClean="0"/>
              <a:t>7</a:t>
            </a:fld>
            <a:endParaRPr lang="en-GB" dirty="0"/>
          </a:p>
        </p:txBody>
      </p:sp>
    </p:spTree>
    <p:extLst>
      <p:ext uri="{BB962C8B-B14F-4D97-AF65-F5344CB8AC3E}">
        <p14:creationId xmlns:p14="http://schemas.microsoft.com/office/powerpoint/2010/main" val="2480158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Yes- </a:t>
            </a:r>
          </a:p>
          <a:p>
            <a:pPr marL="171450" indent="-171450">
              <a:buFontTx/>
              <a:buChar char="-"/>
            </a:pPr>
            <a:r>
              <a:rPr lang="en-GB" dirty="0"/>
              <a:t>we live in a world where we video situations rather than helping (videoing fights after school) and not intervening, </a:t>
            </a:r>
          </a:p>
          <a:p>
            <a:pPr marL="171450" indent="-171450">
              <a:buFontTx/>
              <a:buChar char="-"/>
            </a:pPr>
            <a:r>
              <a:rPr lang="en-GB" dirty="0"/>
              <a:t>wanting to go viral and looking for likes, social media has enabled us to video situations where individuals need help and avoid our responsibility of helping. </a:t>
            </a:r>
          </a:p>
          <a:p>
            <a:r>
              <a:rPr lang="en-GB" dirty="0"/>
              <a:t>- Perceived lack of consequences of videoing the act- </a:t>
            </a:r>
            <a:r>
              <a:rPr lang="en-GB" sz="1200" b="0" i="0" kern="1200" dirty="0">
                <a:solidFill>
                  <a:schemeClr val="tx1"/>
                </a:solidFill>
                <a:effectLst/>
                <a:latin typeface="+mn-lt"/>
                <a:ea typeface="+mn-ea"/>
                <a:cs typeface="+mn-cs"/>
              </a:rPr>
              <a:t>This reduced sense of accountability and the perception of others as "just words on a screen" makes it easier to act without empathy.</a:t>
            </a:r>
            <a:endParaRPr lang="en-GB" dirty="0"/>
          </a:p>
          <a:p>
            <a:r>
              <a:rPr lang="en-GB" dirty="0"/>
              <a:t>- Line between banter and joking has been crossed and we fail to see when individuals need help rather than laughing at them. </a:t>
            </a:r>
          </a:p>
          <a:p>
            <a:r>
              <a:rPr lang="en-GB" b="1" u="sng" dirty="0"/>
              <a:t>We all have a right to be safe and we all have a responsibility to help make sure people are safe. </a:t>
            </a:r>
          </a:p>
        </p:txBody>
      </p:sp>
      <p:sp>
        <p:nvSpPr>
          <p:cNvPr id="4" name="Slide Number Placeholder 3"/>
          <p:cNvSpPr>
            <a:spLocks noGrp="1"/>
          </p:cNvSpPr>
          <p:nvPr>
            <p:ph type="sldNum" sz="quarter" idx="5"/>
          </p:nvPr>
        </p:nvSpPr>
        <p:spPr/>
        <p:txBody>
          <a:bodyPr/>
          <a:lstStyle/>
          <a:p>
            <a:fld id="{97CAAF2B-0414-4065-8E32-E472FDDC1A11}" type="slidenum">
              <a:rPr lang="en-GB" smtClean="0"/>
              <a:t>8</a:t>
            </a:fld>
            <a:endParaRPr lang="en-GB" dirty="0"/>
          </a:p>
        </p:txBody>
      </p:sp>
    </p:spTree>
    <p:extLst>
      <p:ext uri="{BB962C8B-B14F-4D97-AF65-F5344CB8AC3E}">
        <p14:creationId xmlns:p14="http://schemas.microsoft.com/office/powerpoint/2010/main" val="1872547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knowledge- </a:t>
            </a:r>
            <a:r>
              <a:rPr lang="en-GB" sz="1200" b="0" i="0" kern="1200" dirty="0">
                <a:solidFill>
                  <a:schemeClr val="tx1"/>
                </a:solidFill>
                <a:effectLst/>
                <a:latin typeface="+mn-lt"/>
                <a:ea typeface="+mn-ea"/>
                <a:cs typeface="+mn-cs"/>
              </a:rPr>
              <a:t>The bystander effect is a social psychological phenomenon where people are less likely to help a victim when other people are present. The greater the number of bystanders, the less likely any single individual is to take action, a process that can be influenced by the ambiguity of the situation, social influence from others' inaction, and a diffusion of responsibility. This can lead to a person in distress not receiving help they might have received if they were alone with a witness. </a:t>
            </a:r>
          </a:p>
          <a:p>
            <a:endParaRPr lang="en-GB" sz="1200" b="0" i="0" kern="1200" dirty="0">
              <a:solidFill>
                <a:schemeClr val="tx1"/>
              </a:solidFill>
              <a:effectLst/>
              <a:latin typeface="+mn-lt"/>
              <a:ea typeface="+mn-ea"/>
              <a:cs typeface="+mn-cs"/>
            </a:endParaRPr>
          </a:p>
          <a:p>
            <a:br>
              <a:rPr lang="en-GB" sz="1200" b="0" i="0" kern="1200" dirty="0">
                <a:solidFill>
                  <a:schemeClr val="tx1"/>
                </a:solidFill>
                <a:effectLst/>
                <a:latin typeface="+mn-lt"/>
                <a:ea typeface="+mn-ea"/>
                <a:cs typeface="+mn-cs"/>
              </a:rPr>
            </a:br>
            <a:endParaRPr lang="en-GB" dirty="0"/>
          </a:p>
        </p:txBody>
      </p:sp>
      <p:sp>
        <p:nvSpPr>
          <p:cNvPr id="4" name="Slide Number Placeholder 3"/>
          <p:cNvSpPr>
            <a:spLocks noGrp="1"/>
          </p:cNvSpPr>
          <p:nvPr>
            <p:ph type="sldNum" sz="quarter" idx="5"/>
          </p:nvPr>
        </p:nvSpPr>
        <p:spPr/>
        <p:txBody>
          <a:bodyPr/>
          <a:lstStyle/>
          <a:p>
            <a:fld id="{97CAAF2B-0414-4065-8E32-E472FDDC1A11}" type="slidenum">
              <a:rPr lang="en-GB" smtClean="0"/>
              <a:t>9</a:t>
            </a:fld>
            <a:endParaRPr lang="en-GB" dirty="0"/>
          </a:p>
        </p:txBody>
      </p:sp>
    </p:spTree>
    <p:extLst>
      <p:ext uri="{BB962C8B-B14F-4D97-AF65-F5344CB8AC3E}">
        <p14:creationId xmlns:p14="http://schemas.microsoft.com/office/powerpoint/2010/main" val="2541618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Videoing fights happens at OMA. It is a punishable situation. </a:t>
            </a:r>
          </a:p>
          <a:p>
            <a:endParaRPr lang="en-GB" dirty="0"/>
          </a:p>
          <a:p>
            <a:r>
              <a:rPr lang="en-GB" dirty="0"/>
              <a:t>The right thing to do- call for help/ try to intervene/ encourage others to stop goading the fight </a:t>
            </a:r>
          </a:p>
          <a:p>
            <a:endParaRPr lang="en-GB" dirty="0"/>
          </a:p>
          <a:p>
            <a:r>
              <a:rPr lang="en-GB" dirty="0"/>
              <a:t>What some people do- video the incident/ cheer even when someone is being harmed/ share the incident on social media/ try to get into camera frames to ‘go viral’</a:t>
            </a:r>
          </a:p>
        </p:txBody>
      </p:sp>
      <p:sp>
        <p:nvSpPr>
          <p:cNvPr id="4" name="Slide Number Placeholder 3"/>
          <p:cNvSpPr>
            <a:spLocks noGrp="1"/>
          </p:cNvSpPr>
          <p:nvPr>
            <p:ph type="sldNum" sz="quarter" idx="5"/>
          </p:nvPr>
        </p:nvSpPr>
        <p:spPr/>
        <p:txBody>
          <a:bodyPr/>
          <a:lstStyle/>
          <a:p>
            <a:fld id="{97CAAF2B-0414-4065-8E32-E472FDDC1A11}" type="slidenum">
              <a:rPr lang="en-GB" smtClean="0"/>
              <a:t>10</a:t>
            </a:fld>
            <a:endParaRPr lang="en-GB" dirty="0"/>
          </a:p>
        </p:txBody>
      </p:sp>
    </p:spTree>
    <p:extLst>
      <p:ext uri="{BB962C8B-B14F-4D97-AF65-F5344CB8AC3E}">
        <p14:creationId xmlns:p14="http://schemas.microsoft.com/office/powerpoint/2010/main" val="3266068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2. Read the article in students booklet </a:t>
            </a:r>
          </a:p>
          <a:p>
            <a:endParaRPr lang="en-GB" dirty="0">
              <a:hlinkClick r:id="rId3"/>
            </a:endParaRPr>
          </a:p>
          <a:p>
            <a:r>
              <a:rPr lang="en-GB" dirty="0">
                <a:hlinkClick r:id="rId3"/>
              </a:rPr>
              <a:t>3. Answer questions and discuss- answers will pop up</a:t>
            </a:r>
          </a:p>
          <a:p>
            <a:endParaRPr lang="en-GB" dirty="0">
              <a:hlinkClick r:id="rId3"/>
            </a:endParaRPr>
          </a:p>
          <a:p>
            <a:r>
              <a:rPr lang="en-GB" dirty="0">
                <a:hlinkClick r:id="rId3"/>
              </a:rPr>
              <a:t>Full article if needed </a:t>
            </a:r>
            <a:endParaRPr lang="en-GB" dirty="0"/>
          </a:p>
          <a:p>
            <a:endParaRPr lang="en-GB" dirty="0">
              <a:hlinkClick r:id="rId3"/>
            </a:endParaRPr>
          </a:p>
          <a:p>
            <a:r>
              <a:rPr lang="en-GB" dirty="0">
                <a:hlinkClick r:id="rId4"/>
              </a:rPr>
              <a:t>Do crime apps and viral videos stop bystanders from helping? - BBC News</a:t>
            </a:r>
            <a:endParaRPr lang="en-GB" dirty="0">
              <a:hlinkClick r:id="rId3"/>
            </a:endParaRPr>
          </a:p>
          <a:p>
            <a:endParaRPr lang="en-GB" dirty="0">
              <a:hlinkClick r:id="rId3"/>
            </a:endParaRPr>
          </a:p>
          <a:p>
            <a:endParaRPr lang="en-GB" dirty="0">
              <a:hlinkClick r:id="rId3"/>
            </a:endParaRPr>
          </a:p>
          <a:p>
            <a:r>
              <a:rPr lang="en-GB" dirty="0">
                <a:hlinkClick r:id="rId3"/>
              </a:rPr>
              <a:t>The Bystander Effect: Why People Film Fights But Don't Stop Them</a:t>
            </a:r>
            <a:endParaRPr lang="en-GB" dirty="0"/>
          </a:p>
        </p:txBody>
      </p:sp>
      <p:sp>
        <p:nvSpPr>
          <p:cNvPr id="4" name="Slide Number Placeholder 3"/>
          <p:cNvSpPr>
            <a:spLocks noGrp="1"/>
          </p:cNvSpPr>
          <p:nvPr>
            <p:ph type="sldNum" sz="quarter" idx="5"/>
          </p:nvPr>
        </p:nvSpPr>
        <p:spPr/>
        <p:txBody>
          <a:bodyPr/>
          <a:lstStyle/>
          <a:p>
            <a:fld id="{97CAAF2B-0414-4065-8E32-E472FDDC1A11}" type="slidenum">
              <a:rPr lang="en-GB" smtClean="0"/>
              <a:t>11</a:t>
            </a:fld>
            <a:endParaRPr lang="en-GB" dirty="0"/>
          </a:p>
        </p:txBody>
      </p:sp>
    </p:spTree>
    <p:extLst>
      <p:ext uri="{BB962C8B-B14F-4D97-AF65-F5344CB8AC3E}">
        <p14:creationId xmlns:p14="http://schemas.microsoft.com/office/powerpoint/2010/main" val="2465041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35100" y="16176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435100" y="43894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986417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65673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1691409"/>
            <a:ext cx="2628900" cy="449810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25500" y="1691409"/>
            <a:ext cx="7734300" cy="449810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04098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71758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224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895419"/>
            <a:ext cx="10515600" cy="108166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85750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342063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342063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56627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6" y="1427884"/>
            <a:ext cx="10515600" cy="988291"/>
          </a:xfrm>
        </p:spPr>
        <p:txBody>
          <a:bodyPr/>
          <a:lstStyle/>
          <a:p>
            <a:r>
              <a:rPr lang="en-US"/>
              <a:t>Click to edit Master title style</a:t>
            </a:r>
            <a:endParaRPr lang="en-GB" dirty="0"/>
          </a:p>
        </p:txBody>
      </p:sp>
      <p:sp>
        <p:nvSpPr>
          <p:cNvPr id="3" name="Text Placeholder 2"/>
          <p:cNvSpPr>
            <a:spLocks noGrp="1"/>
          </p:cNvSpPr>
          <p:nvPr>
            <p:ph type="body" idx="1"/>
          </p:nvPr>
        </p:nvSpPr>
        <p:spPr>
          <a:xfrm>
            <a:off x="839786" y="249713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6" y="3482975"/>
            <a:ext cx="5157787" cy="27227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2497138"/>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482974"/>
            <a:ext cx="5183188" cy="27227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23955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319496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152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6" y="1787524"/>
            <a:ext cx="3932237" cy="1069975"/>
          </a:xfrm>
        </p:spPr>
        <p:txBody>
          <a:bodyPr anchor="b"/>
          <a:lstStyle>
            <a:lvl1pPr>
              <a:defRPr sz="3200"/>
            </a:lvl1pPr>
          </a:lstStyle>
          <a:p>
            <a:r>
              <a:rPr lang="en-US"/>
              <a:t>Click to edit Master title style</a:t>
            </a:r>
            <a:endParaRPr lang="en-GB" dirty="0"/>
          </a:p>
        </p:txBody>
      </p:sp>
      <p:sp>
        <p:nvSpPr>
          <p:cNvPr id="3" name="Content Placeholder 2"/>
          <p:cNvSpPr>
            <a:spLocks noGrp="1"/>
          </p:cNvSpPr>
          <p:nvPr>
            <p:ph idx="1"/>
          </p:nvPr>
        </p:nvSpPr>
        <p:spPr>
          <a:xfrm>
            <a:off x="5081588" y="1800225"/>
            <a:ext cx="6172200" cy="420341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7" y="2870200"/>
            <a:ext cx="3932237" cy="313343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963923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7" y="1673224"/>
            <a:ext cx="3932237" cy="1069975"/>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95888" y="1804843"/>
            <a:ext cx="6172200" cy="424959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839787" y="2882900"/>
            <a:ext cx="3932237" cy="317961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950294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617529"/>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3218046"/>
            <a:ext cx="10515600" cy="28666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Rounded Rectangle 26"/>
          <p:cNvSpPr/>
          <p:nvPr/>
        </p:nvSpPr>
        <p:spPr>
          <a:xfrm>
            <a:off x="179108" y="613978"/>
            <a:ext cx="11884555" cy="767565"/>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dirty="0">
                <a:solidFill>
                  <a:schemeClr val="tx1"/>
                </a:solidFill>
                <a:latin typeface="OpenDyslexic" panose="00000500000000000000" pitchFamily="50" charset="0"/>
                <a:ea typeface="Adobe Fan Heiti Std B" panose="020B0700000000000000" pitchFamily="34" charset="-128"/>
              </a:rPr>
              <a:t>Big Question 4</a:t>
            </a:r>
            <a:r>
              <a:rPr lang="en-GB" sz="2400" dirty="0">
                <a:solidFill>
                  <a:schemeClr val="tx1"/>
                </a:solidFill>
                <a:latin typeface="OpenDyslexic" panose="00000500000000000000" pitchFamily="50" charset="0"/>
                <a:ea typeface="Adobe Fan Heiti Std B" panose="020B0700000000000000" pitchFamily="34" charset="-128"/>
              </a:rPr>
              <a:t>: How does the internet change our view on the world</a:t>
            </a:r>
            <a:r>
              <a:rPr lang="en-GB" sz="2800" u="none" dirty="0">
                <a:solidFill>
                  <a:schemeClr val="tx1"/>
                </a:solidFill>
                <a:latin typeface="OpenDyslexic" panose="00000500000000000000" pitchFamily="50" charset="0"/>
              </a:rPr>
              <a:t>?</a:t>
            </a:r>
            <a:r>
              <a:rPr lang="en-GB" sz="2800" u="sng" dirty="0">
                <a:solidFill>
                  <a:schemeClr val="tx1"/>
                </a:solidFill>
                <a:latin typeface="OpenDyslexic" panose="00000500000000000000" pitchFamily="50" charset="0"/>
              </a:rPr>
              <a:t> </a:t>
            </a:r>
            <a:r>
              <a:rPr lang="en-GB" sz="2400" dirty="0">
                <a:solidFill>
                  <a:schemeClr val="tx1"/>
                </a:solidFill>
                <a:latin typeface="OpenDyslexic" panose="00000500000000000000" pitchFamily="50" charset="0"/>
                <a:ea typeface="Adobe Fan Heiti Std B" panose="020B0700000000000000" pitchFamily="34" charset="-128"/>
              </a:rPr>
              <a:t>  </a:t>
            </a:r>
            <a:r>
              <a:rPr lang="en-GB" sz="1600" dirty="0">
                <a:solidFill>
                  <a:schemeClr val="tx1"/>
                </a:solidFill>
                <a:latin typeface="OpenDyslexic" panose="00000500000000000000" pitchFamily="50" charset="0"/>
                <a:ea typeface="Adobe Fan Heiti Std B" panose="020B0700000000000000" pitchFamily="34" charset="-128"/>
              </a:rPr>
              <a:t> </a:t>
            </a:r>
          </a:p>
        </p:txBody>
      </p:sp>
      <p:sp>
        <p:nvSpPr>
          <p:cNvPr id="28" name="Rounded Rectangle 27"/>
          <p:cNvSpPr/>
          <p:nvPr/>
        </p:nvSpPr>
        <p:spPr>
          <a:xfrm>
            <a:off x="838200" y="119681"/>
            <a:ext cx="2346037" cy="360218"/>
          </a:xfrm>
          <a:prstGeom prst="roundRect">
            <a:avLst/>
          </a:prstGeom>
          <a:solidFill>
            <a:schemeClr val="accent2">
              <a:lumMod val="20000"/>
              <a:lumOff val="80000"/>
            </a:schemeClr>
          </a:solidFill>
          <a:ln>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b="1" dirty="0">
                <a:latin typeface="OpenDyslexic" panose="00000500000000000000" pitchFamily="50" charset="0"/>
              </a:rPr>
              <a:t>Algorithm </a:t>
            </a:r>
          </a:p>
        </p:txBody>
      </p:sp>
      <p:sp>
        <p:nvSpPr>
          <p:cNvPr id="31" name="Rounded Rectangle 30"/>
          <p:cNvSpPr/>
          <p:nvPr/>
        </p:nvSpPr>
        <p:spPr>
          <a:xfrm>
            <a:off x="9007763" y="103511"/>
            <a:ext cx="2346037" cy="360218"/>
          </a:xfrm>
          <a:prstGeom prst="roundRect">
            <a:avLst/>
          </a:prstGeom>
          <a:solidFill>
            <a:schemeClr val="accent2">
              <a:lumMod val="20000"/>
              <a:lumOff val="80000"/>
            </a:schemeClr>
          </a:solidFill>
          <a:ln>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b="1" dirty="0">
              <a:latin typeface="OpenDyslexic" panose="00000500000000000000" pitchFamily="50" charset="0"/>
            </a:endParaRPr>
          </a:p>
        </p:txBody>
      </p:sp>
      <p:pic>
        <p:nvPicPr>
          <p:cNvPr id="14" name="Picture 13"/>
          <p:cNvPicPr/>
          <p:nvPr/>
        </p:nvPicPr>
        <p:blipFill rotWithShape="1">
          <a:blip r:embed="rId13"/>
          <a:srcRect r="65860"/>
          <a:stretch/>
        </p:blipFill>
        <p:spPr>
          <a:xfrm>
            <a:off x="11476120" y="1230506"/>
            <a:ext cx="647701" cy="712859"/>
          </a:xfrm>
          <a:prstGeom prst="rect">
            <a:avLst/>
          </a:prstGeom>
        </p:spPr>
      </p:pic>
      <p:sp>
        <p:nvSpPr>
          <p:cNvPr id="11" name="Rounded Rectangle 27">
            <a:extLst>
              <a:ext uri="{FF2B5EF4-FFF2-40B4-BE49-F238E27FC236}">
                <a16:creationId xmlns:a16="http://schemas.microsoft.com/office/drawing/2014/main" id="{EFE75305-8435-4A3A-9A86-08C683F1F80F}"/>
              </a:ext>
            </a:extLst>
          </p:cNvPr>
          <p:cNvSpPr/>
          <p:nvPr userDrawn="1"/>
        </p:nvSpPr>
        <p:spPr>
          <a:xfrm>
            <a:off x="5094431" y="129172"/>
            <a:ext cx="2346037" cy="360218"/>
          </a:xfrm>
          <a:prstGeom prst="roundRect">
            <a:avLst/>
          </a:prstGeom>
          <a:solidFill>
            <a:schemeClr val="accent2">
              <a:lumMod val="20000"/>
              <a:lumOff val="80000"/>
            </a:schemeClr>
          </a:solidFill>
          <a:ln>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b="1" dirty="0">
                <a:latin typeface="OpenDyslexic" panose="00000500000000000000" pitchFamily="50" charset="0"/>
              </a:rPr>
              <a:t>Empathy </a:t>
            </a:r>
          </a:p>
        </p:txBody>
      </p:sp>
    </p:spTree>
    <p:extLst>
      <p:ext uri="{BB962C8B-B14F-4D97-AF65-F5344CB8AC3E}">
        <p14:creationId xmlns:p14="http://schemas.microsoft.com/office/powerpoint/2010/main" val="35901875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OpenDyslexic"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Dyslexic"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Dyslexic"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Dyslexic"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Dyslexic"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Dyslexic"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hB1ev-ZEsMQ"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Gq1i_4ajO3I"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E9BD3-B366-4251-9C9B-7F9811B45241}"/>
              </a:ext>
            </a:extLst>
          </p:cNvPr>
          <p:cNvSpPr txBox="1">
            <a:spLocks/>
          </p:cNvSpPr>
          <p:nvPr/>
        </p:nvSpPr>
        <p:spPr>
          <a:xfrm>
            <a:off x="284205" y="1525790"/>
            <a:ext cx="11907795" cy="4415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OpenDyslexic" panose="00000500000000000000" pitchFamily="50" charset="0"/>
                <a:ea typeface="+mj-ea"/>
                <a:cs typeface="+mj-cs"/>
              </a:defRPr>
            </a:lvl1pPr>
          </a:lstStyle>
          <a:p>
            <a:r>
              <a:rPr lang="en-GB" sz="3200" dirty="0"/>
              <a:t>Teacher instructions / pathway through the lessons</a:t>
            </a:r>
          </a:p>
        </p:txBody>
      </p:sp>
      <p:sp>
        <p:nvSpPr>
          <p:cNvPr id="6" name="TextBox 5">
            <a:extLst>
              <a:ext uri="{FF2B5EF4-FFF2-40B4-BE49-F238E27FC236}">
                <a16:creationId xmlns:a16="http://schemas.microsoft.com/office/drawing/2014/main" id="{E7A21251-80C5-4A11-A9C4-3E204CCB5471}"/>
              </a:ext>
            </a:extLst>
          </p:cNvPr>
          <p:cNvSpPr txBox="1"/>
          <p:nvPr/>
        </p:nvSpPr>
        <p:spPr>
          <a:xfrm>
            <a:off x="423041" y="2549548"/>
            <a:ext cx="11345917" cy="3477875"/>
          </a:xfrm>
          <a:prstGeom prst="rect">
            <a:avLst/>
          </a:prstGeom>
          <a:noFill/>
        </p:spPr>
        <p:txBody>
          <a:bodyPr wrap="square">
            <a:spAutoFit/>
          </a:bodyPr>
          <a:lstStyle/>
          <a:p>
            <a:r>
              <a:rPr lang="en-GB" sz="2000" dirty="0"/>
              <a:t>The lesson is aimed to encourage students to challenge their views on how they intervene and help. </a:t>
            </a:r>
          </a:p>
          <a:p>
            <a:r>
              <a:rPr lang="en-GB" sz="2000" dirty="0"/>
              <a:t>The lesson is created to help students to think about their own behaviour before we move next lesson onto how we accept toxic behaviour online. </a:t>
            </a:r>
          </a:p>
          <a:p>
            <a:endParaRPr lang="en-GB" sz="2000" dirty="0"/>
          </a:p>
          <a:p>
            <a:r>
              <a:rPr lang="en-GB" sz="2000" dirty="0"/>
              <a:t>We will look at positive and negative effects of social media and then how that has impacted how we intervene in real life situations. </a:t>
            </a:r>
          </a:p>
          <a:p>
            <a:endParaRPr lang="en-GB" sz="2000" dirty="0"/>
          </a:p>
          <a:p>
            <a:r>
              <a:rPr lang="en-GB" sz="2000" dirty="0"/>
              <a:t>The bystander effect is a social psychological effect where if more people are around, we are less likely to intervene in situations. This has now been replaced by videoing a situation rather than intervening- this shows empathy for feel individuals and the theme of empathy will follow through to next lesson and how we challenge online toxic behaviour. </a:t>
            </a:r>
          </a:p>
        </p:txBody>
      </p:sp>
    </p:spTree>
    <p:extLst>
      <p:ext uri="{BB962C8B-B14F-4D97-AF65-F5344CB8AC3E}">
        <p14:creationId xmlns:p14="http://schemas.microsoft.com/office/powerpoint/2010/main" val="1159678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76AC6-A23A-B7B1-D677-8BC86339B96A}"/>
              </a:ext>
            </a:extLst>
          </p:cNvPr>
          <p:cNvSpPr>
            <a:spLocks noGrp="1"/>
          </p:cNvSpPr>
          <p:nvPr>
            <p:ph type="title"/>
          </p:nvPr>
        </p:nvSpPr>
        <p:spPr/>
        <p:txBody>
          <a:bodyPr/>
          <a:lstStyle/>
          <a:p>
            <a:r>
              <a:rPr lang="en-GB" dirty="0"/>
              <a:t>What would you do… </a:t>
            </a:r>
          </a:p>
        </p:txBody>
      </p:sp>
      <p:sp>
        <p:nvSpPr>
          <p:cNvPr id="3" name="Content Placeholder 2">
            <a:extLst>
              <a:ext uri="{FF2B5EF4-FFF2-40B4-BE49-F238E27FC236}">
                <a16:creationId xmlns:a16="http://schemas.microsoft.com/office/drawing/2014/main" id="{06ED2EC4-4E69-B8B6-DCDE-4552F493EEC6}"/>
              </a:ext>
            </a:extLst>
          </p:cNvPr>
          <p:cNvSpPr>
            <a:spLocks noGrp="1"/>
          </p:cNvSpPr>
          <p:nvPr>
            <p:ph idx="1"/>
          </p:nvPr>
        </p:nvSpPr>
        <p:spPr/>
        <p:txBody>
          <a:bodyPr/>
          <a:lstStyle/>
          <a:p>
            <a:pPr marL="0" indent="0">
              <a:buNone/>
            </a:pPr>
            <a:r>
              <a:rPr lang="en-GB" dirty="0"/>
              <a:t>A fight has broken out outside of school. The two individuals fighting have fallen out and you’re not involved so it’s nothing to do with you. </a:t>
            </a:r>
          </a:p>
          <a:p>
            <a:pPr marL="0" indent="0">
              <a:buNone/>
            </a:pPr>
            <a:endParaRPr lang="en-GB" dirty="0"/>
          </a:p>
          <a:p>
            <a:pPr marL="0" indent="0">
              <a:buNone/>
            </a:pPr>
            <a:r>
              <a:rPr lang="en-GB" b="1" dirty="0"/>
              <a:t>What’s your next step?</a:t>
            </a:r>
          </a:p>
        </p:txBody>
      </p:sp>
    </p:spTree>
    <p:extLst>
      <p:ext uri="{BB962C8B-B14F-4D97-AF65-F5344CB8AC3E}">
        <p14:creationId xmlns:p14="http://schemas.microsoft.com/office/powerpoint/2010/main" val="876187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CBDAC-982A-F592-F607-A0855AC6CD1B}"/>
              </a:ext>
            </a:extLst>
          </p:cNvPr>
          <p:cNvSpPr>
            <a:spLocks noGrp="1"/>
          </p:cNvSpPr>
          <p:nvPr>
            <p:ph type="title"/>
          </p:nvPr>
        </p:nvSpPr>
        <p:spPr/>
        <p:txBody>
          <a:bodyPr/>
          <a:lstStyle/>
          <a:p>
            <a:pPr algn="ctr"/>
            <a:r>
              <a:rPr lang="en-GB" dirty="0"/>
              <a:t>How does the bystander effect play out online?</a:t>
            </a:r>
          </a:p>
        </p:txBody>
      </p:sp>
      <p:sp>
        <p:nvSpPr>
          <p:cNvPr id="6" name="TextBox 5">
            <a:extLst>
              <a:ext uri="{FF2B5EF4-FFF2-40B4-BE49-F238E27FC236}">
                <a16:creationId xmlns:a16="http://schemas.microsoft.com/office/drawing/2014/main" id="{1C7C15CD-EE21-E735-EE17-453BF383C992}"/>
              </a:ext>
            </a:extLst>
          </p:cNvPr>
          <p:cNvSpPr txBox="1"/>
          <p:nvPr/>
        </p:nvSpPr>
        <p:spPr>
          <a:xfrm>
            <a:off x="665018" y="3057236"/>
            <a:ext cx="6208748" cy="2862322"/>
          </a:xfrm>
          <a:prstGeom prst="rect">
            <a:avLst/>
          </a:prstGeom>
          <a:noFill/>
        </p:spPr>
        <p:txBody>
          <a:bodyPr wrap="square" rtlCol="0">
            <a:spAutoFit/>
          </a:bodyPr>
          <a:lstStyle/>
          <a:p>
            <a:pPr marL="342900" indent="-342900">
              <a:buAutoNum type="arabicPeriod"/>
            </a:pPr>
            <a:r>
              <a:rPr lang="en-GB" dirty="0">
                <a:latin typeface="OpenDyslexic" panose="00000500000000000000" pitchFamily="50" charset="0"/>
              </a:rPr>
              <a:t>Why do people film an incident rather than intervening and helping straight away?</a:t>
            </a:r>
          </a:p>
          <a:p>
            <a:pPr marL="342900" indent="-342900">
              <a:buAutoNum type="arabicPeriod"/>
            </a:pPr>
            <a:endParaRPr lang="en-GB" dirty="0">
              <a:latin typeface="OpenDyslexic" panose="00000500000000000000" pitchFamily="50" charset="0"/>
            </a:endParaRPr>
          </a:p>
          <a:p>
            <a:endParaRPr lang="en-GB" dirty="0">
              <a:latin typeface="OpenDyslexic" panose="00000500000000000000" pitchFamily="50" charset="0"/>
            </a:endParaRPr>
          </a:p>
          <a:p>
            <a:endParaRPr lang="en-GB" dirty="0">
              <a:latin typeface="OpenDyslexic" panose="00000500000000000000" pitchFamily="50" charset="0"/>
            </a:endParaRPr>
          </a:p>
          <a:p>
            <a:pPr marL="342900" indent="-342900">
              <a:buAutoNum type="arabicPeriod"/>
            </a:pPr>
            <a:endParaRPr lang="en-GB" dirty="0">
              <a:latin typeface="OpenDyslexic" panose="00000500000000000000" pitchFamily="50" charset="0"/>
            </a:endParaRPr>
          </a:p>
          <a:p>
            <a:r>
              <a:rPr lang="en-GB" dirty="0">
                <a:latin typeface="OpenDyslexic" panose="00000500000000000000" pitchFamily="50" charset="0"/>
              </a:rPr>
              <a:t>2. In the article, it states some individuals are looking for notoriety rather than stepping in and helping. Why might that be?</a:t>
            </a:r>
            <a:endParaRPr lang="en-GB" dirty="0"/>
          </a:p>
          <a:p>
            <a:pPr marL="342900" indent="-342900">
              <a:buAutoNum type="arabicPeriod"/>
            </a:pPr>
            <a:endParaRPr lang="en-GB" dirty="0"/>
          </a:p>
        </p:txBody>
      </p:sp>
      <p:pic>
        <p:nvPicPr>
          <p:cNvPr id="1026" name="Picture 2" descr="a view of the Citizen app">
            <a:extLst>
              <a:ext uri="{FF2B5EF4-FFF2-40B4-BE49-F238E27FC236}">
                <a16:creationId xmlns:a16="http://schemas.microsoft.com/office/drawing/2014/main" id="{432B588E-9164-BB46-FDA8-9DBFD138AA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8277" y="2558530"/>
            <a:ext cx="2171268" cy="400507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E585B33-E772-CE9D-0BCD-36F9180FE9FE}"/>
              </a:ext>
            </a:extLst>
          </p:cNvPr>
          <p:cNvSpPr txBox="1"/>
          <p:nvPr/>
        </p:nvSpPr>
        <p:spPr>
          <a:xfrm>
            <a:off x="665018" y="3702312"/>
            <a:ext cx="7073462" cy="923330"/>
          </a:xfrm>
          <a:prstGeom prst="rect">
            <a:avLst/>
          </a:prstGeom>
          <a:solidFill>
            <a:srgbClr val="FFFF00"/>
          </a:solidFill>
        </p:spPr>
        <p:txBody>
          <a:bodyPr wrap="square" rtlCol="0">
            <a:spAutoFit/>
          </a:bodyPr>
          <a:lstStyle/>
          <a:p>
            <a:r>
              <a:rPr lang="en-GB" dirty="0">
                <a:latin typeface="OpenDyslexic" panose="00000500000000000000" pitchFamily="50" charset="0"/>
              </a:rPr>
              <a:t>Fear of being harmed, fear of repercussions in taking a side, doing the right thing isn’t popular, fight/ flight or freeze. </a:t>
            </a:r>
          </a:p>
        </p:txBody>
      </p:sp>
      <p:sp>
        <p:nvSpPr>
          <p:cNvPr id="8" name="TextBox 7">
            <a:extLst>
              <a:ext uri="{FF2B5EF4-FFF2-40B4-BE49-F238E27FC236}">
                <a16:creationId xmlns:a16="http://schemas.microsoft.com/office/drawing/2014/main" id="{2CAD927D-97BF-8398-69A7-45D1CA174740}"/>
              </a:ext>
            </a:extLst>
          </p:cNvPr>
          <p:cNvSpPr txBox="1"/>
          <p:nvPr/>
        </p:nvSpPr>
        <p:spPr>
          <a:xfrm>
            <a:off x="665018" y="5572037"/>
            <a:ext cx="7073462" cy="369332"/>
          </a:xfrm>
          <a:prstGeom prst="rect">
            <a:avLst/>
          </a:prstGeom>
          <a:solidFill>
            <a:srgbClr val="FFFF00"/>
          </a:solidFill>
        </p:spPr>
        <p:txBody>
          <a:bodyPr wrap="square" rtlCol="0">
            <a:spAutoFit/>
          </a:bodyPr>
          <a:lstStyle/>
          <a:p>
            <a:r>
              <a:rPr lang="en-GB" dirty="0">
                <a:latin typeface="OpenDyslexic" panose="00000500000000000000" pitchFamily="50" charset="0"/>
              </a:rPr>
              <a:t>Wanting to go viral, wanting fame and attention. </a:t>
            </a:r>
          </a:p>
        </p:txBody>
      </p:sp>
      <p:sp>
        <p:nvSpPr>
          <p:cNvPr id="9" name="Rectangle 8">
            <a:extLst>
              <a:ext uri="{FF2B5EF4-FFF2-40B4-BE49-F238E27FC236}">
                <a16:creationId xmlns:a16="http://schemas.microsoft.com/office/drawing/2014/main" id="{5E4F624D-5A38-2309-4CBA-7983AB0623A8}"/>
              </a:ext>
            </a:extLst>
          </p:cNvPr>
          <p:cNvSpPr/>
          <p:nvPr/>
        </p:nvSpPr>
        <p:spPr>
          <a:xfrm>
            <a:off x="10727842" y="5589130"/>
            <a:ext cx="1169632" cy="9939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OpenDyslexic" panose="00000500000000000000" pitchFamily="50" charset="0"/>
              </a:rPr>
              <a:t>Page </a:t>
            </a:r>
          </a:p>
          <a:p>
            <a:pPr algn="ctr"/>
            <a:r>
              <a:rPr lang="en-GB" sz="2800" b="1" dirty="0">
                <a:latin typeface="OpenDyslexic" panose="00000500000000000000" pitchFamily="50" charset="0"/>
              </a:rPr>
              <a:t>8</a:t>
            </a:r>
            <a:r>
              <a:rPr lang="en-GB" sz="2800" b="1">
                <a:latin typeface="OpenDyslexic" panose="00000500000000000000" pitchFamily="50" charset="0"/>
              </a:rPr>
              <a:t> </a:t>
            </a:r>
            <a:endParaRPr lang="en-GB" sz="1100" b="1" dirty="0">
              <a:latin typeface="OpenDyslexic" panose="00000500000000000000" pitchFamily="50" charset="0"/>
            </a:endParaRPr>
          </a:p>
        </p:txBody>
      </p:sp>
    </p:spTree>
    <p:extLst>
      <p:ext uri="{BB962C8B-B14F-4D97-AF65-F5344CB8AC3E}">
        <p14:creationId xmlns:p14="http://schemas.microsoft.com/office/powerpoint/2010/main" val="1466747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7EC8E1-043C-AFBE-8A32-96C35637CF9B}"/>
              </a:ext>
            </a:extLst>
          </p:cNvPr>
          <p:cNvSpPr txBox="1"/>
          <p:nvPr/>
        </p:nvSpPr>
        <p:spPr>
          <a:xfrm>
            <a:off x="452063" y="1654139"/>
            <a:ext cx="11445411" cy="4708981"/>
          </a:xfrm>
          <a:prstGeom prst="rect">
            <a:avLst/>
          </a:prstGeom>
          <a:noFill/>
        </p:spPr>
        <p:txBody>
          <a:bodyPr wrap="square" rtlCol="0">
            <a:spAutoFit/>
          </a:bodyPr>
          <a:lstStyle/>
          <a:p>
            <a:r>
              <a:rPr lang="en-GB" sz="3600" b="1" dirty="0">
                <a:latin typeface="OpenDyslexic" panose="00000500000000000000" pitchFamily="50" charset="0"/>
              </a:rPr>
              <a:t>Do now: Drill questions:</a:t>
            </a:r>
          </a:p>
          <a:p>
            <a:endParaRPr lang="en-GB" sz="1200" dirty="0">
              <a:latin typeface="OpenDyslexic" panose="00000500000000000000" pitchFamily="50" charset="0"/>
            </a:endParaRPr>
          </a:p>
          <a:p>
            <a:pPr marL="514350" indent="-514350">
              <a:buAutoNum type="arabicPeriod"/>
            </a:pPr>
            <a:r>
              <a:rPr lang="en-GB" sz="3200" dirty="0">
                <a:latin typeface="OpenDyslexic" panose="00000500000000000000" pitchFamily="50" charset="0"/>
              </a:rPr>
              <a:t>What is people trafficking ?</a:t>
            </a:r>
          </a:p>
          <a:p>
            <a:pPr marL="514350" indent="-514350">
              <a:buAutoNum type="arabicPeriod"/>
            </a:pPr>
            <a:endParaRPr lang="en-GB" sz="1400" dirty="0">
              <a:latin typeface="OpenDyslexic" panose="00000500000000000000" pitchFamily="50" charset="0"/>
            </a:endParaRPr>
          </a:p>
          <a:p>
            <a:pPr marL="514350" indent="-514350">
              <a:buAutoNum type="arabicPeriod"/>
            </a:pPr>
            <a:r>
              <a:rPr lang="en-GB" sz="3200" dirty="0">
                <a:latin typeface="OpenDyslexic" panose="00000500000000000000" pitchFamily="50" charset="0"/>
              </a:rPr>
              <a:t>What is meant by the term discrimination?</a:t>
            </a:r>
          </a:p>
          <a:p>
            <a:endParaRPr lang="en-GB" sz="3200" dirty="0">
              <a:latin typeface="OpenDyslexic" panose="00000500000000000000" pitchFamily="50" charset="0"/>
            </a:endParaRPr>
          </a:p>
          <a:p>
            <a:r>
              <a:rPr lang="en-GB" sz="3200" dirty="0">
                <a:latin typeface="OpenDyslexic" panose="00000500000000000000" pitchFamily="50" charset="0"/>
              </a:rPr>
              <a:t>3. What type of debt is a mortgage?</a:t>
            </a:r>
          </a:p>
          <a:p>
            <a:endParaRPr lang="en-GB" sz="3200" dirty="0">
              <a:latin typeface="OpenDyslexic" panose="00000500000000000000" pitchFamily="50" charset="0"/>
            </a:endParaRPr>
          </a:p>
          <a:p>
            <a:r>
              <a:rPr lang="en-GB" sz="3200" dirty="0">
                <a:solidFill>
                  <a:srgbClr val="FF0000"/>
                </a:solidFill>
                <a:latin typeface="OpenDyslexic" panose="00000500000000000000" pitchFamily="50" charset="0"/>
              </a:rPr>
              <a:t>4. What is meant by the term good debt?</a:t>
            </a:r>
            <a:endParaRPr lang="en-GB" sz="3200" dirty="0">
              <a:latin typeface="OpenDyslexic" panose="00000500000000000000" pitchFamily="50" charset="0"/>
            </a:endParaRPr>
          </a:p>
          <a:p>
            <a:pPr marL="514350" indent="-514350">
              <a:buAutoNum type="arabicPeriod"/>
            </a:pPr>
            <a:endParaRPr lang="en-GB" sz="3200" dirty="0">
              <a:latin typeface="OpenDyslexic" panose="00000500000000000000" pitchFamily="50" charset="0"/>
            </a:endParaRPr>
          </a:p>
          <a:p>
            <a:endParaRPr lang="en-GB" sz="1400" dirty="0">
              <a:latin typeface="OpenDyslexic" panose="00000500000000000000" pitchFamily="50" charset="0"/>
            </a:endParaRPr>
          </a:p>
        </p:txBody>
      </p:sp>
      <p:sp>
        <p:nvSpPr>
          <p:cNvPr id="3" name="Rectangle 2">
            <a:extLst>
              <a:ext uri="{FF2B5EF4-FFF2-40B4-BE49-F238E27FC236}">
                <a16:creationId xmlns:a16="http://schemas.microsoft.com/office/drawing/2014/main" id="{256C6EE7-0601-684F-91BF-23BD5AF4A620}"/>
              </a:ext>
            </a:extLst>
          </p:cNvPr>
          <p:cNvSpPr/>
          <p:nvPr/>
        </p:nvSpPr>
        <p:spPr>
          <a:xfrm>
            <a:off x="10727842" y="5589130"/>
            <a:ext cx="1169632" cy="9939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OpenDyslexic" panose="00000500000000000000" pitchFamily="50" charset="0"/>
              </a:rPr>
              <a:t>Page </a:t>
            </a:r>
          </a:p>
          <a:p>
            <a:pPr algn="ctr"/>
            <a:r>
              <a:rPr lang="en-GB" sz="2800" b="1" dirty="0">
                <a:latin typeface="OpenDyslexic" panose="00000500000000000000" pitchFamily="50" charset="0"/>
              </a:rPr>
              <a:t>7 </a:t>
            </a:r>
            <a:endParaRPr lang="en-GB" sz="1100" b="1" dirty="0">
              <a:latin typeface="OpenDyslexic" panose="00000500000000000000" pitchFamily="50" charset="0"/>
            </a:endParaRPr>
          </a:p>
        </p:txBody>
      </p:sp>
      <p:sp>
        <p:nvSpPr>
          <p:cNvPr id="4" name="TextBox 3">
            <a:extLst>
              <a:ext uri="{FF2B5EF4-FFF2-40B4-BE49-F238E27FC236}">
                <a16:creationId xmlns:a16="http://schemas.microsoft.com/office/drawing/2014/main" id="{46499DD7-18A5-1AE5-E6D0-B6F9A3CED14F}"/>
              </a:ext>
            </a:extLst>
          </p:cNvPr>
          <p:cNvSpPr txBox="1"/>
          <p:nvPr/>
        </p:nvSpPr>
        <p:spPr>
          <a:xfrm>
            <a:off x="1291565" y="5306959"/>
            <a:ext cx="4518060" cy="369332"/>
          </a:xfrm>
          <a:prstGeom prst="rect">
            <a:avLst/>
          </a:prstGeom>
          <a:solidFill>
            <a:srgbClr val="FFFF00"/>
          </a:solidFill>
        </p:spPr>
        <p:txBody>
          <a:bodyPr wrap="square" rtlCol="0">
            <a:spAutoFit/>
          </a:bodyPr>
          <a:lstStyle/>
          <a:p>
            <a:r>
              <a:rPr lang="en-GB" dirty="0">
                <a:latin typeface="OpenDyslexic" panose="00000500000000000000" pitchFamily="50" charset="0"/>
              </a:rPr>
              <a:t>Money will return investment </a:t>
            </a:r>
          </a:p>
        </p:txBody>
      </p:sp>
      <p:sp>
        <p:nvSpPr>
          <p:cNvPr id="5" name="TextBox 4">
            <a:extLst>
              <a:ext uri="{FF2B5EF4-FFF2-40B4-BE49-F238E27FC236}">
                <a16:creationId xmlns:a16="http://schemas.microsoft.com/office/drawing/2014/main" id="{D17DE4DB-8B17-7724-56E4-823C02BF5A67}"/>
              </a:ext>
            </a:extLst>
          </p:cNvPr>
          <p:cNvSpPr txBox="1"/>
          <p:nvPr/>
        </p:nvSpPr>
        <p:spPr>
          <a:xfrm>
            <a:off x="1395549" y="4250798"/>
            <a:ext cx="5781040" cy="369332"/>
          </a:xfrm>
          <a:prstGeom prst="rect">
            <a:avLst/>
          </a:prstGeom>
          <a:solidFill>
            <a:srgbClr val="FFFF00"/>
          </a:solidFill>
        </p:spPr>
        <p:txBody>
          <a:bodyPr wrap="square" rtlCol="0">
            <a:spAutoFit/>
          </a:bodyPr>
          <a:lstStyle/>
          <a:p>
            <a:r>
              <a:rPr lang="en-GB" dirty="0">
                <a:latin typeface="OpenDyslexic" panose="00000500000000000000" pitchFamily="50" charset="0"/>
              </a:rPr>
              <a:t>Good debt= investment into where you live </a:t>
            </a:r>
          </a:p>
        </p:txBody>
      </p:sp>
      <p:sp>
        <p:nvSpPr>
          <p:cNvPr id="6" name="TextBox 5">
            <a:extLst>
              <a:ext uri="{FF2B5EF4-FFF2-40B4-BE49-F238E27FC236}">
                <a16:creationId xmlns:a16="http://schemas.microsoft.com/office/drawing/2014/main" id="{A7193CA3-7248-0752-A7E2-C56F2C2D65AE}"/>
              </a:ext>
            </a:extLst>
          </p:cNvPr>
          <p:cNvSpPr txBox="1"/>
          <p:nvPr/>
        </p:nvSpPr>
        <p:spPr>
          <a:xfrm>
            <a:off x="1291565" y="3384474"/>
            <a:ext cx="9696994" cy="369332"/>
          </a:xfrm>
          <a:prstGeom prst="rect">
            <a:avLst/>
          </a:prstGeom>
          <a:solidFill>
            <a:srgbClr val="FFFF00"/>
          </a:solidFill>
        </p:spPr>
        <p:txBody>
          <a:bodyPr wrap="square" rtlCol="0">
            <a:spAutoFit/>
          </a:bodyPr>
          <a:lstStyle/>
          <a:p>
            <a:r>
              <a:rPr lang="en-GB" dirty="0">
                <a:latin typeface="OpenDyslexic" panose="00000500000000000000" pitchFamily="50" charset="0"/>
              </a:rPr>
              <a:t>Unjust or prejudicial treatment of different categories of people</a:t>
            </a:r>
          </a:p>
        </p:txBody>
      </p:sp>
      <p:sp>
        <p:nvSpPr>
          <p:cNvPr id="7" name="TextBox 6">
            <a:extLst>
              <a:ext uri="{FF2B5EF4-FFF2-40B4-BE49-F238E27FC236}">
                <a16:creationId xmlns:a16="http://schemas.microsoft.com/office/drawing/2014/main" id="{9421DFF8-191D-0592-D609-F6D711046881}"/>
              </a:ext>
            </a:extLst>
          </p:cNvPr>
          <p:cNvSpPr txBox="1"/>
          <p:nvPr/>
        </p:nvSpPr>
        <p:spPr>
          <a:xfrm>
            <a:off x="1030848" y="2328313"/>
            <a:ext cx="9696994" cy="646331"/>
          </a:xfrm>
          <a:prstGeom prst="rect">
            <a:avLst/>
          </a:prstGeom>
          <a:solidFill>
            <a:srgbClr val="FFFF00"/>
          </a:solidFill>
        </p:spPr>
        <p:txBody>
          <a:bodyPr wrap="square" rtlCol="0">
            <a:spAutoFit/>
          </a:bodyPr>
          <a:lstStyle/>
          <a:p>
            <a:r>
              <a:rPr lang="en-GB" b="1" dirty="0">
                <a:latin typeface="OpenDyslexic" panose="00000500000000000000" pitchFamily="50" charset="0"/>
              </a:rPr>
              <a:t>Human trafficking</a:t>
            </a:r>
            <a:r>
              <a:rPr lang="en-GB" dirty="0">
                <a:latin typeface="OpenDyslexic" panose="00000500000000000000" pitchFamily="50" charset="0"/>
              </a:rPr>
              <a:t> is the act of recruiting, transporting, transferring, harbouring, or receiving individuals through force</a:t>
            </a:r>
          </a:p>
        </p:txBody>
      </p:sp>
    </p:spTree>
    <p:extLst>
      <p:ext uri="{BB962C8B-B14F-4D97-AF65-F5344CB8AC3E}">
        <p14:creationId xmlns:p14="http://schemas.microsoft.com/office/powerpoint/2010/main" val="166003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E982A-D9C7-4BB9-9F39-33AFB1246160}"/>
              </a:ext>
            </a:extLst>
          </p:cNvPr>
          <p:cNvSpPr>
            <a:spLocks noGrp="1"/>
          </p:cNvSpPr>
          <p:nvPr>
            <p:ph type="title"/>
          </p:nvPr>
        </p:nvSpPr>
        <p:spPr>
          <a:xfrm>
            <a:off x="838200" y="1471756"/>
            <a:ext cx="10515600" cy="926888"/>
          </a:xfrm>
        </p:spPr>
        <p:txBody>
          <a:bodyPr/>
          <a:lstStyle/>
          <a:p>
            <a:pPr algn="ctr"/>
            <a:r>
              <a:rPr lang="en-GB" dirty="0">
                <a:latin typeface="OpenDyslexic" panose="00000500000000000000" pitchFamily="50" charset="0"/>
              </a:rPr>
              <a:t>What are we learning today? </a:t>
            </a:r>
          </a:p>
        </p:txBody>
      </p:sp>
      <p:sp>
        <p:nvSpPr>
          <p:cNvPr id="3" name="Rectangle 2">
            <a:extLst>
              <a:ext uri="{FF2B5EF4-FFF2-40B4-BE49-F238E27FC236}">
                <a16:creationId xmlns:a16="http://schemas.microsoft.com/office/drawing/2014/main" id="{71B5731E-1973-4E49-818A-DB86FD3EED1E}"/>
              </a:ext>
            </a:extLst>
          </p:cNvPr>
          <p:cNvSpPr/>
          <p:nvPr/>
        </p:nvSpPr>
        <p:spPr>
          <a:xfrm>
            <a:off x="460195" y="5079698"/>
            <a:ext cx="11022227" cy="1569660"/>
          </a:xfrm>
          <a:prstGeom prst="rect">
            <a:avLst/>
          </a:prstGeom>
        </p:spPr>
        <p:txBody>
          <a:bodyPr wrap="square">
            <a:spAutoFit/>
          </a:bodyPr>
          <a:lstStyle/>
          <a:p>
            <a:pPr marL="457200" indent="-457200" algn="ctr">
              <a:buAutoNum type="arabicPeriod"/>
            </a:pPr>
            <a:r>
              <a:rPr lang="en-GB" sz="2400" b="1" dirty="0">
                <a:solidFill>
                  <a:srgbClr val="371E2D"/>
                </a:solidFill>
                <a:latin typeface="OpenDyslexic" panose="00000500000000000000" pitchFamily="50" charset="0"/>
              </a:rPr>
              <a:t>What is an algorithm? </a:t>
            </a:r>
          </a:p>
          <a:p>
            <a:pPr marL="457200" indent="-457200" algn="ctr">
              <a:buAutoNum type="arabicPeriod"/>
            </a:pPr>
            <a:r>
              <a:rPr lang="en-GB" sz="2400" b="1" i="0" dirty="0">
                <a:solidFill>
                  <a:srgbClr val="371E2D"/>
                </a:solidFill>
                <a:effectLst/>
                <a:latin typeface="OpenDyslexic" panose="00000500000000000000" pitchFamily="50" charset="0"/>
              </a:rPr>
              <a:t>How does online activity make us less empathetic?</a:t>
            </a:r>
          </a:p>
          <a:p>
            <a:pPr marL="457200" indent="-457200" algn="ctr">
              <a:buAutoNum type="arabicPeriod"/>
            </a:pPr>
            <a:r>
              <a:rPr lang="en-GB" sz="2400" b="1" dirty="0">
                <a:solidFill>
                  <a:srgbClr val="371E2D"/>
                </a:solidFill>
                <a:latin typeface="OpenDyslexic" panose="00000500000000000000" pitchFamily="50" charset="0"/>
              </a:rPr>
              <a:t>Are we helping or videoing? </a:t>
            </a:r>
            <a:r>
              <a:rPr lang="en-GB" sz="2400" b="1" i="0" dirty="0">
                <a:solidFill>
                  <a:srgbClr val="371E2D"/>
                </a:solidFill>
                <a:effectLst/>
                <a:latin typeface="OpenDyslexic" panose="00000500000000000000" pitchFamily="50" charset="0"/>
              </a:rPr>
              <a:t> </a:t>
            </a:r>
          </a:p>
          <a:p>
            <a:pPr marL="457200" indent="-457200" algn="ctr">
              <a:buAutoNum type="arabicPeriod"/>
            </a:pPr>
            <a:endParaRPr lang="en-GB" sz="2400" b="1" i="0" dirty="0">
              <a:solidFill>
                <a:srgbClr val="371E2D"/>
              </a:solidFill>
              <a:effectLst/>
              <a:latin typeface="OpenDyslexic" panose="00000500000000000000" pitchFamily="50" charset="0"/>
            </a:endParaRPr>
          </a:p>
        </p:txBody>
      </p:sp>
      <p:pic>
        <p:nvPicPr>
          <p:cNvPr id="11" name="Picture 10">
            <a:extLst>
              <a:ext uri="{FF2B5EF4-FFF2-40B4-BE49-F238E27FC236}">
                <a16:creationId xmlns:a16="http://schemas.microsoft.com/office/drawing/2014/main" id="{5BC9DBA1-3F87-4334-8F13-279B008D9F31}"/>
              </a:ext>
            </a:extLst>
          </p:cNvPr>
          <p:cNvPicPr>
            <a:picLocks noChangeAspect="1"/>
          </p:cNvPicPr>
          <p:nvPr/>
        </p:nvPicPr>
        <p:blipFill>
          <a:blip r:embed="rId3"/>
          <a:stretch>
            <a:fillRect/>
          </a:stretch>
        </p:blipFill>
        <p:spPr>
          <a:xfrm>
            <a:off x="10661323" y="5564804"/>
            <a:ext cx="1384954" cy="1158568"/>
          </a:xfrm>
          <a:prstGeom prst="rect">
            <a:avLst/>
          </a:prstGeom>
        </p:spPr>
      </p:pic>
      <p:pic>
        <p:nvPicPr>
          <p:cNvPr id="4" name="Picture 6" descr="Social media fuels high school students' passion over Palestine">
            <a:extLst>
              <a:ext uri="{FF2B5EF4-FFF2-40B4-BE49-F238E27FC236}">
                <a16:creationId xmlns:a16="http://schemas.microsoft.com/office/drawing/2014/main" id="{DF721A0B-C5D9-D4EB-FD57-B15FEFBC45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776" y="2512945"/>
            <a:ext cx="3011729" cy="21734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Newsroom | TikTok">
            <a:extLst>
              <a:ext uri="{FF2B5EF4-FFF2-40B4-BE49-F238E27FC236}">
                <a16:creationId xmlns:a16="http://schemas.microsoft.com/office/drawing/2014/main" id="{F1437132-240E-D4F3-FC2B-897CDB53D1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8239" y="2512944"/>
            <a:ext cx="2429165" cy="21734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ACFBA2E-CE95-A049-C790-DD2C92DCEF25}"/>
              </a:ext>
            </a:extLst>
          </p:cNvPr>
          <p:cNvPicPr>
            <a:picLocks noChangeAspect="1"/>
          </p:cNvPicPr>
          <p:nvPr/>
        </p:nvPicPr>
        <p:blipFill>
          <a:blip r:embed="rId6"/>
          <a:stretch>
            <a:fillRect/>
          </a:stretch>
        </p:blipFill>
        <p:spPr>
          <a:xfrm>
            <a:off x="8498605" y="2512944"/>
            <a:ext cx="2257740" cy="2173413"/>
          </a:xfrm>
          <a:prstGeom prst="rect">
            <a:avLst/>
          </a:prstGeom>
        </p:spPr>
      </p:pic>
    </p:spTree>
    <p:extLst>
      <p:ext uri="{BB962C8B-B14F-4D97-AF65-F5344CB8AC3E}">
        <p14:creationId xmlns:p14="http://schemas.microsoft.com/office/powerpoint/2010/main" val="1585262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CAAE3-3742-53CE-2AFB-9F84E8EF403B}"/>
              </a:ext>
            </a:extLst>
          </p:cNvPr>
          <p:cNvSpPr>
            <a:spLocks noGrp="1"/>
          </p:cNvSpPr>
          <p:nvPr>
            <p:ph type="title"/>
          </p:nvPr>
        </p:nvSpPr>
        <p:spPr/>
        <p:txBody>
          <a:bodyPr/>
          <a:lstStyle/>
          <a:p>
            <a:pPr algn="ctr"/>
            <a:r>
              <a:rPr lang="en-GB" dirty="0"/>
              <a:t>Key words for today </a:t>
            </a:r>
          </a:p>
        </p:txBody>
      </p:sp>
      <p:graphicFrame>
        <p:nvGraphicFramePr>
          <p:cNvPr id="4" name="Table 3">
            <a:extLst>
              <a:ext uri="{FF2B5EF4-FFF2-40B4-BE49-F238E27FC236}">
                <a16:creationId xmlns:a16="http://schemas.microsoft.com/office/drawing/2014/main" id="{ACFEEA86-C733-8970-280A-B9AA7F679284}"/>
              </a:ext>
            </a:extLst>
          </p:cNvPr>
          <p:cNvGraphicFramePr>
            <a:graphicFrameLocks noGrp="1"/>
          </p:cNvGraphicFramePr>
          <p:nvPr>
            <p:extLst>
              <p:ext uri="{D42A27DB-BD31-4B8C-83A1-F6EECF244321}">
                <p14:modId xmlns:p14="http://schemas.microsoft.com/office/powerpoint/2010/main" val="1696681271"/>
              </p:ext>
            </p:extLst>
          </p:nvPr>
        </p:nvGraphicFramePr>
        <p:xfrm>
          <a:off x="838200" y="3289934"/>
          <a:ext cx="2837873" cy="1483360"/>
        </p:xfrm>
        <a:graphic>
          <a:graphicData uri="http://schemas.openxmlformats.org/drawingml/2006/table">
            <a:tbl>
              <a:tblPr firstRow="1" bandRow="1">
                <a:tableStyleId>{5940675A-B579-460E-94D1-54222C63F5DA}</a:tableStyleId>
              </a:tblPr>
              <a:tblGrid>
                <a:gridCol w="2837873">
                  <a:extLst>
                    <a:ext uri="{9D8B030D-6E8A-4147-A177-3AD203B41FA5}">
                      <a16:colId xmlns:a16="http://schemas.microsoft.com/office/drawing/2014/main" val="3655481060"/>
                    </a:ext>
                  </a:extLst>
                </a:gridCol>
              </a:tblGrid>
              <a:tr h="370840">
                <a:tc>
                  <a:txBody>
                    <a:bodyPr/>
                    <a:lstStyle/>
                    <a:p>
                      <a:r>
                        <a:rPr lang="en-GB" dirty="0">
                          <a:latin typeface="OpenDyslexic" panose="00000500000000000000" pitchFamily="50" charset="0"/>
                        </a:rPr>
                        <a:t>Empathy </a:t>
                      </a:r>
                    </a:p>
                  </a:txBody>
                  <a:tcPr/>
                </a:tc>
                <a:extLst>
                  <a:ext uri="{0D108BD9-81ED-4DB2-BD59-A6C34878D82A}">
                    <a16:rowId xmlns:a16="http://schemas.microsoft.com/office/drawing/2014/main" val="2456554531"/>
                  </a:ext>
                </a:extLst>
              </a:tr>
              <a:tr h="370840">
                <a:tc>
                  <a:txBody>
                    <a:bodyPr/>
                    <a:lstStyle/>
                    <a:p>
                      <a:r>
                        <a:rPr lang="en-GB" dirty="0">
                          <a:latin typeface="OpenDyslexic" panose="00000500000000000000" pitchFamily="50" charset="0"/>
                        </a:rPr>
                        <a:t>Algorithm</a:t>
                      </a:r>
                    </a:p>
                  </a:txBody>
                  <a:tcPr/>
                </a:tc>
                <a:extLst>
                  <a:ext uri="{0D108BD9-81ED-4DB2-BD59-A6C34878D82A}">
                    <a16:rowId xmlns:a16="http://schemas.microsoft.com/office/drawing/2014/main" val="1132331178"/>
                  </a:ext>
                </a:extLst>
              </a:tr>
              <a:tr h="370840">
                <a:tc>
                  <a:txBody>
                    <a:bodyPr/>
                    <a:lstStyle/>
                    <a:p>
                      <a:r>
                        <a:rPr lang="en-GB" dirty="0">
                          <a:latin typeface="OpenDyslexic" panose="00000500000000000000" pitchFamily="50" charset="0"/>
                        </a:rPr>
                        <a:t>Viral </a:t>
                      </a:r>
                    </a:p>
                  </a:txBody>
                  <a:tcPr/>
                </a:tc>
                <a:extLst>
                  <a:ext uri="{0D108BD9-81ED-4DB2-BD59-A6C34878D82A}">
                    <a16:rowId xmlns:a16="http://schemas.microsoft.com/office/drawing/2014/main" val="546432390"/>
                  </a:ext>
                </a:extLst>
              </a:tr>
              <a:tr h="370840">
                <a:tc>
                  <a:txBody>
                    <a:bodyPr/>
                    <a:lstStyle/>
                    <a:p>
                      <a:r>
                        <a:rPr lang="en-GB" dirty="0">
                          <a:latin typeface="OpenDyslexic" panose="00000500000000000000" pitchFamily="50" charset="0"/>
                        </a:rPr>
                        <a:t>Bystander effect </a:t>
                      </a:r>
                    </a:p>
                  </a:txBody>
                  <a:tcPr/>
                </a:tc>
                <a:extLst>
                  <a:ext uri="{0D108BD9-81ED-4DB2-BD59-A6C34878D82A}">
                    <a16:rowId xmlns:a16="http://schemas.microsoft.com/office/drawing/2014/main" val="3811395621"/>
                  </a:ext>
                </a:extLst>
              </a:tr>
            </a:tbl>
          </a:graphicData>
        </a:graphic>
      </p:graphicFrame>
      <p:graphicFrame>
        <p:nvGraphicFramePr>
          <p:cNvPr id="5" name="Table 4">
            <a:extLst>
              <a:ext uri="{FF2B5EF4-FFF2-40B4-BE49-F238E27FC236}">
                <a16:creationId xmlns:a16="http://schemas.microsoft.com/office/drawing/2014/main" id="{973F24B0-97CC-CEBE-28BB-CD1AD24BC6BA}"/>
              </a:ext>
            </a:extLst>
          </p:cNvPr>
          <p:cNvGraphicFramePr>
            <a:graphicFrameLocks noGrp="1"/>
          </p:cNvGraphicFramePr>
          <p:nvPr>
            <p:extLst>
              <p:ext uri="{D42A27DB-BD31-4B8C-83A1-F6EECF244321}">
                <p14:modId xmlns:p14="http://schemas.microsoft.com/office/powerpoint/2010/main" val="3426631358"/>
              </p:ext>
            </p:extLst>
          </p:nvPr>
        </p:nvGraphicFramePr>
        <p:xfrm>
          <a:off x="5602014" y="2943092"/>
          <a:ext cx="5751786" cy="3108960"/>
        </p:xfrm>
        <a:graphic>
          <a:graphicData uri="http://schemas.openxmlformats.org/drawingml/2006/table">
            <a:tbl>
              <a:tblPr firstRow="1" bandRow="1">
                <a:tableStyleId>{5940675A-B579-460E-94D1-54222C63F5DA}</a:tableStyleId>
              </a:tblPr>
              <a:tblGrid>
                <a:gridCol w="5751786">
                  <a:extLst>
                    <a:ext uri="{9D8B030D-6E8A-4147-A177-3AD203B41FA5}">
                      <a16:colId xmlns:a16="http://schemas.microsoft.com/office/drawing/2014/main" val="365548106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OpenDyslexic" panose="00000500000000000000" pitchFamily="50" charset="0"/>
                        </a:rPr>
                        <a:t>where people are less likely to help a victim when other people are present. </a:t>
                      </a:r>
                    </a:p>
                  </a:txBody>
                  <a:tcPr/>
                </a:tc>
                <a:extLst>
                  <a:ext uri="{0D108BD9-81ED-4DB2-BD59-A6C34878D82A}">
                    <a16:rowId xmlns:a16="http://schemas.microsoft.com/office/drawing/2014/main" val="245655453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tx1"/>
                          </a:solidFill>
                          <a:latin typeface="OpenDyslexic" panose="00000500000000000000" pitchFamily="50" charset="0"/>
                          <a:ea typeface="Lato" panose="020F0502020204030203" pitchFamily="34" charset="0"/>
                          <a:cs typeface="Lato" panose="020F0502020204030203" pitchFamily="34" charset="0"/>
                        </a:rPr>
                        <a:t>The ability to share someone else's feelings or experiences by imagining what it would be like to be in that person's situation.</a:t>
                      </a:r>
                    </a:p>
                  </a:txBody>
                  <a:tcPr/>
                </a:tc>
                <a:extLst>
                  <a:ext uri="{0D108BD9-81ED-4DB2-BD59-A6C34878D82A}">
                    <a16:rowId xmlns:a16="http://schemas.microsoft.com/office/drawing/2014/main" val="1132331178"/>
                  </a:ext>
                </a:extLst>
              </a:tr>
              <a:tr h="370840">
                <a:tc>
                  <a:txBody>
                    <a:bodyPr/>
                    <a:lstStyle/>
                    <a:p>
                      <a:r>
                        <a:rPr lang="en-GB" sz="1800" b="0" i="0" u="none" strike="noStrike" kern="1200" dirty="0">
                          <a:solidFill>
                            <a:schemeClr val="tx1"/>
                          </a:solidFill>
                          <a:effectLst/>
                          <a:latin typeface="OpenDyslexic" panose="00000500000000000000" pitchFamily="50" charset="0"/>
                          <a:ea typeface="+mn-ea"/>
                          <a:cs typeface="+mn-cs"/>
                        </a:rPr>
                        <a:t>Circulated </a:t>
                      </a:r>
                      <a:r>
                        <a:rPr lang="en-GB" sz="1800" b="0" i="0" kern="1200" dirty="0">
                          <a:solidFill>
                            <a:schemeClr val="tx1"/>
                          </a:solidFill>
                          <a:effectLst/>
                          <a:latin typeface="OpenDyslexic" panose="00000500000000000000" pitchFamily="50" charset="0"/>
                          <a:ea typeface="+mn-ea"/>
                          <a:cs typeface="+mn-cs"/>
                        </a:rPr>
                        <a:t>rapidly and widely from one internet user to another.</a:t>
                      </a:r>
                      <a:endParaRPr lang="en-GB" dirty="0">
                        <a:latin typeface="OpenDyslexic" panose="00000500000000000000" pitchFamily="50" charset="0"/>
                      </a:endParaRPr>
                    </a:p>
                  </a:txBody>
                  <a:tcPr/>
                </a:tc>
                <a:extLst>
                  <a:ext uri="{0D108BD9-81ED-4DB2-BD59-A6C34878D82A}">
                    <a16:rowId xmlns:a16="http://schemas.microsoft.com/office/drawing/2014/main" val="546432390"/>
                  </a:ext>
                </a:extLst>
              </a:tr>
              <a:tr h="0">
                <a:tc>
                  <a:txBody>
                    <a:bodyPr/>
                    <a:lstStyle/>
                    <a:p>
                      <a:r>
                        <a:rPr lang="en-GB" sz="1800" b="0" i="0" kern="1200" dirty="0">
                          <a:solidFill>
                            <a:schemeClr val="tx1"/>
                          </a:solidFill>
                          <a:effectLst/>
                          <a:latin typeface="OpenDyslexic" panose="00000500000000000000" pitchFamily="50" charset="0"/>
                          <a:ea typeface="+mn-ea"/>
                          <a:cs typeface="+mn-cs"/>
                        </a:rPr>
                        <a:t>As instructions that are split into little steps so that a computer can solve a problem or get something done.</a:t>
                      </a:r>
                      <a:endParaRPr lang="en-GB" dirty="0">
                        <a:latin typeface="OpenDyslexic" panose="00000500000000000000" pitchFamily="50" charset="0"/>
                      </a:endParaRPr>
                    </a:p>
                  </a:txBody>
                  <a:tcPr/>
                </a:tc>
                <a:extLst>
                  <a:ext uri="{0D108BD9-81ED-4DB2-BD59-A6C34878D82A}">
                    <a16:rowId xmlns:a16="http://schemas.microsoft.com/office/drawing/2014/main" val="3811395621"/>
                  </a:ext>
                </a:extLst>
              </a:tr>
            </a:tbl>
          </a:graphicData>
        </a:graphic>
      </p:graphicFrame>
    </p:spTree>
    <p:extLst>
      <p:ext uri="{BB962C8B-B14F-4D97-AF65-F5344CB8AC3E}">
        <p14:creationId xmlns:p14="http://schemas.microsoft.com/office/powerpoint/2010/main" val="1022139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705CD14-162D-6DE0-61D1-7E3AF5CAADAC}"/>
              </a:ext>
            </a:extLst>
          </p:cNvPr>
          <p:cNvGraphicFramePr>
            <a:graphicFrameLocks noGrp="1"/>
          </p:cNvGraphicFramePr>
          <p:nvPr>
            <p:extLst>
              <p:ext uri="{D42A27DB-BD31-4B8C-83A1-F6EECF244321}">
                <p14:modId xmlns:p14="http://schemas.microsoft.com/office/powerpoint/2010/main" val="884703397"/>
              </p:ext>
            </p:extLst>
          </p:nvPr>
        </p:nvGraphicFramePr>
        <p:xfrm>
          <a:off x="838200" y="3289934"/>
          <a:ext cx="2837873" cy="1483360"/>
        </p:xfrm>
        <a:graphic>
          <a:graphicData uri="http://schemas.openxmlformats.org/drawingml/2006/table">
            <a:tbl>
              <a:tblPr firstRow="1" bandRow="1">
                <a:tableStyleId>{5940675A-B579-460E-94D1-54222C63F5DA}</a:tableStyleId>
              </a:tblPr>
              <a:tblGrid>
                <a:gridCol w="2837873">
                  <a:extLst>
                    <a:ext uri="{9D8B030D-6E8A-4147-A177-3AD203B41FA5}">
                      <a16:colId xmlns:a16="http://schemas.microsoft.com/office/drawing/2014/main" val="3655481060"/>
                    </a:ext>
                  </a:extLst>
                </a:gridCol>
              </a:tblGrid>
              <a:tr h="370840">
                <a:tc>
                  <a:txBody>
                    <a:bodyPr/>
                    <a:lstStyle/>
                    <a:p>
                      <a:r>
                        <a:rPr lang="en-GB" dirty="0">
                          <a:latin typeface="OpenDyslexic" panose="00000500000000000000" pitchFamily="50" charset="0"/>
                        </a:rPr>
                        <a:t>Empathy </a:t>
                      </a:r>
                    </a:p>
                  </a:txBody>
                  <a:tcPr>
                    <a:solidFill>
                      <a:srgbClr val="FFC000"/>
                    </a:solidFill>
                  </a:tcPr>
                </a:tc>
                <a:extLst>
                  <a:ext uri="{0D108BD9-81ED-4DB2-BD59-A6C34878D82A}">
                    <a16:rowId xmlns:a16="http://schemas.microsoft.com/office/drawing/2014/main" val="2456554531"/>
                  </a:ext>
                </a:extLst>
              </a:tr>
              <a:tr h="370840">
                <a:tc>
                  <a:txBody>
                    <a:bodyPr/>
                    <a:lstStyle/>
                    <a:p>
                      <a:r>
                        <a:rPr lang="en-GB" dirty="0">
                          <a:latin typeface="OpenDyslexic" panose="00000500000000000000" pitchFamily="50" charset="0"/>
                        </a:rPr>
                        <a:t>Algorithm</a:t>
                      </a:r>
                    </a:p>
                  </a:txBody>
                  <a:tcPr>
                    <a:solidFill>
                      <a:srgbClr val="66FFFF"/>
                    </a:solidFill>
                  </a:tcPr>
                </a:tc>
                <a:extLst>
                  <a:ext uri="{0D108BD9-81ED-4DB2-BD59-A6C34878D82A}">
                    <a16:rowId xmlns:a16="http://schemas.microsoft.com/office/drawing/2014/main" val="1132331178"/>
                  </a:ext>
                </a:extLst>
              </a:tr>
              <a:tr h="370840">
                <a:tc>
                  <a:txBody>
                    <a:bodyPr/>
                    <a:lstStyle/>
                    <a:p>
                      <a:r>
                        <a:rPr lang="en-GB" dirty="0">
                          <a:latin typeface="OpenDyslexic" panose="00000500000000000000" pitchFamily="50" charset="0"/>
                        </a:rPr>
                        <a:t>Viral </a:t>
                      </a:r>
                    </a:p>
                  </a:txBody>
                  <a:tcPr>
                    <a:solidFill>
                      <a:srgbClr val="92D050"/>
                    </a:solidFill>
                  </a:tcPr>
                </a:tc>
                <a:extLst>
                  <a:ext uri="{0D108BD9-81ED-4DB2-BD59-A6C34878D82A}">
                    <a16:rowId xmlns:a16="http://schemas.microsoft.com/office/drawing/2014/main" val="546432390"/>
                  </a:ext>
                </a:extLst>
              </a:tr>
              <a:tr h="370840">
                <a:tc>
                  <a:txBody>
                    <a:bodyPr/>
                    <a:lstStyle/>
                    <a:p>
                      <a:r>
                        <a:rPr lang="en-GB" dirty="0">
                          <a:latin typeface="OpenDyslexic" panose="00000500000000000000" pitchFamily="50" charset="0"/>
                        </a:rPr>
                        <a:t>Bystander effect </a:t>
                      </a:r>
                    </a:p>
                  </a:txBody>
                  <a:tcPr>
                    <a:solidFill>
                      <a:srgbClr val="FFFF00"/>
                    </a:solidFill>
                  </a:tcPr>
                </a:tc>
                <a:extLst>
                  <a:ext uri="{0D108BD9-81ED-4DB2-BD59-A6C34878D82A}">
                    <a16:rowId xmlns:a16="http://schemas.microsoft.com/office/drawing/2014/main" val="3811395621"/>
                  </a:ext>
                </a:extLst>
              </a:tr>
            </a:tbl>
          </a:graphicData>
        </a:graphic>
      </p:graphicFrame>
      <p:graphicFrame>
        <p:nvGraphicFramePr>
          <p:cNvPr id="5" name="Table 4">
            <a:extLst>
              <a:ext uri="{FF2B5EF4-FFF2-40B4-BE49-F238E27FC236}">
                <a16:creationId xmlns:a16="http://schemas.microsoft.com/office/drawing/2014/main" id="{A43C8E96-E748-2151-69E4-B5B42EB67FFA}"/>
              </a:ext>
            </a:extLst>
          </p:cNvPr>
          <p:cNvGraphicFramePr>
            <a:graphicFrameLocks noGrp="1"/>
          </p:cNvGraphicFramePr>
          <p:nvPr>
            <p:extLst>
              <p:ext uri="{D42A27DB-BD31-4B8C-83A1-F6EECF244321}">
                <p14:modId xmlns:p14="http://schemas.microsoft.com/office/powerpoint/2010/main" val="2997296232"/>
              </p:ext>
            </p:extLst>
          </p:nvPr>
        </p:nvGraphicFramePr>
        <p:xfrm>
          <a:off x="5602014" y="2943092"/>
          <a:ext cx="5751786" cy="3108960"/>
        </p:xfrm>
        <a:graphic>
          <a:graphicData uri="http://schemas.openxmlformats.org/drawingml/2006/table">
            <a:tbl>
              <a:tblPr firstRow="1" bandRow="1">
                <a:tableStyleId>{5940675A-B579-460E-94D1-54222C63F5DA}</a:tableStyleId>
              </a:tblPr>
              <a:tblGrid>
                <a:gridCol w="5751786">
                  <a:extLst>
                    <a:ext uri="{9D8B030D-6E8A-4147-A177-3AD203B41FA5}">
                      <a16:colId xmlns:a16="http://schemas.microsoft.com/office/drawing/2014/main" val="365548106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OpenDyslexic" panose="00000500000000000000" pitchFamily="50" charset="0"/>
                        </a:rPr>
                        <a:t>where people are less likely to help a victim when other people are present. </a:t>
                      </a:r>
                    </a:p>
                  </a:txBody>
                  <a:tcPr>
                    <a:solidFill>
                      <a:srgbClr val="FFFF00"/>
                    </a:solidFill>
                  </a:tcPr>
                </a:tc>
                <a:extLst>
                  <a:ext uri="{0D108BD9-81ED-4DB2-BD59-A6C34878D82A}">
                    <a16:rowId xmlns:a16="http://schemas.microsoft.com/office/drawing/2014/main" val="245655453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tx1"/>
                          </a:solidFill>
                          <a:latin typeface="OpenDyslexic" panose="00000500000000000000" pitchFamily="50" charset="0"/>
                          <a:ea typeface="Lato" panose="020F0502020204030203" pitchFamily="34" charset="0"/>
                          <a:cs typeface="Lato" panose="020F0502020204030203" pitchFamily="34" charset="0"/>
                        </a:rPr>
                        <a:t>The ability to share someone else's feelings or experiences by imagining what it would be like to be in that person's situation.</a:t>
                      </a:r>
                    </a:p>
                  </a:txBody>
                  <a:tcPr>
                    <a:solidFill>
                      <a:srgbClr val="FFC000"/>
                    </a:solidFill>
                  </a:tcPr>
                </a:tc>
                <a:extLst>
                  <a:ext uri="{0D108BD9-81ED-4DB2-BD59-A6C34878D82A}">
                    <a16:rowId xmlns:a16="http://schemas.microsoft.com/office/drawing/2014/main" val="1132331178"/>
                  </a:ext>
                </a:extLst>
              </a:tr>
              <a:tr h="370840">
                <a:tc>
                  <a:txBody>
                    <a:bodyPr/>
                    <a:lstStyle/>
                    <a:p>
                      <a:r>
                        <a:rPr lang="en-GB" sz="1800" b="0" i="0" u="none" strike="noStrike" kern="1200" dirty="0">
                          <a:solidFill>
                            <a:schemeClr val="tx1"/>
                          </a:solidFill>
                          <a:effectLst/>
                          <a:latin typeface="OpenDyslexic" panose="00000500000000000000" pitchFamily="50" charset="0"/>
                          <a:ea typeface="+mn-ea"/>
                          <a:cs typeface="+mn-cs"/>
                        </a:rPr>
                        <a:t>Circulated </a:t>
                      </a:r>
                      <a:r>
                        <a:rPr lang="en-GB" sz="1800" b="0" i="0" kern="1200" dirty="0">
                          <a:solidFill>
                            <a:schemeClr val="tx1"/>
                          </a:solidFill>
                          <a:effectLst/>
                          <a:latin typeface="OpenDyslexic" panose="00000500000000000000" pitchFamily="50" charset="0"/>
                          <a:ea typeface="+mn-ea"/>
                          <a:cs typeface="+mn-cs"/>
                        </a:rPr>
                        <a:t>rapidly and widely from one internet user to another.</a:t>
                      </a:r>
                      <a:endParaRPr lang="en-GB" dirty="0">
                        <a:latin typeface="OpenDyslexic" panose="00000500000000000000" pitchFamily="50" charset="0"/>
                      </a:endParaRPr>
                    </a:p>
                  </a:txBody>
                  <a:tcPr>
                    <a:solidFill>
                      <a:srgbClr val="92D050"/>
                    </a:solidFill>
                  </a:tcPr>
                </a:tc>
                <a:extLst>
                  <a:ext uri="{0D108BD9-81ED-4DB2-BD59-A6C34878D82A}">
                    <a16:rowId xmlns:a16="http://schemas.microsoft.com/office/drawing/2014/main" val="546432390"/>
                  </a:ext>
                </a:extLst>
              </a:tr>
              <a:tr h="0">
                <a:tc>
                  <a:txBody>
                    <a:bodyPr/>
                    <a:lstStyle/>
                    <a:p>
                      <a:r>
                        <a:rPr lang="en-GB" sz="1800" b="0" i="0" kern="1200" dirty="0">
                          <a:solidFill>
                            <a:schemeClr val="tx1"/>
                          </a:solidFill>
                          <a:effectLst/>
                          <a:latin typeface="OpenDyslexic" panose="00000500000000000000" pitchFamily="50" charset="0"/>
                          <a:ea typeface="+mn-ea"/>
                          <a:cs typeface="+mn-cs"/>
                        </a:rPr>
                        <a:t>Are instructions that are split into little steps so that a computer can solve a problem or get something done.</a:t>
                      </a:r>
                      <a:endParaRPr lang="en-GB" dirty="0">
                        <a:latin typeface="OpenDyslexic" panose="00000500000000000000" pitchFamily="50" charset="0"/>
                      </a:endParaRPr>
                    </a:p>
                  </a:txBody>
                  <a:tcPr>
                    <a:solidFill>
                      <a:srgbClr val="66FFFF"/>
                    </a:solidFill>
                  </a:tcPr>
                </a:tc>
                <a:extLst>
                  <a:ext uri="{0D108BD9-81ED-4DB2-BD59-A6C34878D82A}">
                    <a16:rowId xmlns:a16="http://schemas.microsoft.com/office/drawing/2014/main" val="3811395621"/>
                  </a:ext>
                </a:extLst>
              </a:tr>
            </a:tbl>
          </a:graphicData>
        </a:graphic>
      </p:graphicFrame>
    </p:spTree>
    <p:extLst>
      <p:ext uri="{BB962C8B-B14F-4D97-AF65-F5344CB8AC3E}">
        <p14:creationId xmlns:p14="http://schemas.microsoft.com/office/powerpoint/2010/main" val="1645624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7ED8A-28E5-A447-42B9-2A7845771BB5}"/>
              </a:ext>
            </a:extLst>
          </p:cNvPr>
          <p:cNvSpPr>
            <a:spLocks noGrp="1"/>
          </p:cNvSpPr>
          <p:nvPr>
            <p:ph type="title"/>
          </p:nvPr>
        </p:nvSpPr>
        <p:spPr/>
        <p:txBody>
          <a:bodyPr/>
          <a:lstStyle/>
          <a:p>
            <a:pPr algn="ctr"/>
            <a:r>
              <a:rPr lang="en-GB" dirty="0"/>
              <a:t>What is an algorithm?</a:t>
            </a:r>
          </a:p>
        </p:txBody>
      </p:sp>
      <p:sp>
        <p:nvSpPr>
          <p:cNvPr id="3" name="Content Placeholder 2">
            <a:extLst>
              <a:ext uri="{FF2B5EF4-FFF2-40B4-BE49-F238E27FC236}">
                <a16:creationId xmlns:a16="http://schemas.microsoft.com/office/drawing/2014/main" id="{F8340722-F4F4-0ABE-7435-98204622E3E7}"/>
              </a:ext>
            </a:extLst>
          </p:cNvPr>
          <p:cNvSpPr>
            <a:spLocks noGrp="1"/>
          </p:cNvSpPr>
          <p:nvPr>
            <p:ph idx="1"/>
          </p:nvPr>
        </p:nvSpPr>
        <p:spPr>
          <a:xfrm>
            <a:off x="3325091" y="5708072"/>
            <a:ext cx="5146964" cy="570547"/>
          </a:xfrm>
        </p:spPr>
        <p:txBody>
          <a:bodyPr/>
          <a:lstStyle/>
          <a:p>
            <a:pPr marL="0" indent="0">
              <a:buNone/>
            </a:pPr>
            <a:r>
              <a:rPr lang="en-GB" dirty="0">
                <a:hlinkClick r:id="rId3"/>
              </a:rPr>
              <a:t>How do algorithms work?</a:t>
            </a:r>
            <a:endParaRPr lang="en-GB" dirty="0"/>
          </a:p>
        </p:txBody>
      </p:sp>
      <p:sp>
        <p:nvSpPr>
          <p:cNvPr id="4" name="TextBox 3">
            <a:extLst>
              <a:ext uri="{FF2B5EF4-FFF2-40B4-BE49-F238E27FC236}">
                <a16:creationId xmlns:a16="http://schemas.microsoft.com/office/drawing/2014/main" id="{B12019F4-750D-4E4F-1ED8-3E99FFD6C9A3}"/>
              </a:ext>
            </a:extLst>
          </p:cNvPr>
          <p:cNvSpPr txBox="1"/>
          <p:nvPr/>
        </p:nvSpPr>
        <p:spPr>
          <a:xfrm>
            <a:off x="332509" y="3486329"/>
            <a:ext cx="10917382" cy="646331"/>
          </a:xfrm>
          <a:prstGeom prst="rect">
            <a:avLst/>
          </a:prstGeom>
          <a:solidFill>
            <a:srgbClr val="FFFF00"/>
          </a:solidFill>
        </p:spPr>
        <p:txBody>
          <a:bodyPr wrap="square" rtlCol="0">
            <a:spAutoFit/>
          </a:bodyPr>
          <a:lstStyle/>
          <a:p>
            <a:r>
              <a:rPr lang="en-GB" dirty="0">
                <a:latin typeface="OpenDyslexic" panose="00000500000000000000" pitchFamily="50" charset="0"/>
              </a:rPr>
              <a:t>An algorithm shows you content it thinks you want to see based on your previous searches or interactions…</a:t>
            </a:r>
          </a:p>
        </p:txBody>
      </p:sp>
      <p:sp>
        <p:nvSpPr>
          <p:cNvPr id="6" name="TextBox 5">
            <a:extLst>
              <a:ext uri="{FF2B5EF4-FFF2-40B4-BE49-F238E27FC236}">
                <a16:creationId xmlns:a16="http://schemas.microsoft.com/office/drawing/2014/main" id="{9A8AF7AA-381E-E632-4F93-FD2D4878854D}"/>
              </a:ext>
            </a:extLst>
          </p:cNvPr>
          <p:cNvSpPr txBox="1"/>
          <p:nvPr/>
        </p:nvSpPr>
        <p:spPr>
          <a:xfrm>
            <a:off x="332509" y="2943091"/>
            <a:ext cx="6814525" cy="1754326"/>
          </a:xfrm>
          <a:prstGeom prst="rect">
            <a:avLst/>
          </a:prstGeom>
          <a:noFill/>
        </p:spPr>
        <p:txBody>
          <a:bodyPr wrap="square">
            <a:spAutoFit/>
          </a:bodyPr>
          <a:lstStyle/>
          <a:p>
            <a:pPr marL="342900" indent="-342900">
              <a:buAutoNum type="arabicPeriod"/>
            </a:pPr>
            <a:r>
              <a:rPr lang="en-GB" sz="1800" dirty="0">
                <a:latin typeface="OpenDyslexic" panose="00000500000000000000" pitchFamily="50" charset="0"/>
              </a:rPr>
              <a:t>What is an algorithm? </a:t>
            </a:r>
          </a:p>
          <a:p>
            <a:pPr marL="342900" indent="-342900">
              <a:buAutoNum type="arabicPeriod"/>
            </a:pPr>
            <a:endParaRPr lang="en-GB" dirty="0">
              <a:latin typeface="OpenDyslexic" panose="00000500000000000000" pitchFamily="50" charset="0"/>
            </a:endParaRPr>
          </a:p>
          <a:p>
            <a:endParaRPr lang="en-GB" sz="1800" dirty="0">
              <a:latin typeface="OpenDyslexic" panose="00000500000000000000" pitchFamily="50" charset="0"/>
            </a:endParaRPr>
          </a:p>
          <a:p>
            <a:pPr marL="342900" indent="-342900">
              <a:buAutoNum type="arabicPeriod"/>
            </a:pPr>
            <a:endParaRPr lang="en-GB" sz="1800" dirty="0">
              <a:latin typeface="OpenDyslexic" panose="00000500000000000000" pitchFamily="50" charset="0"/>
            </a:endParaRPr>
          </a:p>
          <a:p>
            <a:endParaRPr lang="en-GB" sz="1800" dirty="0">
              <a:latin typeface="OpenDyslexic" panose="00000500000000000000" pitchFamily="50" charset="0"/>
            </a:endParaRPr>
          </a:p>
          <a:p>
            <a:r>
              <a:rPr lang="en-GB" sz="1800" dirty="0">
                <a:latin typeface="OpenDyslexic" panose="00000500000000000000" pitchFamily="50" charset="0"/>
              </a:rPr>
              <a:t>2. How do algorithms work? </a:t>
            </a:r>
          </a:p>
        </p:txBody>
      </p:sp>
      <p:sp>
        <p:nvSpPr>
          <p:cNvPr id="5" name="Rectangle 4">
            <a:extLst>
              <a:ext uri="{FF2B5EF4-FFF2-40B4-BE49-F238E27FC236}">
                <a16:creationId xmlns:a16="http://schemas.microsoft.com/office/drawing/2014/main" id="{C75E3E70-2ED7-F32C-3A81-ADEB2EC2D2C4}"/>
              </a:ext>
            </a:extLst>
          </p:cNvPr>
          <p:cNvSpPr/>
          <p:nvPr/>
        </p:nvSpPr>
        <p:spPr>
          <a:xfrm>
            <a:off x="10727842" y="5589130"/>
            <a:ext cx="1169632" cy="9939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OpenDyslexic" panose="00000500000000000000" pitchFamily="50" charset="0"/>
              </a:rPr>
              <a:t>Page </a:t>
            </a:r>
          </a:p>
          <a:p>
            <a:pPr algn="ctr"/>
            <a:r>
              <a:rPr lang="en-GB" sz="2800" b="1" dirty="0">
                <a:latin typeface="OpenDyslexic" panose="00000500000000000000" pitchFamily="50" charset="0"/>
              </a:rPr>
              <a:t>7 </a:t>
            </a:r>
            <a:endParaRPr lang="en-GB" sz="1100" b="1" dirty="0">
              <a:latin typeface="OpenDyslexic" panose="00000500000000000000" pitchFamily="50" charset="0"/>
            </a:endParaRPr>
          </a:p>
        </p:txBody>
      </p:sp>
    </p:spTree>
    <p:extLst>
      <p:ext uri="{BB962C8B-B14F-4D97-AF65-F5344CB8AC3E}">
        <p14:creationId xmlns:p14="http://schemas.microsoft.com/office/powerpoint/2010/main" val="393022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ow to Do Taylor Swift's Fate of Ophelia TikTok Dance Trend">
            <a:extLst>
              <a:ext uri="{FF2B5EF4-FFF2-40B4-BE49-F238E27FC236}">
                <a16:creationId xmlns:a16="http://schemas.microsoft.com/office/drawing/2014/main" id="{BD566FBF-8732-BECC-F0CA-6FE9D47581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376" y="1569568"/>
            <a:ext cx="1998188" cy="13321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On Instagram, Palestinian journalists and digital creators documenting Gaza  strikes see surge in followers">
            <a:extLst>
              <a:ext uri="{FF2B5EF4-FFF2-40B4-BE49-F238E27FC236}">
                <a16:creationId xmlns:a16="http://schemas.microsoft.com/office/drawing/2014/main" id="{538DAE8A-3FA4-4939-12F4-F8D71726A5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376" y="3250852"/>
            <a:ext cx="1998188" cy="133093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7C44D54-49A4-5613-2AD6-7AF2054007B8}"/>
              </a:ext>
            </a:extLst>
          </p:cNvPr>
          <p:cNvPicPr>
            <a:picLocks noChangeAspect="1"/>
          </p:cNvPicPr>
          <p:nvPr/>
        </p:nvPicPr>
        <p:blipFill>
          <a:blip r:embed="rId5"/>
          <a:stretch>
            <a:fillRect/>
          </a:stretch>
        </p:blipFill>
        <p:spPr>
          <a:xfrm>
            <a:off x="288474" y="4930947"/>
            <a:ext cx="2021548" cy="1330935"/>
          </a:xfrm>
          <a:prstGeom prst="rect">
            <a:avLst/>
          </a:prstGeom>
        </p:spPr>
      </p:pic>
      <p:sp>
        <p:nvSpPr>
          <p:cNvPr id="5" name="TextBox 4">
            <a:extLst>
              <a:ext uri="{FF2B5EF4-FFF2-40B4-BE49-F238E27FC236}">
                <a16:creationId xmlns:a16="http://schemas.microsoft.com/office/drawing/2014/main" id="{BD86900D-2488-F867-6141-071478AC802C}"/>
              </a:ext>
            </a:extLst>
          </p:cNvPr>
          <p:cNvSpPr txBox="1"/>
          <p:nvPr/>
        </p:nvSpPr>
        <p:spPr>
          <a:xfrm>
            <a:off x="3509820" y="3324410"/>
            <a:ext cx="8497454" cy="923330"/>
          </a:xfrm>
          <a:prstGeom prst="rect">
            <a:avLst/>
          </a:prstGeom>
          <a:noFill/>
        </p:spPr>
        <p:txBody>
          <a:bodyPr wrap="square" rtlCol="0">
            <a:spAutoFit/>
          </a:bodyPr>
          <a:lstStyle/>
          <a:p>
            <a:pPr algn="ctr"/>
            <a:r>
              <a:rPr lang="en-GB" dirty="0">
                <a:latin typeface="OpenDyslexic" panose="00000500000000000000" pitchFamily="50" charset="0"/>
              </a:rPr>
              <a:t>3 examples of how social media can be used. </a:t>
            </a:r>
          </a:p>
          <a:p>
            <a:pPr algn="ctr"/>
            <a:endParaRPr lang="en-GB" dirty="0">
              <a:latin typeface="OpenDyslexic" panose="00000500000000000000" pitchFamily="50" charset="0"/>
            </a:endParaRPr>
          </a:p>
          <a:p>
            <a:pPr algn="ctr"/>
            <a:r>
              <a:rPr lang="en-GB" dirty="0">
                <a:latin typeface="OpenDyslexic" panose="00000500000000000000" pitchFamily="50" charset="0"/>
              </a:rPr>
              <a:t>How can each example be used positively and negatively </a:t>
            </a:r>
          </a:p>
        </p:txBody>
      </p:sp>
      <p:sp>
        <p:nvSpPr>
          <p:cNvPr id="6" name="TextBox 5">
            <a:extLst>
              <a:ext uri="{FF2B5EF4-FFF2-40B4-BE49-F238E27FC236}">
                <a16:creationId xmlns:a16="http://schemas.microsoft.com/office/drawing/2014/main" id="{DBA05083-0213-6806-116A-8106B4C5E517}"/>
              </a:ext>
            </a:extLst>
          </p:cNvPr>
          <p:cNvSpPr txBox="1"/>
          <p:nvPr/>
        </p:nvSpPr>
        <p:spPr>
          <a:xfrm>
            <a:off x="0" y="2764831"/>
            <a:ext cx="3999345" cy="369332"/>
          </a:xfrm>
          <a:prstGeom prst="rect">
            <a:avLst/>
          </a:prstGeom>
          <a:solidFill>
            <a:srgbClr val="FFFF00"/>
          </a:solidFill>
        </p:spPr>
        <p:txBody>
          <a:bodyPr wrap="square" rtlCol="0">
            <a:spAutoFit/>
          </a:bodyPr>
          <a:lstStyle/>
          <a:p>
            <a:r>
              <a:rPr lang="en-GB" dirty="0">
                <a:latin typeface="OpenDyslexic" panose="00000500000000000000" pitchFamily="50" charset="0"/>
              </a:rPr>
              <a:t>Social media viral challenges </a:t>
            </a:r>
          </a:p>
        </p:txBody>
      </p:sp>
      <p:sp>
        <p:nvSpPr>
          <p:cNvPr id="7" name="TextBox 6">
            <a:extLst>
              <a:ext uri="{FF2B5EF4-FFF2-40B4-BE49-F238E27FC236}">
                <a16:creationId xmlns:a16="http://schemas.microsoft.com/office/drawing/2014/main" id="{0A295A60-FF76-C099-689E-44883C4D8158}"/>
              </a:ext>
            </a:extLst>
          </p:cNvPr>
          <p:cNvSpPr txBox="1"/>
          <p:nvPr/>
        </p:nvSpPr>
        <p:spPr>
          <a:xfrm>
            <a:off x="-87746" y="4484389"/>
            <a:ext cx="3736109" cy="369332"/>
          </a:xfrm>
          <a:prstGeom prst="rect">
            <a:avLst/>
          </a:prstGeom>
          <a:solidFill>
            <a:srgbClr val="FFFF00"/>
          </a:solidFill>
        </p:spPr>
        <p:txBody>
          <a:bodyPr wrap="square" rtlCol="0">
            <a:spAutoFit/>
          </a:bodyPr>
          <a:lstStyle/>
          <a:p>
            <a:r>
              <a:rPr lang="en-GB" dirty="0">
                <a:latin typeface="OpenDyslexic" panose="00000500000000000000" pitchFamily="50" charset="0"/>
              </a:rPr>
              <a:t>Awareness of global issues </a:t>
            </a:r>
          </a:p>
        </p:txBody>
      </p:sp>
      <p:sp>
        <p:nvSpPr>
          <p:cNvPr id="8" name="TextBox 7">
            <a:extLst>
              <a:ext uri="{FF2B5EF4-FFF2-40B4-BE49-F238E27FC236}">
                <a16:creationId xmlns:a16="http://schemas.microsoft.com/office/drawing/2014/main" id="{EB39064D-18F3-1F03-BE2E-E69BA9237E6A}"/>
              </a:ext>
            </a:extLst>
          </p:cNvPr>
          <p:cNvSpPr txBox="1"/>
          <p:nvPr/>
        </p:nvSpPr>
        <p:spPr>
          <a:xfrm>
            <a:off x="1" y="6203947"/>
            <a:ext cx="3241964" cy="369332"/>
          </a:xfrm>
          <a:prstGeom prst="rect">
            <a:avLst/>
          </a:prstGeom>
          <a:solidFill>
            <a:srgbClr val="FFFF00"/>
          </a:solidFill>
        </p:spPr>
        <p:txBody>
          <a:bodyPr wrap="square" rtlCol="0">
            <a:spAutoFit/>
          </a:bodyPr>
          <a:lstStyle/>
          <a:p>
            <a:r>
              <a:rPr lang="en-GB" dirty="0">
                <a:latin typeface="OpenDyslexic" panose="00000500000000000000" pitchFamily="50" charset="0"/>
              </a:rPr>
              <a:t>Social media influencers </a:t>
            </a:r>
          </a:p>
        </p:txBody>
      </p:sp>
      <p:sp>
        <p:nvSpPr>
          <p:cNvPr id="9" name="TextBox 8">
            <a:extLst>
              <a:ext uri="{FF2B5EF4-FFF2-40B4-BE49-F238E27FC236}">
                <a16:creationId xmlns:a16="http://schemas.microsoft.com/office/drawing/2014/main" id="{97E90374-7314-6CE9-B423-A26E162652B1}"/>
              </a:ext>
            </a:extLst>
          </p:cNvPr>
          <p:cNvSpPr txBox="1"/>
          <p:nvPr/>
        </p:nvSpPr>
        <p:spPr>
          <a:xfrm>
            <a:off x="2881746" y="1492177"/>
            <a:ext cx="8980878" cy="1754326"/>
          </a:xfrm>
          <a:prstGeom prst="rect">
            <a:avLst/>
          </a:prstGeom>
          <a:solidFill>
            <a:srgbClr val="92D050"/>
          </a:solidFill>
        </p:spPr>
        <p:txBody>
          <a:bodyPr wrap="square" rtlCol="0">
            <a:spAutoFit/>
          </a:bodyPr>
          <a:lstStyle/>
          <a:p>
            <a:r>
              <a:rPr lang="en-GB" dirty="0">
                <a:latin typeface="OpenDyslexic" panose="00000500000000000000" pitchFamily="50" charset="0"/>
              </a:rPr>
              <a:t>Positive- can be fun, bonding activity</a:t>
            </a:r>
          </a:p>
          <a:p>
            <a:endParaRPr lang="en-GB" dirty="0">
              <a:latin typeface="OpenDyslexic" panose="00000500000000000000" pitchFamily="50" charset="0"/>
            </a:endParaRPr>
          </a:p>
          <a:p>
            <a:r>
              <a:rPr lang="en-GB" dirty="0">
                <a:latin typeface="OpenDyslexic" panose="00000500000000000000" pitchFamily="50" charset="0"/>
              </a:rPr>
              <a:t>Negative- many life threatening and dangerous challenges have occurred, resulting in death. Pressure and comparisons of one another, inclusion of children in videos and potentially putting them at risk of predators </a:t>
            </a:r>
          </a:p>
        </p:txBody>
      </p:sp>
      <p:sp>
        <p:nvSpPr>
          <p:cNvPr id="10" name="TextBox 9">
            <a:extLst>
              <a:ext uri="{FF2B5EF4-FFF2-40B4-BE49-F238E27FC236}">
                <a16:creationId xmlns:a16="http://schemas.microsoft.com/office/drawing/2014/main" id="{FC4FA9E1-062B-D75F-176D-5304C9D34C70}"/>
              </a:ext>
            </a:extLst>
          </p:cNvPr>
          <p:cNvSpPr txBox="1"/>
          <p:nvPr/>
        </p:nvSpPr>
        <p:spPr>
          <a:xfrm>
            <a:off x="2922648" y="3324410"/>
            <a:ext cx="8980878" cy="1754326"/>
          </a:xfrm>
          <a:prstGeom prst="rect">
            <a:avLst/>
          </a:prstGeom>
          <a:solidFill>
            <a:srgbClr val="92D050"/>
          </a:solidFill>
        </p:spPr>
        <p:txBody>
          <a:bodyPr wrap="square" rtlCol="0">
            <a:spAutoFit/>
          </a:bodyPr>
          <a:lstStyle/>
          <a:p>
            <a:r>
              <a:rPr lang="en-GB" dirty="0">
                <a:latin typeface="OpenDyslexic" panose="00000500000000000000" pitchFamily="50" charset="0"/>
              </a:rPr>
              <a:t>Positive-allows individuals in areas to share their story, gain more awareness quickly and for free, individuals can put pressure on law and policy makers </a:t>
            </a:r>
          </a:p>
          <a:p>
            <a:endParaRPr lang="en-GB" dirty="0">
              <a:latin typeface="OpenDyslexic" panose="00000500000000000000" pitchFamily="50" charset="0"/>
            </a:endParaRPr>
          </a:p>
          <a:p>
            <a:r>
              <a:rPr lang="en-GB" dirty="0">
                <a:latin typeface="OpenDyslexic" panose="00000500000000000000" pitchFamily="50" charset="0"/>
              </a:rPr>
              <a:t>Negative- vicarious trauma, viewing trauma can change your mental wellbeing, we view the situation but can do little to help. </a:t>
            </a:r>
          </a:p>
        </p:txBody>
      </p:sp>
      <p:sp>
        <p:nvSpPr>
          <p:cNvPr id="11" name="TextBox 10">
            <a:extLst>
              <a:ext uri="{FF2B5EF4-FFF2-40B4-BE49-F238E27FC236}">
                <a16:creationId xmlns:a16="http://schemas.microsoft.com/office/drawing/2014/main" id="{F2213396-E71F-9A70-2375-4F173DFEA862}"/>
              </a:ext>
            </a:extLst>
          </p:cNvPr>
          <p:cNvSpPr txBox="1"/>
          <p:nvPr/>
        </p:nvSpPr>
        <p:spPr>
          <a:xfrm>
            <a:off x="2598495" y="5095951"/>
            <a:ext cx="9593504" cy="1754326"/>
          </a:xfrm>
          <a:prstGeom prst="rect">
            <a:avLst/>
          </a:prstGeom>
          <a:solidFill>
            <a:srgbClr val="92D050"/>
          </a:solidFill>
        </p:spPr>
        <p:txBody>
          <a:bodyPr wrap="square" rtlCol="0">
            <a:spAutoFit/>
          </a:bodyPr>
          <a:lstStyle/>
          <a:p>
            <a:r>
              <a:rPr lang="en-GB" dirty="0">
                <a:latin typeface="OpenDyslexic" panose="00000500000000000000" pitchFamily="50" charset="0"/>
              </a:rPr>
              <a:t>Positive- gives individuals a place to feel heard, can be influencing positively for people. </a:t>
            </a:r>
          </a:p>
          <a:p>
            <a:endParaRPr lang="en-GB" dirty="0">
              <a:latin typeface="OpenDyslexic" panose="00000500000000000000" pitchFamily="50" charset="0"/>
            </a:endParaRPr>
          </a:p>
          <a:p>
            <a:r>
              <a:rPr lang="en-GB" dirty="0">
                <a:latin typeface="OpenDyslexic" panose="00000500000000000000" pitchFamily="50" charset="0"/>
              </a:rPr>
              <a:t>Negative- will exploit vulnerable people out of money (man on the left charges £770 for subscription on how to be a man), negative influences, comparison of one another. </a:t>
            </a:r>
          </a:p>
        </p:txBody>
      </p:sp>
      <p:sp>
        <p:nvSpPr>
          <p:cNvPr id="2" name="Rectangle 1">
            <a:extLst>
              <a:ext uri="{FF2B5EF4-FFF2-40B4-BE49-F238E27FC236}">
                <a16:creationId xmlns:a16="http://schemas.microsoft.com/office/drawing/2014/main" id="{41249B3A-C217-DE26-09EB-97495BF9D6C1}"/>
              </a:ext>
            </a:extLst>
          </p:cNvPr>
          <p:cNvSpPr/>
          <p:nvPr/>
        </p:nvSpPr>
        <p:spPr>
          <a:xfrm>
            <a:off x="11074241" y="4704900"/>
            <a:ext cx="1169632" cy="9939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OpenDyslexic" panose="00000500000000000000" pitchFamily="50" charset="0"/>
              </a:rPr>
              <a:t>Page </a:t>
            </a:r>
          </a:p>
          <a:p>
            <a:pPr algn="ctr"/>
            <a:r>
              <a:rPr lang="en-GB" sz="2800" b="1" dirty="0">
                <a:latin typeface="OpenDyslexic" panose="00000500000000000000" pitchFamily="50" charset="0"/>
              </a:rPr>
              <a:t>7 </a:t>
            </a:r>
            <a:endParaRPr lang="en-GB" sz="1100" b="1" dirty="0">
              <a:latin typeface="OpenDyslexic" panose="00000500000000000000" pitchFamily="50" charset="0"/>
            </a:endParaRPr>
          </a:p>
        </p:txBody>
      </p:sp>
    </p:spTree>
    <p:extLst>
      <p:ext uri="{BB962C8B-B14F-4D97-AF65-F5344CB8AC3E}">
        <p14:creationId xmlns:p14="http://schemas.microsoft.com/office/powerpoint/2010/main" val="304877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24E07-B0EF-030C-CBD7-1E800B5289E0}"/>
              </a:ext>
            </a:extLst>
          </p:cNvPr>
          <p:cNvSpPr>
            <a:spLocks noGrp="1"/>
          </p:cNvSpPr>
          <p:nvPr>
            <p:ph type="title"/>
          </p:nvPr>
        </p:nvSpPr>
        <p:spPr>
          <a:xfrm>
            <a:off x="0" y="1848756"/>
            <a:ext cx="12107917" cy="1325563"/>
          </a:xfrm>
        </p:spPr>
        <p:txBody>
          <a:bodyPr>
            <a:normAutofit fontScale="90000"/>
          </a:bodyPr>
          <a:lstStyle/>
          <a:p>
            <a:pPr algn="ctr"/>
            <a:r>
              <a:rPr lang="en-GB" dirty="0">
                <a:solidFill>
                  <a:srgbClr val="FF0066"/>
                </a:solidFill>
              </a:rPr>
              <a:t>Think, pair and share </a:t>
            </a:r>
            <a:br>
              <a:rPr lang="en-GB" dirty="0">
                <a:solidFill>
                  <a:srgbClr val="FF0066"/>
                </a:solidFill>
              </a:rPr>
            </a:br>
            <a:r>
              <a:rPr lang="en-GB" dirty="0">
                <a:solidFill>
                  <a:srgbClr val="FF0066"/>
                </a:solidFill>
              </a:rPr>
              <a:t>Does the internet make is easier to be less </a:t>
            </a:r>
            <a:r>
              <a:rPr lang="en-GB" b="1" dirty="0">
                <a:solidFill>
                  <a:srgbClr val="FF0066"/>
                </a:solidFill>
              </a:rPr>
              <a:t>empathetic</a:t>
            </a:r>
            <a:r>
              <a:rPr lang="en-GB" dirty="0">
                <a:solidFill>
                  <a:srgbClr val="FF0066"/>
                </a:solidFill>
              </a:rPr>
              <a:t>?</a:t>
            </a:r>
            <a:br>
              <a:rPr lang="en-GB" dirty="0">
                <a:solidFill>
                  <a:srgbClr val="FF0066"/>
                </a:solidFill>
              </a:rPr>
            </a:br>
            <a:endParaRPr lang="en-GB" dirty="0"/>
          </a:p>
        </p:txBody>
      </p:sp>
      <p:pic>
        <p:nvPicPr>
          <p:cNvPr id="5" name="Picture 4">
            <a:extLst>
              <a:ext uri="{FF2B5EF4-FFF2-40B4-BE49-F238E27FC236}">
                <a16:creationId xmlns:a16="http://schemas.microsoft.com/office/drawing/2014/main" id="{C9C5E165-7B09-DE45-D0F4-4F1303D0D755}"/>
              </a:ext>
            </a:extLst>
          </p:cNvPr>
          <p:cNvPicPr>
            <a:picLocks noChangeAspect="1"/>
          </p:cNvPicPr>
          <p:nvPr/>
        </p:nvPicPr>
        <p:blipFill>
          <a:blip r:embed="rId3"/>
          <a:stretch>
            <a:fillRect/>
          </a:stretch>
        </p:blipFill>
        <p:spPr>
          <a:xfrm>
            <a:off x="563295" y="2621145"/>
            <a:ext cx="2257740" cy="2876951"/>
          </a:xfrm>
          <a:prstGeom prst="rect">
            <a:avLst/>
          </a:prstGeom>
        </p:spPr>
      </p:pic>
      <p:pic>
        <p:nvPicPr>
          <p:cNvPr id="7" name="Picture 6">
            <a:extLst>
              <a:ext uri="{FF2B5EF4-FFF2-40B4-BE49-F238E27FC236}">
                <a16:creationId xmlns:a16="http://schemas.microsoft.com/office/drawing/2014/main" id="{7FC1A0A4-F14A-380A-9951-CD59D78CFFF1}"/>
              </a:ext>
            </a:extLst>
          </p:cNvPr>
          <p:cNvPicPr>
            <a:picLocks noChangeAspect="1"/>
          </p:cNvPicPr>
          <p:nvPr/>
        </p:nvPicPr>
        <p:blipFill>
          <a:blip r:embed="rId4"/>
          <a:stretch>
            <a:fillRect/>
          </a:stretch>
        </p:blipFill>
        <p:spPr>
          <a:xfrm>
            <a:off x="9413007" y="2511537"/>
            <a:ext cx="2390281" cy="3962835"/>
          </a:xfrm>
          <a:prstGeom prst="rect">
            <a:avLst/>
          </a:prstGeom>
        </p:spPr>
      </p:pic>
      <p:pic>
        <p:nvPicPr>
          <p:cNvPr id="9" name="Picture 8">
            <a:extLst>
              <a:ext uri="{FF2B5EF4-FFF2-40B4-BE49-F238E27FC236}">
                <a16:creationId xmlns:a16="http://schemas.microsoft.com/office/drawing/2014/main" id="{5F9723A5-FCDC-1370-19B1-B8E94603AEB0}"/>
              </a:ext>
            </a:extLst>
          </p:cNvPr>
          <p:cNvPicPr>
            <a:picLocks noChangeAspect="1"/>
          </p:cNvPicPr>
          <p:nvPr/>
        </p:nvPicPr>
        <p:blipFill>
          <a:blip r:embed="rId5"/>
          <a:stretch>
            <a:fillRect/>
          </a:stretch>
        </p:blipFill>
        <p:spPr>
          <a:xfrm>
            <a:off x="3431978" y="3683682"/>
            <a:ext cx="5243960" cy="2380538"/>
          </a:xfrm>
          <a:prstGeom prst="rect">
            <a:avLst/>
          </a:prstGeom>
        </p:spPr>
      </p:pic>
      <p:sp>
        <p:nvSpPr>
          <p:cNvPr id="10" name="Rectangle: Rounded Corners 9">
            <a:extLst>
              <a:ext uri="{FF2B5EF4-FFF2-40B4-BE49-F238E27FC236}">
                <a16:creationId xmlns:a16="http://schemas.microsoft.com/office/drawing/2014/main" id="{7C98A683-B846-17F6-3D5C-D31164045C52}"/>
              </a:ext>
            </a:extLst>
          </p:cNvPr>
          <p:cNvSpPr/>
          <p:nvPr/>
        </p:nvSpPr>
        <p:spPr>
          <a:xfrm>
            <a:off x="2318684" y="4177917"/>
            <a:ext cx="7554632" cy="2395666"/>
          </a:xfrm>
          <a:prstGeom prst="roundRect">
            <a:avLst/>
          </a:prstGeom>
          <a:solidFill>
            <a:schemeClr val="accent4">
              <a:lumMod val="20000"/>
              <a:lumOff val="80000"/>
            </a:schemeClr>
          </a:solidFill>
          <a:ln w="28575">
            <a:solidFill>
              <a:srgbClr val="25CACC"/>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OpenDyslexic" panose="00000500000000000000" pitchFamily="50" charset="0"/>
                <a:ea typeface="Lato" panose="020F0502020204030203" pitchFamily="34" charset="0"/>
                <a:cs typeface="Lato" panose="020F0502020204030203" pitchFamily="34" charset="0"/>
              </a:rPr>
              <a:t>The </a:t>
            </a:r>
            <a:r>
              <a:rPr lang="en-GB" sz="2400" b="1" dirty="0">
                <a:solidFill>
                  <a:schemeClr val="tx1"/>
                </a:solidFill>
                <a:latin typeface="OpenDyslexic" panose="00000500000000000000" pitchFamily="50" charset="0"/>
                <a:ea typeface="Lato" panose="020F0502020204030203" pitchFamily="34" charset="0"/>
                <a:cs typeface="Lato" panose="020F0502020204030203" pitchFamily="34" charset="0"/>
              </a:rPr>
              <a:t>line</a:t>
            </a:r>
            <a:r>
              <a:rPr lang="en-GB" sz="2400" dirty="0">
                <a:solidFill>
                  <a:schemeClr val="tx1"/>
                </a:solidFill>
                <a:latin typeface="OpenDyslexic" panose="00000500000000000000" pitchFamily="50" charset="0"/>
                <a:ea typeface="Lato" panose="020F0502020204030203" pitchFamily="34" charset="0"/>
                <a:cs typeface="Lato" panose="020F0502020204030203" pitchFamily="34" charset="0"/>
              </a:rPr>
              <a:t> between reality and online behaviour </a:t>
            </a:r>
            <a:r>
              <a:rPr lang="en-GB" sz="2400" b="1" dirty="0">
                <a:solidFill>
                  <a:schemeClr val="tx1"/>
                </a:solidFill>
                <a:latin typeface="OpenDyslexic" panose="00000500000000000000" pitchFamily="50" charset="0"/>
                <a:ea typeface="Lato" panose="020F0502020204030203" pitchFamily="34" charset="0"/>
                <a:cs typeface="Lato" panose="020F0502020204030203" pitchFamily="34" charset="0"/>
              </a:rPr>
              <a:t>can become blurred</a:t>
            </a:r>
            <a:r>
              <a:rPr lang="en-GB" sz="2400" dirty="0">
                <a:solidFill>
                  <a:schemeClr val="tx1"/>
                </a:solidFill>
                <a:latin typeface="OpenDyslexic" panose="00000500000000000000" pitchFamily="50" charset="0"/>
                <a:ea typeface="Lato" panose="020F0502020204030203" pitchFamily="34" charset="0"/>
                <a:cs typeface="Lato" panose="020F0502020204030203" pitchFamily="34" charset="0"/>
              </a:rPr>
              <a:t>. Some argue that being anonymous on the internet makes behaviours like this more likely. In fact, some people may even have less </a:t>
            </a:r>
            <a:r>
              <a:rPr lang="en-GB" sz="2400" b="1" dirty="0">
                <a:solidFill>
                  <a:schemeClr val="tx1"/>
                </a:solidFill>
                <a:latin typeface="OpenDyslexic" panose="00000500000000000000" pitchFamily="50" charset="0"/>
                <a:ea typeface="Lato" panose="020F0502020204030203" pitchFamily="34" charset="0"/>
                <a:cs typeface="Lato" panose="020F0502020204030203" pitchFamily="34" charset="0"/>
              </a:rPr>
              <a:t>empathy for individuals in the situation </a:t>
            </a:r>
            <a:endParaRPr lang="en-GB" sz="2400" dirty="0">
              <a:solidFill>
                <a:schemeClr val="tx1"/>
              </a:solidFill>
              <a:latin typeface="OpenDyslexic" panose="00000500000000000000" pitchFamily="50"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325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094A3-102C-2BA6-4C38-042E361DDDEC}"/>
              </a:ext>
            </a:extLst>
          </p:cNvPr>
          <p:cNvSpPr>
            <a:spLocks noGrp="1"/>
          </p:cNvSpPr>
          <p:nvPr>
            <p:ph type="title"/>
          </p:nvPr>
        </p:nvSpPr>
        <p:spPr>
          <a:xfrm>
            <a:off x="101600" y="1617529"/>
            <a:ext cx="11933382" cy="1325563"/>
          </a:xfrm>
        </p:spPr>
        <p:txBody>
          <a:bodyPr/>
          <a:lstStyle/>
          <a:p>
            <a:pPr algn="ctr"/>
            <a:r>
              <a:rPr lang="en-GB" dirty="0"/>
              <a:t>Do we have the same empathy for everyone? </a:t>
            </a:r>
          </a:p>
        </p:txBody>
      </p:sp>
      <p:sp>
        <p:nvSpPr>
          <p:cNvPr id="3" name="Content Placeholder 2">
            <a:extLst>
              <a:ext uri="{FF2B5EF4-FFF2-40B4-BE49-F238E27FC236}">
                <a16:creationId xmlns:a16="http://schemas.microsoft.com/office/drawing/2014/main" id="{BB95A7F0-4089-3BBA-7D96-778E9F128427}"/>
              </a:ext>
            </a:extLst>
          </p:cNvPr>
          <p:cNvSpPr>
            <a:spLocks noGrp="1"/>
          </p:cNvSpPr>
          <p:nvPr>
            <p:ph idx="1"/>
          </p:nvPr>
        </p:nvSpPr>
        <p:spPr>
          <a:xfrm>
            <a:off x="2918691" y="6197599"/>
            <a:ext cx="5763491" cy="452582"/>
          </a:xfrm>
        </p:spPr>
        <p:txBody>
          <a:bodyPr>
            <a:normAutofit lnSpcReduction="10000"/>
          </a:bodyPr>
          <a:lstStyle/>
          <a:p>
            <a:pPr marL="0" indent="0">
              <a:buNone/>
            </a:pPr>
            <a:r>
              <a:rPr lang="en-GB" dirty="0">
                <a:hlinkClick r:id="rId3"/>
              </a:rPr>
              <a:t>Helping Hands | Brain Games</a:t>
            </a:r>
            <a:endParaRPr lang="en-GB" dirty="0"/>
          </a:p>
          <a:p>
            <a:pPr marL="0" indent="0">
              <a:buNone/>
            </a:pPr>
            <a:endParaRPr lang="en-GB" dirty="0"/>
          </a:p>
        </p:txBody>
      </p:sp>
      <p:pic>
        <p:nvPicPr>
          <p:cNvPr id="1026" name="Picture 2" descr="The bystander effect in organizations - The Context Of Things">
            <a:extLst>
              <a:ext uri="{FF2B5EF4-FFF2-40B4-BE49-F238E27FC236}">
                <a16:creationId xmlns:a16="http://schemas.microsoft.com/office/drawing/2014/main" id="{E406C3DD-3050-E1F6-85CA-EDA036D972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3545" y="3282416"/>
            <a:ext cx="3950112" cy="29151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2686CB0-F96D-FBCD-2BF2-BFA6260E8ECD}"/>
              </a:ext>
            </a:extLst>
          </p:cNvPr>
          <p:cNvSpPr txBox="1"/>
          <p:nvPr/>
        </p:nvSpPr>
        <p:spPr>
          <a:xfrm>
            <a:off x="346841" y="3121572"/>
            <a:ext cx="7199587" cy="2031325"/>
          </a:xfrm>
          <a:prstGeom prst="rect">
            <a:avLst/>
          </a:prstGeom>
          <a:noFill/>
        </p:spPr>
        <p:txBody>
          <a:bodyPr wrap="square" rtlCol="0">
            <a:spAutoFit/>
          </a:bodyPr>
          <a:lstStyle/>
          <a:p>
            <a:pPr marL="342900" indent="-342900">
              <a:buAutoNum type="arabicPeriod"/>
            </a:pPr>
            <a:r>
              <a:rPr lang="en-GB" dirty="0">
                <a:latin typeface="OpenDyslexic" panose="00000500000000000000" pitchFamily="50" charset="0"/>
              </a:rPr>
              <a:t>What is the bystander effect? </a:t>
            </a:r>
          </a:p>
          <a:p>
            <a:endParaRPr lang="en-GB" dirty="0">
              <a:latin typeface="OpenDyslexic" panose="00000500000000000000" pitchFamily="50" charset="0"/>
            </a:endParaRPr>
          </a:p>
          <a:p>
            <a:endParaRPr lang="en-GB" dirty="0">
              <a:latin typeface="OpenDyslexic" panose="00000500000000000000" pitchFamily="50" charset="0"/>
            </a:endParaRPr>
          </a:p>
          <a:p>
            <a:endParaRPr lang="en-GB" dirty="0">
              <a:latin typeface="OpenDyslexic" panose="00000500000000000000" pitchFamily="50" charset="0"/>
            </a:endParaRPr>
          </a:p>
          <a:p>
            <a:pPr marL="342900" indent="-342900">
              <a:buAutoNum type="arabicPeriod"/>
            </a:pPr>
            <a:endParaRPr lang="en-GB" dirty="0">
              <a:latin typeface="OpenDyslexic" panose="00000500000000000000" pitchFamily="50" charset="0"/>
            </a:endParaRPr>
          </a:p>
          <a:p>
            <a:r>
              <a:rPr lang="en-GB" dirty="0">
                <a:latin typeface="OpenDyslexic" panose="00000500000000000000" pitchFamily="50" charset="0"/>
              </a:rPr>
              <a:t>2. How might clothing or the way an individual presents change our view on if they need help? </a:t>
            </a:r>
          </a:p>
        </p:txBody>
      </p:sp>
      <p:sp>
        <p:nvSpPr>
          <p:cNvPr id="5" name="TextBox 4">
            <a:extLst>
              <a:ext uri="{FF2B5EF4-FFF2-40B4-BE49-F238E27FC236}">
                <a16:creationId xmlns:a16="http://schemas.microsoft.com/office/drawing/2014/main" id="{06509BAB-B573-4143-23C9-CBE999E1B708}"/>
              </a:ext>
            </a:extLst>
          </p:cNvPr>
          <p:cNvSpPr txBox="1"/>
          <p:nvPr/>
        </p:nvSpPr>
        <p:spPr>
          <a:xfrm>
            <a:off x="252248" y="3591743"/>
            <a:ext cx="7294180" cy="646331"/>
          </a:xfrm>
          <a:prstGeom prst="rect">
            <a:avLst/>
          </a:prstGeom>
          <a:solidFill>
            <a:srgbClr val="FFFF00"/>
          </a:solidFill>
        </p:spPr>
        <p:txBody>
          <a:bodyPr wrap="square" rtlCol="0">
            <a:spAutoFit/>
          </a:bodyPr>
          <a:lstStyle/>
          <a:p>
            <a:r>
              <a:rPr lang="en-GB" dirty="0">
                <a:latin typeface="OpenDyslexic" panose="00000500000000000000" pitchFamily="50" charset="0"/>
              </a:rPr>
              <a:t>where people are less likely to help a victim when other people are present. </a:t>
            </a:r>
          </a:p>
        </p:txBody>
      </p:sp>
      <p:sp>
        <p:nvSpPr>
          <p:cNvPr id="6" name="TextBox 5">
            <a:extLst>
              <a:ext uri="{FF2B5EF4-FFF2-40B4-BE49-F238E27FC236}">
                <a16:creationId xmlns:a16="http://schemas.microsoft.com/office/drawing/2014/main" id="{1EE49E9B-6B10-135C-6CDB-A2FFC9FF3D7E}"/>
              </a:ext>
            </a:extLst>
          </p:cNvPr>
          <p:cNvSpPr txBox="1"/>
          <p:nvPr/>
        </p:nvSpPr>
        <p:spPr>
          <a:xfrm>
            <a:off x="425807" y="5152897"/>
            <a:ext cx="7294180" cy="1200329"/>
          </a:xfrm>
          <a:prstGeom prst="rect">
            <a:avLst/>
          </a:prstGeom>
          <a:solidFill>
            <a:srgbClr val="FFFF00"/>
          </a:solidFill>
        </p:spPr>
        <p:txBody>
          <a:bodyPr wrap="square" rtlCol="0">
            <a:spAutoFit/>
          </a:bodyPr>
          <a:lstStyle/>
          <a:p>
            <a:r>
              <a:rPr lang="en-GB" dirty="0">
                <a:latin typeface="OpenDyslexic" panose="00000500000000000000" pitchFamily="50" charset="0"/>
              </a:rPr>
              <a:t>Feel they deserve it and so therefore we do not intervene. If an individual is not well dressed, our brain begins to presume they ‘have done it themselves’. This is called unconscious bias</a:t>
            </a:r>
          </a:p>
        </p:txBody>
      </p:sp>
      <p:pic>
        <p:nvPicPr>
          <p:cNvPr id="1028" name="Picture 4" descr="Emergency homeless shelters open across London as freezing weather hits |  The Independent | The Independent">
            <a:extLst>
              <a:ext uri="{FF2B5EF4-FFF2-40B4-BE49-F238E27FC236}">
                <a16:creationId xmlns:a16="http://schemas.microsoft.com/office/drawing/2014/main" id="{1BC62A79-E7D1-195D-C9E2-8E124960B8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3545" y="2415854"/>
            <a:ext cx="3768118" cy="282461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8FA10B6-ADCD-9213-C7A9-2C5BC3666E2E}"/>
              </a:ext>
            </a:extLst>
          </p:cNvPr>
          <p:cNvSpPr txBox="1"/>
          <p:nvPr/>
        </p:nvSpPr>
        <p:spPr>
          <a:xfrm>
            <a:off x="7300756" y="4082447"/>
            <a:ext cx="4953696" cy="1200329"/>
          </a:xfrm>
          <a:prstGeom prst="rect">
            <a:avLst/>
          </a:prstGeom>
          <a:solidFill>
            <a:srgbClr val="FFFF00"/>
          </a:solidFill>
        </p:spPr>
        <p:txBody>
          <a:bodyPr wrap="square" rtlCol="0">
            <a:spAutoFit/>
          </a:bodyPr>
          <a:lstStyle/>
          <a:p>
            <a:r>
              <a:rPr lang="en-GB" dirty="0">
                <a:latin typeface="OpenDyslexic" panose="00000500000000000000" pitchFamily="50" charset="0"/>
              </a:rPr>
              <a:t>It can be seen as one of the reasons why lots of people walk past homeless individuals everyday. We believe they do not need our help </a:t>
            </a:r>
          </a:p>
        </p:txBody>
      </p:sp>
      <p:sp>
        <p:nvSpPr>
          <p:cNvPr id="8" name="Rectangle 7">
            <a:extLst>
              <a:ext uri="{FF2B5EF4-FFF2-40B4-BE49-F238E27FC236}">
                <a16:creationId xmlns:a16="http://schemas.microsoft.com/office/drawing/2014/main" id="{F5CB2FE4-0DF2-1B21-AD30-3A06BC0B78E2}"/>
              </a:ext>
            </a:extLst>
          </p:cNvPr>
          <p:cNvSpPr/>
          <p:nvPr/>
        </p:nvSpPr>
        <p:spPr>
          <a:xfrm>
            <a:off x="10727842" y="5589130"/>
            <a:ext cx="1169632" cy="9939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OpenDyslexic" panose="00000500000000000000" pitchFamily="50" charset="0"/>
              </a:rPr>
              <a:t>Page </a:t>
            </a:r>
          </a:p>
          <a:p>
            <a:pPr algn="ctr"/>
            <a:r>
              <a:rPr lang="en-GB" sz="2800" b="1" dirty="0">
                <a:latin typeface="OpenDyslexic" panose="00000500000000000000" pitchFamily="50" charset="0"/>
              </a:rPr>
              <a:t>8 </a:t>
            </a:r>
            <a:endParaRPr lang="en-GB" sz="1100" b="1" dirty="0">
              <a:latin typeface="OpenDyslexic" panose="00000500000000000000" pitchFamily="50" charset="0"/>
            </a:endParaRPr>
          </a:p>
        </p:txBody>
      </p:sp>
    </p:spTree>
    <p:extLst>
      <p:ext uri="{BB962C8B-B14F-4D97-AF65-F5344CB8AC3E}">
        <p14:creationId xmlns:p14="http://schemas.microsoft.com/office/powerpoint/2010/main" val="3694582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additive="base">
                                        <p:cTn id="19" dur="500" fill="hold"/>
                                        <p:tgtEl>
                                          <p:spTgt spid="1028"/>
                                        </p:tgtEl>
                                        <p:attrNameLst>
                                          <p:attrName>ppt_x</p:attrName>
                                        </p:attrNameLst>
                                      </p:cBhvr>
                                      <p:tavLst>
                                        <p:tav tm="0">
                                          <p:val>
                                            <p:strVal val="#ppt_x"/>
                                          </p:val>
                                        </p:tav>
                                        <p:tav tm="100000">
                                          <p:val>
                                            <p:strVal val="#ppt_x"/>
                                          </p:val>
                                        </p:tav>
                                      </p:tavLst>
                                    </p:anim>
                                    <p:anim calcmode="lin" valueType="num">
                                      <p:cBhvr additive="base">
                                        <p:cTn id="20"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theme/theme1.xml><?xml version="1.0" encoding="utf-8"?>
<a:theme xmlns:a="http://schemas.openxmlformats.org/drawingml/2006/main" name="OMA BQ">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MA BQ" id="{2A74D048-6A73-413F-B677-E3BFBBE88AE1}" vid="{A4E9037C-9D27-41FA-BC51-DE4161E9A8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OMA BQ Vocab Master</Template>
  <TotalTime>3607</TotalTime>
  <Words>1316</Words>
  <Application>Microsoft Office PowerPoint</Application>
  <PresentationFormat>Widescreen</PresentationFormat>
  <Paragraphs>136</Paragraphs>
  <Slides>11</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OpenDyslexic</vt:lpstr>
      <vt:lpstr>OMA BQ</vt:lpstr>
      <vt:lpstr>PowerPoint Presentation</vt:lpstr>
      <vt:lpstr>PowerPoint Presentation</vt:lpstr>
      <vt:lpstr>What are we learning today? </vt:lpstr>
      <vt:lpstr>Key words for today </vt:lpstr>
      <vt:lpstr>PowerPoint Presentation</vt:lpstr>
      <vt:lpstr>What is an algorithm?</vt:lpstr>
      <vt:lpstr>PowerPoint Presentation</vt:lpstr>
      <vt:lpstr>Think, pair and share  Does the internet make is easier to be less empathetic? </vt:lpstr>
      <vt:lpstr>Do we have the same empathy for everyone? </vt:lpstr>
      <vt:lpstr>What would you do… </vt:lpstr>
      <vt:lpstr>How does the bystander effect play out online?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Abby Shallow</dc:creator>
  <cp:lastModifiedBy>Abbie Shaw</cp:lastModifiedBy>
  <cp:revision>171</cp:revision>
  <dcterms:created xsi:type="dcterms:W3CDTF">2021-07-01T09:20:41Z</dcterms:created>
  <dcterms:modified xsi:type="dcterms:W3CDTF">2026-03-19T08:23:07Z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6fe2a56-af49-4a87-8d01-0ad3300d8c60_Enabled">
    <vt:lpwstr>true</vt:lpwstr>
  </property>
  <property fmtid="{D5CDD505-2E9C-101B-9397-08002B2CF9AE}" pid="3" name="MSIP_Label_d6fe2a56-af49-4a87-8d01-0ad3300d8c60_SetDate">
    <vt:lpwstr>2024-10-31T11:51:08Z</vt:lpwstr>
  </property>
  <property fmtid="{D5CDD505-2E9C-101B-9397-08002B2CF9AE}" pid="4" name="MSIP_Label_d6fe2a56-af49-4a87-8d01-0ad3300d8c60_Method">
    <vt:lpwstr>Standard</vt:lpwstr>
  </property>
  <property fmtid="{D5CDD505-2E9C-101B-9397-08002B2CF9AE}" pid="5" name="MSIP_Label_d6fe2a56-af49-4a87-8d01-0ad3300d8c60_Name">
    <vt:lpwstr>defa4170-0d19-0005-0004-bc88714345d2</vt:lpwstr>
  </property>
  <property fmtid="{D5CDD505-2E9C-101B-9397-08002B2CF9AE}" pid="6" name="MSIP_Label_d6fe2a56-af49-4a87-8d01-0ad3300d8c60_SiteId">
    <vt:lpwstr>51640577-21a1-4ce3-8bc8-5bb90cabad75</vt:lpwstr>
  </property>
  <property fmtid="{D5CDD505-2E9C-101B-9397-08002B2CF9AE}" pid="7" name="MSIP_Label_d6fe2a56-af49-4a87-8d01-0ad3300d8c60_ActionId">
    <vt:lpwstr>8b7b7045-bddd-4b10-ab2c-5ca230c7d517</vt:lpwstr>
  </property>
  <property fmtid="{D5CDD505-2E9C-101B-9397-08002B2CF9AE}" pid="8" name="MSIP_Label_d6fe2a56-af49-4a87-8d01-0ad3300d8c60_ContentBits">
    <vt:lpwstr>0</vt:lpwstr>
  </property>
</Properties>
</file>