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420" r:id="rId3"/>
    <p:sldId id="699" r:id="rId4"/>
    <p:sldId id="697" r:id="rId5"/>
    <p:sldId id="698" r:id="rId6"/>
    <p:sldId id="271" r:id="rId7"/>
    <p:sldId id="260" r:id="rId8"/>
    <p:sldId id="416" r:id="rId9"/>
    <p:sldId id="274" r:id="rId10"/>
    <p:sldId id="272" r:id="rId11"/>
    <p:sldId id="290" r:id="rId12"/>
    <p:sldId id="277" r:id="rId13"/>
    <p:sldId id="273" r:id="rId14"/>
    <p:sldId id="328" r:id="rId15"/>
    <p:sldId id="7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82117" autoAdjust="0"/>
  </p:normalViewPr>
  <p:slideViewPr>
    <p:cSldViewPr snapToGrid="0">
      <p:cViewPr varScale="1">
        <p:scale>
          <a:sx n="61" d="100"/>
          <a:sy n="61" d="100"/>
        </p:scale>
        <p:origin x="1132"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B1145-33D1-4D81-B38F-F027D5F7F246}" type="datetimeFigureOut">
              <a:rPr lang="en-GB" smtClean="0"/>
              <a:t>12/02/2026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B9C01-9189-4A5B-B312-C53DA7028804}" type="slidenum">
              <a:rPr lang="en-GB" smtClean="0"/>
              <a:t>‹#›</a:t>
            </a:fld>
            <a:endParaRPr lang="en-GB"/>
          </a:p>
        </p:txBody>
      </p:sp>
    </p:spTree>
    <p:extLst>
      <p:ext uri="{BB962C8B-B14F-4D97-AF65-F5344CB8AC3E}">
        <p14:creationId xmlns:p14="http://schemas.microsoft.com/office/powerpoint/2010/main" val="123129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Give students no more than 5 minutes to complete the drill questions in their booklets.</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 exam style question is linked to the style of questions that the GCSE’s taught by Growth team have. The content is not.</a:t>
            </a:r>
          </a:p>
          <a:p>
            <a:endParaRPr lang="en-GB" dirty="0"/>
          </a:p>
        </p:txBody>
      </p:sp>
      <p:sp>
        <p:nvSpPr>
          <p:cNvPr id="4" name="Slide Number Placeholder 3"/>
          <p:cNvSpPr>
            <a:spLocks noGrp="1"/>
          </p:cNvSpPr>
          <p:nvPr>
            <p:ph type="sldNum" sz="quarter" idx="5"/>
          </p:nvPr>
        </p:nvSpPr>
        <p:spPr/>
        <p:txBody>
          <a:bodyPr/>
          <a:lstStyle/>
          <a:p>
            <a:fld id="{D46B7435-D290-4077-87B6-0C16673B0C5C}" type="slidenum">
              <a:rPr lang="en-GB" smtClean="0"/>
              <a:t>2</a:t>
            </a:fld>
            <a:endParaRPr lang="en-GB"/>
          </a:p>
        </p:txBody>
      </p:sp>
    </p:spTree>
    <p:extLst>
      <p:ext uri="{BB962C8B-B14F-4D97-AF65-F5344CB8AC3E}">
        <p14:creationId xmlns:p14="http://schemas.microsoft.com/office/powerpoint/2010/main" val="348678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E75F43F6-DED5-3B6C-4F35-2B7BB4BA317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72251DA2-682D-CD12-6E7C-43AE140DDE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a:p>
            <a:r>
              <a:rPr lang="en-US" altLang="en-US" dirty="0"/>
              <a:t> </a:t>
            </a:r>
            <a:r>
              <a:rPr lang="en-GB" dirty="0">
                <a:latin typeface="OpenDyslexic" panose="00000500000000000000" pitchFamily="50" charset="0"/>
              </a:rPr>
              <a:t>Does she focus on the cost or the skills and qualifications she gained at university? </a:t>
            </a:r>
          </a:p>
          <a:p>
            <a:r>
              <a:rPr lang="en-GB" dirty="0">
                <a:latin typeface="OpenDyslexic" panose="00000500000000000000" pitchFamily="50" charset="0"/>
                <a:sym typeface="Wingdings" panose="05000000000000000000" pitchFamily="2" charset="2"/>
              </a:rPr>
              <a:t> Skills and experiences – manage workload, communication skills, working to deadlines. </a:t>
            </a:r>
            <a:endParaRPr lang="en-GB" dirty="0">
              <a:latin typeface="OpenDyslexic" panose="00000500000000000000" pitchFamily="50" charset="0"/>
            </a:endParaRPr>
          </a:p>
          <a:p>
            <a:endParaRPr lang="en-GB" dirty="0">
              <a:latin typeface="OpenDyslexic" panose="00000500000000000000" pitchFamily="50" charset="0"/>
            </a:endParaRPr>
          </a:p>
          <a:p>
            <a:endParaRPr lang="en-GB" dirty="0">
              <a:latin typeface="OpenDyslexic" panose="00000500000000000000" pitchFamily="50" charset="0"/>
            </a:endParaRPr>
          </a:p>
          <a:p>
            <a:r>
              <a:rPr lang="en-GB" dirty="0">
                <a:latin typeface="OpenDyslexic" panose="00000500000000000000" pitchFamily="50" charset="0"/>
              </a:rPr>
              <a:t>Does she convince you it is worth exploring university as an option, despite the cost? Why? Explain your view. </a:t>
            </a:r>
          </a:p>
          <a:p>
            <a:pPr marL="171450" indent="-171450">
              <a:buFont typeface="Wingdings" panose="05000000000000000000" pitchFamily="2" charset="2"/>
              <a:buChar char="à"/>
            </a:pPr>
            <a:r>
              <a:rPr lang="en-GB" dirty="0">
                <a:latin typeface="OpenDyslexic" panose="00000500000000000000" pitchFamily="50" charset="0"/>
                <a:sym typeface="Wingdings" panose="05000000000000000000" pitchFamily="2" charset="2"/>
              </a:rPr>
              <a:t>Ask pupils to feedback their ideas, asking for explanations where possible. </a:t>
            </a:r>
          </a:p>
          <a:p>
            <a:pPr marL="171450" indent="-171450">
              <a:buFont typeface="Wingdings" panose="05000000000000000000" pitchFamily="2" charset="2"/>
              <a:buChar char="à"/>
            </a:pPr>
            <a:r>
              <a:rPr lang="en-GB" dirty="0">
                <a:latin typeface="OpenDyslexic" panose="00000500000000000000" pitchFamily="50" charset="0"/>
                <a:sym typeface="Wingdings" panose="05000000000000000000" pitchFamily="2" charset="2"/>
              </a:rPr>
              <a:t>They may wish to explore university, if NOT, suggest that they don’t have to narrow their choices so early and that there is plenty of time to visit open days, take to teachers and others about their experiences. </a:t>
            </a:r>
          </a:p>
          <a:p>
            <a:pPr marL="171450" indent="-171450">
              <a:buFont typeface="Wingdings" panose="05000000000000000000" pitchFamily="2" charset="2"/>
              <a:buChar char="à"/>
            </a:pPr>
            <a:r>
              <a:rPr lang="en-GB" dirty="0">
                <a:latin typeface="OpenDyslexic" panose="00000500000000000000" pitchFamily="50" charset="0"/>
                <a:sym typeface="Wingdings" panose="05000000000000000000" pitchFamily="2" charset="2"/>
              </a:rPr>
              <a:t>You can even go to university once you have left college and gone into a job. </a:t>
            </a:r>
            <a:endParaRPr lang="en-GB" dirty="0">
              <a:latin typeface="OpenDyslexic" panose="00000500000000000000" pitchFamily="50" charset="0"/>
            </a:endParaRPr>
          </a:p>
          <a:p>
            <a:endParaRPr lang="en-GB" dirty="0">
              <a:latin typeface="OpenDyslexic" panose="00000500000000000000" pitchFamily="50" charset="0"/>
            </a:endParaRPr>
          </a:p>
          <a:p>
            <a:pPr>
              <a:spcBef>
                <a:spcPct val="0"/>
              </a:spcBef>
            </a:pPr>
            <a:endParaRPr lang="en-GB" altLang="en-US" dirty="0"/>
          </a:p>
          <a:p>
            <a:pPr>
              <a:spcBef>
                <a:spcPct val="0"/>
              </a:spcBef>
            </a:pPr>
            <a:endParaRPr lang="en-GB" altLang="en-US" dirty="0"/>
          </a:p>
        </p:txBody>
      </p:sp>
      <p:sp>
        <p:nvSpPr>
          <p:cNvPr id="34819" name="Slide Number Placeholder 3">
            <a:extLst>
              <a:ext uri="{FF2B5EF4-FFF2-40B4-BE49-F238E27FC236}">
                <a16:creationId xmlns:a16="http://schemas.microsoft.com/office/drawing/2014/main" id="{3C8F1D26-D127-6179-4740-192AED809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8D0A3D5-31FC-4D3E-8B10-C43ABBC222DA}"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Ways to save money</a:t>
            </a:r>
          </a:p>
          <a:p>
            <a:pPr marL="171450" indent="-171450">
              <a:buFontTx/>
              <a:buChar char="-"/>
            </a:pPr>
            <a:r>
              <a:rPr lang="en-GB" dirty="0"/>
              <a:t>Discount codes</a:t>
            </a:r>
          </a:p>
          <a:p>
            <a:pPr marL="171450" indent="-171450">
              <a:buFontTx/>
              <a:buChar char="-"/>
            </a:pPr>
            <a:r>
              <a:rPr lang="en-GB" dirty="0"/>
              <a:t>Student discount cards </a:t>
            </a:r>
          </a:p>
          <a:p>
            <a:pPr marL="171450" indent="-171450">
              <a:buFontTx/>
              <a:buChar char="-"/>
            </a:pPr>
            <a:r>
              <a:rPr lang="en-GB" dirty="0" err="1"/>
              <a:t>Secondhand</a:t>
            </a:r>
            <a:r>
              <a:rPr lang="en-GB" dirty="0"/>
              <a:t> items </a:t>
            </a:r>
          </a:p>
          <a:p>
            <a:pPr marL="171450" indent="-171450">
              <a:buFontTx/>
              <a:buChar char="-"/>
            </a:pPr>
            <a:r>
              <a:rPr lang="en-GB" dirty="0"/>
              <a:t>Supermarket deals (bogof) </a:t>
            </a:r>
          </a:p>
          <a:p>
            <a:pPr marL="171450" indent="-171450">
              <a:buFontTx/>
              <a:buChar char="-"/>
            </a:pPr>
            <a:r>
              <a:rPr lang="en-GB" dirty="0"/>
              <a:t>Sharing food / cooking together </a:t>
            </a:r>
          </a:p>
          <a:p>
            <a:pPr marL="0" indent="0">
              <a:buFontTx/>
              <a:buNone/>
            </a:pPr>
            <a:endParaRPr lang="en-GB" dirty="0"/>
          </a:p>
          <a:p>
            <a:pPr marL="0" indent="0">
              <a:buFontTx/>
              <a:buNone/>
            </a:pPr>
            <a:r>
              <a:rPr lang="en-GB" dirty="0"/>
              <a:t>30 sec video </a:t>
            </a:r>
          </a:p>
          <a:p>
            <a:pPr marL="0" indent="0">
              <a:buFontTx/>
              <a:buNone/>
            </a:pPr>
            <a:endParaRPr lang="en-GB" dirty="0"/>
          </a:p>
          <a:p>
            <a:pPr marL="0" indent="0">
              <a:buFontTx/>
              <a:buNone/>
            </a:pPr>
            <a:r>
              <a:rPr lang="en-GB" dirty="0"/>
              <a:t>Tips – could be used by anyone. There are discount codes, cards and offers everywhere. </a:t>
            </a:r>
          </a:p>
        </p:txBody>
      </p:sp>
      <p:sp>
        <p:nvSpPr>
          <p:cNvPr id="4" name="Slide Number Placeholder 3"/>
          <p:cNvSpPr>
            <a:spLocks noGrp="1"/>
          </p:cNvSpPr>
          <p:nvPr>
            <p:ph type="sldNum" sz="quarter" idx="5"/>
          </p:nvPr>
        </p:nvSpPr>
        <p:spPr/>
        <p:txBody>
          <a:bodyPr/>
          <a:lstStyle/>
          <a:p>
            <a:fld id="{73EB9C01-9189-4A5B-B312-C53DA7028804}" type="slidenum">
              <a:rPr lang="en-GB" smtClean="0"/>
              <a:t>12</a:t>
            </a:fld>
            <a:endParaRPr lang="en-GB"/>
          </a:p>
        </p:txBody>
      </p:sp>
    </p:spTree>
    <p:extLst>
      <p:ext uri="{BB962C8B-B14F-4D97-AF65-F5344CB8AC3E}">
        <p14:creationId xmlns:p14="http://schemas.microsoft.com/office/powerpoint/2010/main" val="201026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them to think about both sides. </a:t>
            </a:r>
          </a:p>
          <a:p>
            <a:r>
              <a:rPr lang="en-GB" dirty="0"/>
              <a:t>Consider Nikita’s story and the video on finances.</a:t>
            </a:r>
          </a:p>
          <a:p>
            <a:r>
              <a:rPr lang="en-GB" dirty="0"/>
              <a:t>Refer back to the cost of </a:t>
            </a:r>
            <a:r>
              <a:rPr lang="en-GB" dirty="0" err="1"/>
              <a:t>uni</a:t>
            </a:r>
            <a:r>
              <a:rPr lang="en-GB" dirty="0"/>
              <a:t> and the repayment of student loans.  </a:t>
            </a:r>
          </a:p>
        </p:txBody>
      </p:sp>
      <p:sp>
        <p:nvSpPr>
          <p:cNvPr id="4" name="Slide Number Placeholder 3"/>
          <p:cNvSpPr>
            <a:spLocks noGrp="1"/>
          </p:cNvSpPr>
          <p:nvPr>
            <p:ph type="sldNum" sz="quarter" idx="5"/>
          </p:nvPr>
        </p:nvSpPr>
        <p:spPr/>
        <p:txBody>
          <a:bodyPr/>
          <a:lstStyle/>
          <a:p>
            <a:fld id="{73EB9C01-9189-4A5B-B312-C53DA7028804}" type="slidenum">
              <a:rPr lang="en-GB" smtClean="0"/>
              <a:t>13</a:t>
            </a:fld>
            <a:endParaRPr lang="en-GB"/>
          </a:p>
        </p:txBody>
      </p:sp>
    </p:spTree>
    <p:extLst>
      <p:ext uri="{BB962C8B-B14F-4D97-AF65-F5344CB8AC3E}">
        <p14:creationId xmlns:p14="http://schemas.microsoft.com/office/powerpoint/2010/main" val="43909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3ED355-C20F-121B-9D3A-D0D885763FA1}"/>
              </a:ext>
            </a:extLst>
          </p:cNvPr>
          <p:cNvSpPr>
            <a:spLocks noGrp="1" noChangeArrowheads="1"/>
          </p:cNvSpPr>
          <p:nvPr>
            <p:ph type="sldNum" sz="quarter" idx="5"/>
          </p:nvPr>
        </p:nvSpPr>
        <p:spPr>
          <a:ln/>
        </p:spPr>
        <p:txBody>
          <a:bodyPr/>
          <a:lstStyle/>
          <a:p>
            <a:fld id="{B6CC223E-E799-4D4E-A6C1-235529E215C9}" type="slidenum">
              <a:rPr lang="en-US" altLang="en-US"/>
              <a:pPr/>
              <a:t>14</a:t>
            </a:fld>
            <a:endParaRPr lang="en-US" altLang="en-US"/>
          </a:p>
        </p:txBody>
      </p:sp>
      <p:sp>
        <p:nvSpPr>
          <p:cNvPr id="58370" name="Rectangle 2">
            <a:extLst>
              <a:ext uri="{FF2B5EF4-FFF2-40B4-BE49-F238E27FC236}">
                <a16:creationId xmlns:a16="http://schemas.microsoft.com/office/drawing/2014/main" id="{79711F2B-E43F-319D-F110-7D3B1B325F6E}"/>
              </a:ext>
            </a:extLst>
          </p:cNvPr>
          <p:cNvSpPr>
            <a:spLocks noGrp="1" noRot="1" noChangeAspect="1" noChangeArrowheads="1" noTextEdit="1"/>
          </p:cNvSpPr>
          <p:nvPr>
            <p:ph type="sldImg"/>
          </p:nvPr>
        </p:nvSpPr>
        <p:spPr>
          <a:ln cap="flat"/>
        </p:spPr>
      </p:sp>
      <p:sp>
        <p:nvSpPr>
          <p:cNvPr id="58371" name="Rectangle 3">
            <a:extLst>
              <a:ext uri="{FF2B5EF4-FFF2-40B4-BE49-F238E27FC236}">
                <a16:creationId xmlns:a16="http://schemas.microsoft.com/office/drawing/2014/main" id="{B0EC31FA-4A8F-E9FF-A59A-596356E99C00}"/>
              </a:ext>
            </a:extLst>
          </p:cNvPr>
          <p:cNvSpPr>
            <a:spLocks noGrp="1" noChangeArrowheads="1"/>
          </p:cNvSpPr>
          <p:nvPr>
            <p:ph type="body" idx="1"/>
          </p:nvPr>
        </p:nvSpPr>
        <p:spPr>
          <a:noFill/>
          <a:ln/>
        </p:spPr>
        <p:txBody>
          <a:bodyPr/>
          <a:lstStyle/>
          <a:p>
            <a:pPr>
              <a:buFontTx/>
              <a:buChar char="•"/>
            </a:pPr>
            <a:r>
              <a:rPr lang="en-GB" altLang="en-US" dirty="0"/>
              <a:t>These sites would be good places to research universities and the options to study </a:t>
            </a:r>
            <a:r>
              <a:rPr lang="en-GB" altLang="en-US"/>
              <a:t>a degree. </a:t>
            </a:r>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will need to self assess their work. They should not be copying down the correct answers. A simple tick or cross is sufficient.</a:t>
            </a:r>
          </a:p>
          <a:p>
            <a:endParaRPr lang="en-GB" dirty="0"/>
          </a:p>
        </p:txBody>
      </p:sp>
      <p:sp>
        <p:nvSpPr>
          <p:cNvPr id="4" name="Slide Number Placeholder 3"/>
          <p:cNvSpPr>
            <a:spLocks noGrp="1"/>
          </p:cNvSpPr>
          <p:nvPr>
            <p:ph type="sldNum" sz="quarter" idx="5"/>
          </p:nvPr>
        </p:nvSpPr>
        <p:spPr/>
        <p:txBody>
          <a:bodyPr/>
          <a:lstStyle/>
          <a:p>
            <a:fld id="{3ABFE8E6-7EBC-45D6-ADBF-C6FB4A6AE857}" type="slidenum">
              <a:rPr lang="en-GB" smtClean="0"/>
              <a:t>3</a:t>
            </a:fld>
            <a:endParaRPr lang="en-GB"/>
          </a:p>
        </p:txBody>
      </p:sp>
    </p:spTree>
    <p:extLst>
      <p:ext uri="{BB962C8B-B14F-4D97-AF65-F5344CB8AC3E}">
        <p14:creationId xmlns:p14="http://schemas.microsoft.com/office/powerpoint/2010/main" val="148795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students a couple of minutes to read through and match up the  key words for the lesson</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dirty="0"/>
          </a:p>
        </p:txBody>
      </p:sp>
    </p:spTree>
    <p:extLst>
      <p:ext uri="{BB962C8B-B14F-4D97-AF65-F5344CB8AC3E}">
        <p14:creationId xmlns:p14="http://schemas.microsoft.com/office/powerpoint/2010/main" val="232377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will need to self assess their work. </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dirty="0"/>
          </a:p>
        </p:txBody>
      </p:sp>
    </p:spTree>
    <p:extLst>
      <p:ext uri="{BB962C8B-B14F-4D97-AF65-F5344CB8AC3E}">
        <p14:creationId xmlns:p14="http://schemas.microsoft.com/office/powerpoint/2010/main" val="14950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much does university usually cost? </a:t>
            </a:r>
          </a:p>
          <a:p>
            <a:r>
              <a:rPr lang="en-GB" dirty="0"/>
              <a:t>How much can they have in student loans to fund university? </a:t>
            </a:r>
          </a:p>
          <a:p>
            <a:r>
              <a:rPr lang="en-GB" dirty="0"/>
              <a:t>How have others budgeted at university? </a:t>
            </a:r>
          </a:p>
          <a:p>
            <a:r>
              <a:rPr lang="en-GB" dirty="0"/>
              <a:t>Can we overcome the barrier of finances and go to university? </a:t>
            </a:r>
          </a:p>
        </p:txBody>
      </p:sp>
      <p:sp>
        <p:nvSpPr>
          <p:cNvPr id="4" name="Slide Number Placeholder 3"/>
          <p:cNvSpPr>
            <a:spLocks noGrp="1"/>
          </p:cNvSpPr>
          <p:nvPr>
            <p:ph type="sldNum" sz="quarter" idx="5"/>
          </p:nvPr>
        </p:nvSpPr>
        <p:spPr/>
        <p:txBody>
          <a:bodyPr/>
          <a:lstStyle/>
          <a:p>
            <a:fld id="{73EB9C01-9189-4A5B-B312-C53DA7028804}" type="slidenum">
              <a:rPr lang="en-GB" smtClean="0"/>
              <a:t>6</a:t>
            </a:fld>
            <a:endParaRPr lang="en-GB"/>
          </a:p>
        </p:txBody>
      </p:sp>
    </p:spTree>
    <p:extLst>
      <p:ext uri="{BB962C8B-B14F-4D97-AF65-F5344CB8AC3E}">
        <p14:creationId xmlns:p14="http://schemas.microsoft.com/office/powerpoint/2010/main" val="422189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04E0C0-7E2D-D610-38A7-4E17380AF577}"/>
              </a:ext>
            </a:extLst>
          </p:cNvPr>
          <p:cNvSpPr>
            <a:spLocks noGrp="1" noChangeArrowheads="1"/>
          </p:cNvSpPr>
          <p:nvPr>
            <p:ph type="sldNum" sz="quarter" idx="5"/>
          </p:nvPr>
        </p:nvSpPr>
        <p:spPr>
          <a:ln/>
        </p:spPr>
        <p:txBody>
          <a:bodyPr/>
          <a:lstStyle/>
          <a:p>
            <a:fld id="{585A697C-B468-4261-A9A0-CB41B11B0911}" type="slidenum">
              <a:rPr lang="en-US" altLang="en-US"/>
              <a:pPr/>
              <a:t>7</a:t>
            </a:fld>
            <a:endParaRPr lang="en-US" altLang="en-US"/>
          </a:p>
        </p:txBody>
      </p:sp>
      <p:sp>
        <p:nvSpPr>
          <p:cNvPr id="19458" name="Rectangle 2">
            <a:extLst>
              <a:ext uri="{FF2B5EF4-FFF2-40B4-BE49-F238E27FC236}">
                <a16:creationId xmlns:a16="http://schemas.microsoft.com/office/drawing/2014/main" id="{82EBF5C9-24FD-D3BC-7EE8-6570BFE1259C}"/>
              </a:ext>
            </a:extLst>
          </p:cNvPr>
          <p:cNvSpPr>
            <a:spLocks noGrp="1" noRot="1" noChangeAspect="1" noChangeArrowheads="1" noTextEdit="1"/>
          </p:cNvSpPr>
          <p:nvPr>
            <p:ph type="sldImg"/>
          </p:nvPr>
        </p:nvSpPr>
        <p:spPr>
          <a:xfrm>
            <a:off x="60325" y="739775"/>
            <a:ext cx="6545263" cy="3683000"/>
          </a:xfrm>
          <a:ln cap="flat"/>
        </p:spPr>
      </p:sp>
      <p:sp>
        <p:nvSpPr>
          <p:cNvPr id="19459" name="Rectangle 3">
            <a:extLst>
              <a:ext uri="{FF2B5EF4-FFF2-40B4-BE49-F238E27FC236}">
                <a16:creationId xmlns:a16="http://schemas.microsoft.com/office/drawing/2014/main" id="{7ED778FC-E10F-96E7-B97E-5F14BAC1868C}"/>
              </a:ext>
            </a:extLst>
          </p:cNvPr>
          <p:cNvSpPr>
            <a:spLocks noGrp="1" noChangeArrowheads="1"/>
          </p:cNvSpPr>
          <p:nvPr>
            <p:ph type="body" idx="1"/>
          </p:nvPr>
        </p:nvSpPr>
        <p:spPr>
          <a:noFill/>
          <a:ln/>
        </p:spPr>
        <p:txBody>
          <a:bodyPr/>
          <a:lstStyle/>
          <a:p>
            <a:pPr>
              <a:buFontTx/>
              <a:buChar char="•"/>
            </a:pPr>
            <a:r>
              <a:rPr lang="en-GB" altLang="en-US" dirty="0"/>
              <a:t>Universities can now charge up to £9,000 a year for their courses. 2025/2026 rising to £9535</a:t>
            </a:r>
          </a:p>
          <a:p>
            <a:pPr>
              <a:buFontTx/>
              <a:buChar char="•"/>
            </a:pPr>
            <a:r>
              <a:rPr lang="en-GB" altLang="en-US" dirty="0"/>
              <a:t>If you’re a first time student you can get a government loan to cover your tuition fees.</a:t>
            </a:r>
          </a:p>
          <a:p>
            <a:pPr lvl="1">
              <a:buFontTx/>
              <a:buChar char="•"/>
            </a:pPr>
            <a:r>
              <a:rPr lang="en-GB" altLang="en-US" dirty="0"/>
              <a:t>Loans are not based on household incomes, this means if you are eligible for a loan, you will get the full amount.</a:t>
            </a:r>
          </a:p>
          <a:p>
            <a:pPr>
              <a:buFontTx/>
              <a:buChar char="•"/>
            </a:pPr>
            <a:r>
              <a:rPr lang="en-GB" altLang="en-US" dirty="0"/>
              <a:t>Tuition fees are the yearly amount universities will charge you to study. They vary by university and also by course. </a:t>
            </a:r>
          </a:p>
          <a:p>
            <a:pPr>
              <a:buFontTx/>
              <a:buChar char="•"/>
            </a:pPr>
            <a:r>
              <a:rPr lang="en-GB" altLang="en-US" dirty="0"/>
              <a:t>If you wish to pay for all or part of your tuition up front, you can do this.</a:t>
            </a:r>
          </a:p>
          <a:p>
            <a:pPr>
              <a:buFontTx/>
              <a:buChar char="•"/>
            </a:pPr>
            <a:endParaRPr lang="en-GB" altLang="en-US" dirty="0"/>
          </a:p>
          <a:p>
            <a:pPr>
              <a:buFontTx/>
              <a:buChar char="•"/>
            </a:pPr>
            <a:r>
              <a:rPr lang="en-US" altLang="en-US" dirty="0"/>
              <a:t>To be eligible for a loan, you must meet certain requirements, these relate to:</a:t>
            </a:r>
          </a:p>
          <a:p>
            <a:pPr lvl="1">
              <a:buFontTx/>
              <a:buChar char="•"/>
            </a:pPr>
            <a:r>
              <a:rPr lang="en-US" altLang="en-US" dirty="0"/>
              <a:t>UK residency. </a:t>
            </a:r>
          </a:p>
          <a:p>
            <a:pPr lvl="1">
              <a:buFontTx/>
              <a:buChar char="•"/>
            </a:pPr>
            <a:r>
              <a:rPr lang="en-GB" altLang="en-US" dirty="0"/>
              <a:t>The university and college you are studying at and the course you are taking.</a:t>
            </a:r>
          </a:p>
          <a:p>
            <a:pPr lvl="1">
              <a:buFontTx/>
              <a:buChar char="•"/>
            </a:pPr>
            <a:r>
              <a:rPr lang="en-US" altLang="en-US" dirty="0"/>
              <a:t>Previous higher education study.</a:t>
            </a:r>
          </a:p>
          <a:p>
            <a:pPr lvl="2"/>
            <a:endParaRPr lang="en-US" altLang="en-US" dirty="0"/>
          </a:p>
          <a:p>
            <a:pPr>
              <a:buFontTx/>
              <a:buChar char="•"/>
            </a:pPr>
            <a:endParaRPr lang="en-US" altLang="en-US" dirty="0"/>
          </a:p>
          <a:p>
            <a:pPr>
              <a:buFontTx/>
              <a:buChar char="•"/>
            </a:pPr>
            <a:endParaRPr lang="en-US" altLang="en-US" dirty="0"/>
          </a:p>
          <a:p>
            <a:pPr>
              <a:buFontTx/>
              <a:buChar char="•"/>
            </a:pPr>
            <a:endParaRPr lang="en-GB" altLang="en-US" dirty="0"/>
          </a:p>
          <a:p>
            <a:endParaRPr lang="en-US" altLang="en-US" dirty="0"/>
          </a:p>
        </p:txBody>
      </p:sp>
    </p:spTree>
    <p:extLst>
      <p:ext uri="{BB962C8B-B14F-4D97-AF65-F5344CB8AC3E}">
        <p14:creationId xmlns:p14="http://schemas.microsoft.com/office/powerpoint/2010/main" val="243893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87921D-C51F-082B-42BB-B07A25E06709}"/>
              </a:ext>
            </a:extLst>
          </p:cNvPr>
          <p:cNvSpPr>
            <a:spLocks noGrp="1" noChangeArrowheads="1"/>
          </p:cNvSpPr>
          <p:nvPr>
            <p:ph type="sldNum" sz="quarter" idx="5"/>
          </p:nvPr>
        </p:nvSpPr>
        <p:spPr>
          <a:ln/>
        </p:spPr>
        <p:txBody>
          <a:bodyPr/>
          <a:lstStyle/>
          <a:p>
            <a:fld id="{716D7FFC-4BB1-429A-B5F9-564D212A209C}" type="slidenum">
              <a:rPr lang="en-US" altLang="en-US"/>
              <a:pPr/>
              <a:t>8</a:t>
            </a:fld>
            <a:endParaRPr lang="en-US" altLang="en-US"/>
          </a:p>
        </p:txBody>
      </p:sp>
      <p:sp>
        <p:nvSpPr>
          <p:cNvPr id="372738" name="Rectangle 2">
            <a:extLst>
              <a:ext uri="{FF2B5EF4-FFF2-40B4-BE49-F238E27FC236}">
                <a16:creationId xmlns:a16="http://schemas.microsoft.com/office/drawing/2014/main" id="{46DD7769-2178-9350-35EF-B0496010B0B4}"/>
              </a:ext>
            </a:extLst>
          </p:cNvPr>
          <p:cNvSpPr>
            <a:spLocks noGrp="1" noRot="1" noChangeAspect="1" noChangeArrowheads="1" noTextEdit="1"/>
          </p:cNvSpPr>
          <p:nvPr>
            <p:ph type="sldImg"/>
          </p:nvPr>
        </p:nvSpPr>
        <p:spPr>
          <a:xfrm>
            <a:off x="60325" y="739775"/>
            <a:ext cx="6545263" cy="3683000"/>
          </a:xfrm>
          <a:ln cap="flat"/>
        </p:spPr>
      </p:sp>
      <p:sp>
        <p:nvSpPr>
          <p:cNvPr id="372739" name="Rectangle 3">
            <a:extLst>
              <a:ext uri="{FF2B5EF4-FFF2-40B4-BE49-F238E27FC236}">
                <a16:creationId xmlns:a16="http://schemas.microsoft.com/office/drawing/2014/main" id="{A9D0C036-1B9E-C5FD-7F03-55AD5EF6FBE7}"/>
              </a:ext>
            </a:extLst>
          </p:cNvPr>
          <p:cNvSpPr>
            <a:spLocks noGrp="1" noChangeArrowheads="1"/>
          </p:cNvSpPr>
          <p:nvPr>
            <p:ph type="body" idx="1"/>
          </p:nvPr>
        </p:nvSpPr>
        <p:spPr>
          <a:noFill/>
          <a:ln/>
        </p:spPr>
        <p:txBody>
          <a:bodyPr/>
          <a:lstStyle/>
          <a:p>
            <a:pPr>
              <a:buFontTx/>
              <a:buChar char="•"/>
            </a:pPr>
            <a:r>
              <a:rPr lang="en-US" altLang="en-US" dirty="0"/>
              <a:t>If you take out both a tuition loan and a living cost loan, they will be joined together as one student loan, and you repay them on the same terms.</a:t>
            </a:r>
          </a:p>
          <a:p>
            <a:pPr>
              <a:buFontTx/>
              <a:buChar char="•"/>
            </a:pPr>
            <a:r>
              <a:rPr lang="en-US" altLang="en-US" dirty="0"/>
              <a:t>For full-time students you only start to repay your loan when you earn over £21,000 a year. If you stop earning £21,000 a year, your repayments stop and will only start again when you start earning over £21,000.</a:t>
            </a:r>
          </a:p>
          <a:p>
            <a:pPr>
              <a:buFontTx/>
              <a:buChar char="•"/>
            </a:pPr>
            <a:endParaRPr lang="en-GB" altLang="en-US" sz="1300" dirty="0"/>
          </a:p>
          <a:p>
            <a:pPr>
              <a:buFontTx/>
              <a:buChar char="•"/>
            </a:pPr>
            <a:r>
              <a:rPr lang="en-GB" altLang="en-US" sz="1300" dirty="0"/>
              <a:t>Loan repayments are based on how much you earn not what you owe.</a:t>
            </a:r>
          </a:p>
          <a:p>
            <a:pPr>
              <a:buFontTx/>
              <a:buChar char="•"/>
            </a:pPr>
            <a:r>
              <a:rPr lang="en-GB" altLang="en-US" sz="1300" dirty="0"/>
              <a:t>You repay 9% of your income over £21,000.</a:t>
            </a:r>
          </a:p>
          <a:p>
            <a:pPr>
              <a:buFontTx/>
              <a:buChar char="•"/>
            </a:pPr>
            <a:r>
              <a:rPr lang="en-GB" altLang="en-US" sz="1300" dirty="0"/>
              <a:t>So, for example, if you earn £25,000, the 9% is only applied to £4,000, and you would pay £6.92 a week or £30 a month.</a:t>
            </a:r>
          </a:p>
          <a:p>
            <a:pPr>
              <a:buFontTx/>
              <a:buChar char="•"/>
            </a:pPr>
            <a:r>
              <a:rPr lang="en-US" altLang="en-US" b="1" dirty="0"/>
              <a:t>Debt is wiped after 25-30 years of repayment if it hasn’t been paid off</a:t>
            </a:r>
          </a:p>
          <a:p>
            <a:pPr>
              <a:buFontTx/>
              <a:buChar char="•"/>
            </a:pPr>
            <a:endParaRPr lang="en-GB" altLang="en-US" dirty="0"/>
          </a:p>
        </p:txBody>
      </p:sp>
    </p:spTree>
    <p:extLst>
      <p:ext uri="{BB962C8B-B14F-4D97-AF65-F5344CB8AC3E}">
        <p14:creationId xmlns:p14="http://schemas.microsoft.com/office/powerpoint/2010/main" val="358463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latin typeface="OpenDyslexic" panose="00000500000000000000" pitchFamily="50" charset="0"/>
              </a:rPr>
              <a:t>Use the video if necessary add extra information for pupils = 1 min 11 sec </a:t>
            </a:r>
          </a:p>
          <a:p>
            <a:pPr algn="l"/>
            <a:r>
              <a:rPr lang="en-GB" sz="1200" dirty="0">
                <a:latin typeface="OpenDyslexic" panose="00000500000000000000" pitchFamily="50" charset="0"/>
              </a:rPr>
              <a:t>Do all students feel university was worth the cost? Why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Dyslexic" panose="00000500000000000000" pitchFamily="50" charset="0"/>
                <a:ea typeface="Noto Sans CJK SC Regular"/>
                <a:cs typeface="FreeSans"/>
                <a:sym typeface="Wingdings" panose="05000000000000000000" pitchFamily="2" charset="2"/>
              </a:rPr>
              <a:t> </a:t>
            </a:r>
            <a:r>
              <a:rPr lang="en-US" sz="1200" dirty="0">
                <a:latin typeface="OpenDyslexic" panose="00000500000000000000" pitchFamily="50" charset="0"/>
                <a:ea typeface="Noto Sans CJK SC Regular"/>
                <a:cs typeface="FreeSans"/>
              </a:rPr>
              <a:t>more than one third of students regret going to university, many because of financial reasons. 49% of students said they could have got their current job without their degree</a:t>
            </a:r>
            <a:endParaRPr lang="en-GB" sz="1200" dirty="0">
              <a:latin typeface="OpenDyslexic" panose="00000500000000000000" pitchFamily="50" charset="0"/>
              <a:ea typeface="Noto Sans CJK SC Regular"/>
              <a:cs typeface="FreeSans"/>
            </a:endParaRPr>
          </a:p>
          <a:p>
            <a:pPr algn="l"/>
            <a:endParaRPr lang="en-GB" sz="1200" dirty="0">
              <a:latin typeface="OpenDyslexic" panose="00000500000000000000" pitchFamily="50" charset="0"/>
            </a:endParaRPr>
          </a:p>
          <a:p>
            <a:pPr algn="l"/>
            <a:r>
              <a:rPr lang="en-GB" sz="1200" dirty="0">
                <a:latin typeface="OpenDyslexic" panose="00000500000000000000" pitchFamily="50" charset="0"/>
              </a:rPr>
              <a:t>What are the financial benefits of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Dyslexic" panose="00000500000000000000" pitchFamily="50" charset="0"/>
                <a:ea typeface="Noto Sans CJK SC Regular"/>
                <a:cs typeface="FreeSans"/>
                <a:sym typeface="Wingdings" panose="05000000000000000000" pitchFamily="2" charset="2"/>
              </a:rPr>
              <a:t> </a:t>
            </a:r>
            <a:r>
              <a:rPr lang="en-US" sz="1200" dirty="0">
                <a:latin typeface="OpenDyslexic" panose="00000500000000000000" pitchFamily="50" charset="0"/>
                <a:ea typeface="Noto Sans CJK SC Regular"/>
                <a:cs typeface="FreeSans"/>
              </a:rPr>
              <a:t>Graduate salaries are £9,500 higher than non-graduate salaries on average</a:t>
            </a:r>
            <a:endParaRPr lang="en-GB" sz="1200" dirty="0">
              <a:latin typeface="OpenDyslexic" panose="00000500000000000000" pitchFamily="50" charset="0"/>
              <a:ea typeface="Noto Sans CJK SC Regular"/>
              <a:cs typeface="FreeSans"/>
            </a:endParaRPr>
          </a:p>
          <a:p>
            <a:pPr algn="l"/>
            <a:endParaRPr lang="en-GB" sz="1200" dirty="0">
              <a:latin typeface="OpenDyslexic" panose="00000500000000000000" pitchFamily="50" charset="0"/>
            </a:endParaRPr>
          </a:p>
          <a:p>
            <a:pPr algn="l"/>
            <a:r>
              <a:rPr lang="en-GB" sz="1200" dirty="0">
                <a:latin typeface="OpenDyslexic" panose="00000500000000000000" pitchFamily="50" charset="0"/>
              </a:rPr>
              <a:t>Would you describe a student loan as good or bad debt? Why? </a:t>
            </a:r>
          </a:p>
          <a:p>
            <a:pPr marL="171450" indent="-171450">
              <a:buFont typeface="Wingdings" panose="05000000000000000000" pitchFamily="2" charset="2"/>
              <a:buChar char="à"/>
            </a:pPr>
            <a:r>
              <a:rPr lang="en-GB" dirty="0">
                <a:sym typeface="Wingdings" panose="05000000000000000000" pitchFamily="2" charset="2"/>
              </a:rPr>
              <a:t>Good debt as it is paid back through your wages and it is means tested with your earnings once at university. It is legitimate and legal borrowing. </a:t>
            </a:r>
          </a:p>
          <a:p>
            <a:pPr marL="171450" indent="-171450">
              <a:buFont typeface="Wingdings" panose="05000000000000000000" pitchFamily="2" charset="2"/>
              <a:buChar char="à"/>
            </a:pPr>
            <a:endParaRPr lang="en-GB" dirty="0">
              <a:sym typeface="Wingdings" panose="05000000000000000000" pitchFamily="2" charset="2"/>
            </a:endParaRPr>
          </a:p>
          <a:p>
            <a:pPr algn="l"/>
            <a:r>
              <a:rPr lang="en-GB" sz="1200" dirty="0">
                <a:latin typeface="OpenDyslexic" panose="00000500000000000000" pitchFamily="50" charset="0"/>
              </a:rPr>
              <a:t>What else should someone consider about </a:t>
            </a:r>
            <a:r>
              <a:rPr lang="en-GB" sz="1200" dirty="0" err="1">
                <a:latin typeface="OpenDyslexic" panose="00000500000000000000" pitchFamily="50" charset="0"/>
              </a:rPr>
              <a:t>uni</a:t>
            </a:r>
            <a:r>
              <a:rPr lang="en-GB" sz="1200" dirty="0">
                <a:latin typeface="OpenDyslexic" panose="00000500000000000000" pitchFamily="50" charset="0"/>
              </a:rPr>
              <a:t> ?</a:t>
            </a:r>
          </a:p>
          <a:p>
            <a:pPr marL="171450" indent="-171450">
              <a:buFont typeface="Wingdings" panose="05000000000000000000" pitchFamily="2" charset="2"/>
              <a:buChar char="à"/>
            </a:pPr>
            <a:r>
              <a:rPr lang="en-GB" dirty="0"/>
              <a:t>Will it lead to a job? Is it necessary for your chosen profession?</a:t>
            </a:r>
          </a:p>
          <a:p>
            <a:pPr marL="171450" indent="-171450">
              <a:buFont typeface="Wingdings" panose="05000000000000000000" pitchFamily="2" charset="2"/>
              <a:buChar char="à"/>
            </a:pPr>
            <a:r>
              <a:rPr lang="en-GB" dirty="0"/>
              <a:t>Is it something that you are really interested in?</a:t>
            </a:r>
          </a:p>
        </p:txBody>
      </p:sp>
      <p:sp>
        <p:nvSpPr>
          <p:cNvPr id="4" name="Slide Number Placeholder 3"/>
          <p:cNvSpPr>
            <a:spLocks noGrp="1"/>
          </p:cNvSpPr>
          <p:nvPr>
            <p:ph type="sldNum" sz="quarter" idx="5"/>
          </p:nvPr>
        </p:nvSpPr>
        <p:spPr/>
        <p:txBody>
          <a:bodyPr/>
          <a:lstStyle/>
          <a:p>
            <a:fld id="{73EB9C01-9189-4A5B-B312-C53DA7028804}" type="slidenum">
              <a:rPr lang="en-GB" smtClean="0"/>
              <a:t>9</a:t>
            </a:fld>
            <a:endParaRPr lang="en-GB"/>
          </a:p>
        </p:txBody>
      </p:sp>
    </p:spTree>
    <p:extLst>
      <p:ext uri="{BB962C8B-B14F-4D97-AF65-F5344CB8AC3E}">
        <p14:creationId xmlns:p14="http://schemas.microsoft.com/office/powerpoint/2010/main" val="342612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91F8D34C-1624-8424-0DBC-04F6BD2426C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4F633FF0-B3DD-7150-CEF8-9192861892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Introduce the students to Nikita Lewis. She is a real example of a student. The pictures show she went to university and graduated. </a:t>
            </a:r>
          </a:p>
          <a:p>
            <a:pPr>
              <a:spcBef>
                <a:spcPct val="0"/>
              </a:spcBef>
            </a:pPr>
            <a:r>
              <a:rPr lang="en-GB" altLang="en-US" dirty="0"/>
              <a:t>Quickly point out where she studied and what she studied.  Notes about Nikita will fly in. Use the WB and write up ideas with the pupils’ help to say how Nikita coped with money </a:t>
            </a:r>
            <a:r>
              <a:rPr lang="en-GB" altLang="en-US"/>
              <a:t>at university. </a:t>
            </a:r>
            <a:endParaRPr lang="en-GB" altLang="en-US" dirty="0"/>
          </a:p>
        </p:txBody>
      </p:sp>
      <p:sp>
        <p:nvSpPr>
          <p:cNvPr id="16387" name="Slide Number Placeholder 3">
            <a:extLst>
              <a:ext uri="{FF2B5EF4-FFF2-40B4-BE49-F238E27FC236}">
                <a16:creationId xmlns:a16="http://schemas.microsoft.com/office/drawing/2014/main" id="{D25C7487-CADE-4994-B628-7F8D5AC075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6F8C0E-22E6-4044-84C6-85949668BA0C}"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6176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5100" y="4389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6217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31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691409"/>
            <a:ext cx="2628900" cy="44981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25500" y="1691409"/>
            <a:ext cx="7734300" cy="44981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483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406399" y="249556"/>
            <a:ext cx="11344548" cy="6069330"/>
          </a:xfrm>
          <a:prstGeom prst="rect">
            <a:avLst/>
          </a:prstGeom>
        </p:spPr>
        <p:txBody>
          <a:bodyPr/>
          <a:lstStyle/>
          <a:p>
            <a:endParaRPr lang="en-GB" dirty="0"/>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30230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398643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062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24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895419"/>
            <a:ext cx="10515600" cy="10816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619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20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20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736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6" y="1427884"/>
            <a:ext cx="10515600" cy="988291"/>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6" y="24971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6" y="3482975"/>
            <a:ext cx="5157787" cy="2722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4971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482974"/>
            <a:ext cx="5183188" cy="2722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311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93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6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6" y="1787524"/>
            <a:ext cx="3932237" cy="106997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081588" y="1800225"/>
            <a:ext cx="6172200" cy="4203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7" y="2870200"/>
            <a:ext cx="3932237" cy="31334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362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32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95888" y="1804843"/>
            <a:ext cx="6172200" cy="4249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7" y="2882900"/>
            <a:ext cx="3932237" cy="3179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812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5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3218046"/>
            <a:ext cx="10515600" cy="286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Rounded Rectangle 26"/>
          <p:cNvSpPr/>
          <p:nvPr/>
        </p:nvSpPr>
        <p:spPr>
          <a:xfrm>
            <a:off x="838200" y="613978"/>
            <a:ext cx="10515600" cy="76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OpenDyslexic" panose="00000500000000000000" pitchFamily="50" charset="0"/>
                <a:ea typeface="Adobe Fan Heiti Std B" panose="020B0700000000000000" pitchFamily="34" charset="-128"/>
              </a:rPr>
              <a:t>Big Question: Is university worth the money? </a:t>
            </a:r>
            <a:r>
              <a:rPr lang="en-GB" sz="1600" dirty="0">
                <a:solidFill>
                  <a:schemeClr val="tx1"/>
                </a:solidFill>
                <a:latin typeface="OpenDyslexic" panose="00000500000000000000" pitchFamily="50" charset="0"/>
                <a:ea typeface="Adobe Fan Heiti Std B" panose="020B0700000000000000" pitchFamily="34" charset="-128"/>
              </a:rPr>
              <a:t> </a:t>
            </a:r>
          </a:p>
        </p:txBody>
      </p:sp>
      <p:sp>
        <p:nvSpPr>
          <p:cNvPr id="28" name="Rounded Rectangle 27"/>
          <p:cNvSpPr/>
          <p:nvPr/>
        </p:nvSpPr>
        <p:spPr>
          <a:xfrm>
            <a:off x="838200" y="11968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Budget </a:t>
            </a:r>
          </a:p>
        </p:txBody>
      </p:sp>
      <p:sp>
        <p:nvSpPr>
          <p:cNvPr id="29" name="Rounded Rectangle 28"/>
          <p:cNvSpPr/>
          <p:nvPr/>
        </p:nvSpPr>
        <p:spPr>
          <a:xfrm>
            <a:off x="3552536" y="11968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Student loan</a:t>
            </a:r>
          </a:p>
        </p:txBody>
      </p:sp>
      <p:sp>
        <p:nvSpPr>
          <p:cNvPr id="30" name="Rounded Rectangle 29"/>
          <p:cNvSpPr/>
          <p:nvPr/>
        </p:nvSpPr>
        <p:spPr>
          <a:xfrm>
            <a:off x="6293427" y="124299"/>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Costs </a:t>
            </a:r>
          </a:p>
        </p:txBody>
      </p:sp>
      <p:sp>
        <p:nvSpPr>
          <p:cNvPr id="31" name="Rounded Rectangle 30"/>
          <p:cNvSpPr/>
          <p:nvPr/>
        </p:nvSpPr>
        <p:spPr>
          <a:xfrm>
            <a:off x="9007763" y="10351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Qualifications </a:t>
            </a:r>
          </a:p>
        </p:txBody>
      </p:sp>
      <p:pic>
        <p:nvPicPr>
          <p:cNvPr id="14" name="Picture 13"/>
          <p:cNvPicPr/>
          <p:nvPr/>
        </p:nvPicPr>
        <p:blipFill rotWithShape="1">
          <a:blip r:embed="rId14"/>
          <a:srcRect r="65860"/>
          <a:stretch/>
        </p:blipFill>
        <p:spPr>
          <a:xfrm>
            <a:off x="10642599" y="650691"/>
            <a:ext cx="647701" cy="712859"/>
          </a:xfrm>
          <a:prstGeom prst="rect">
            <a:avLst/>
          </a:prstGeom>
        </p:spPr>
      </p:pic>
    </p:spTree>
    <p:extLst>
      <p:ext uri="{BB962C8B-B14F-4D97-AF65-F5344CB8AC3E}">
        <p14:creationId xmlns:p14="http://schemas.microsoft.com/office/powerpoint/2010/main" val="114112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lD4yXiB5TS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direct.gov.uk/studentfina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ucas.ac.uk/" TargetMode="External"/><Relationship Id="rId5" Type="http://schemas.openxmlformats.org/officeDocument/2006/relationships/hyperlink" Target="http://www.studentroom.co.uk/" TargetMode="External"/><Relationship Id="rId4" Type="http://schemas.openxmlformats.org/officeDocument/2006/relationships/hyperlink" Target="http://www.direct.gov.uk/yourfutur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8jGIw-4rOc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5D5B-2ACB-7BFD-E1C1-2AAA5F2AC024}"/>
              </a:ext>
            </a:extLst>
          </p:cNvPr>
          <p:cNvSpPr>
            <a:spLocks noGrp="1"/>
          </p:cNvSpPr>
          <p:nvPr>
            <p:ph type="ctrTitle"/>
          </p:nvPr>
        </p:nvSpPr>
        <p:spPr/>
        <p:txBody>
          <a:bodyPr/>
          <a:lstStyle/>
          <a:p>
            <a:r>
              <a:rPr lang="en-GB" dirty="0"/>
              <a:t>Teacher slide </a:t>
            </a:r>
          </a:p>
        </p:txBody>
      </p:sp>
      <p:sp>
        <p:nvSpPr>
          <p:cNvPr id="3" name="Subtitle 2">
            <a:extLst>
              <a:ext uri="{FF2B5EF4-FFF2-40B4-BE49-F238E27FC236}">
                <a16:creationId xmlns:a16="http://schemas.microsoft.com/office/drawing/2014/main" id="{C1A4E2B4-33FF-A220-AF41-1C2CD4F06DD8}"/>
              </a:ext>
            </a:extLst>
          </p:cNvPr>
          <p:cNvSpPr>
            <a:spLocks noGrp="1"/>
          </p:cNvSpPr>
          <p:nvPr>
            <p:ph type="subTitle" idx="1"/>
          </p:nvPr>
        </p:nvSpPr>
        <p:spPr/>
        <p:txBody>
          <a:bodyPr>
            <a:normAutofit fontScale="62500" lnSpcReduction="20000"/>
          </a:bodyPr>
          <a:lstStyle/>
          <a:p>
            <a:r>
              <a:rPr lang="en-GB" dirty="0"/>
              <a:t>PSHE </a:t>
            </a:r>
          </a:p>
          <a:p>
            <a:r>
              <a:rPr lang="en-GB" dirty="0"/>
              <a:t>Benchmark </a:t>
            </a:r>
          </a:p>
          <a:p>
            <a:r>
              <a:rPr lang="en-GB" dirty="0"/>
              <a:t>This lesson looks at the cost of university as this is often a barrier to pupils. They don’t realise the costs are relatively minimal when paying the student loans back. </a:t>
            </a:r>
          </a:p>
          <a:p>
            <a:r>
              <a:rPr lang="en-GB" dirty="0"/>
              <a:t>We are also teaching them about budgeting in the previous topic so they should be aware that there are ways to manage your finances whilst at university. They need to understand that university can open up earning opportunities. </a:t>
            </a:r>
          </a:p>
        </p:txBody>
      </p:sp>
    </p:spTree>
    <p:extLst>
      <p:ext uri="{BB962C8B-B14F-4D97-AF65-F5344CB8AC3E}">
        <p14:creationId xmlns:p14="http://schemas.microsoft.com/office/powerpoint/2010/main" val="56134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F897FB1-EB4B-E3FA-7E1A-CA3294E988DE}"/>
              </a:ext>
            </a:extLst>
          </p:cNvPr>
          <p:cNvSpPr txBox="1">
            <a:spLocks noChangeArrowheads="1"/>
          </p:cNvSpPr>
          <p:nvPr/>
        </p:nvSpPr>
        <p:spPr bwMode="auto">
          <a:xfrm>
            <a:off x="530331" y="1561871"/>
            <a:ext cx="11169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dirty="0">
                <a:latin typeface="OpenDyslexic" panose="00000500000000000000" pitchFamily="50" charset="0"/>
                <a:cs typeface="Arial" panose="020B0604020202020204" pitchFamily="34" charset="0"/>
              </a:rPr>
              <a:t>Nikita Lewis – how did she cope with her finances at university? </a:t>
            </a:r>
          </a:p>
        </p:txBody>
      </p:sp>
      <p:sp>
        <p:nvSpPr>
          <p:cNvPr id="11" name="Rectangle 10">
            <a:extLst>
              <a:ext uri="{FF2B5EF4-FFF2-40B4-BE49-F238E27FC236}">
                <a16:creationId xmlns:a16="http://schemas.microsoft.com/office/drawing/2014/main" id="{ED9FB494-FAEF-2326-F642-BE2D5B0D0F78}"/>
              </a:ext>
            </a:extLst>
          </p:cNvPr>
          <p:cNvSpPr/>
          <p:nvPr/>
        </p:nvSpPr>
        <p:spPr>
          <a:xfrm>
            <a:off x="308721" y="2617716"/>
            <a:ext cx="6758812" cy="3600450"/>
          </a:xfrm>
          <a:prstGeom prst="rect">
            <a:avLst/>
          </a:prstGeom>
          <a:solidFill>
            <a:srgbClr val="A08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a:extLst>
              <a:ext uri="{FF2B5EF4-FFF2-40B4-BE49-F238E27FC236}">
                <a16:creationId xmlns:a16="http://schemas.microsoft.com/office/drawing/2014/main" id="{A8327088-33D1-2D09-F719-F8E535521BA1}"/>
              </a:ext>
            </a:extLst>
          </p:cNvPr>
          <p:cNvSpPr/>
          <p:nvPr/>
        </p:nvSpPr>
        <p:spPr>
          <a:xfrm>
            <a:off x="2484779" y="2960689"/>
            <a:ext cx="3863594" cy="3240088"/>
          </a:xfrm>
          <a:prstGeom prst="rect">
            <a:avLst/>
          </a:prstGeom>
          <a:solidFill>
            <a:srgbClr val="2F304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en-GB" sz="2000" b="1" dirty="0">
                <a:solidFill>
                  <a:schemeClr val="accent6">
                    <a:lumMod val="75000"/>
                  </a:schemeClr>
                </a:solidFill>
                <a:latin typeface="OpenDyslexic" panose="00000500000000000000" pitchFamily="50" charset="0"/>
                <a:cs typeface="Arial" pitchFamily="34" charset="0"/>
              </a:rPr>
              <a:t> EDUCATION</a:t>
            </a:r>
          </a:p>
          <a:p>
            <a:pPr>
              <a:lnSpc>
                <a:spcPct val="150000"/>
              </a:lnSpc>
              <a:defRPr/>
            </a:pPr>
            <a:endParaRPr lang="en-GB" sz="2800" b="1" dirty="0">
              <a:solidFill>
                <a:schemeClr val="accent6">
                  <a:lumMod val="75000"/>
                </a:schemeClr>
              </a:solidFill>
              <a:latin typeface="OpenDyslexic" panose="00000500000000000000" pitchFamily="50" charset="0"/>
              <a:cs typeface="Arial" pitchFamily="34" charset="0"/>
            </a:endParaRPr>
          </a:p>
          <a:p>
            <a:pPr>
              <a:lnSpc>
                <a:spcPct val="150000"/>
              </a:lnSpc>
              <a:defRPr/>
            </a:pPr>
            <a:r>
              <a:rPr lang="da-DK" sz="2000" b="1" dirty="0">
                <a:solidFill>
                  <a:schemeClr val="accent6">
                    <a:lumMod val="75000"/>
                  </a:schemeClr>
                </a:solidFill>
                <a:latin typeface="OpenDyslexic" panose="00000500000000000000" pitchFamily="50" charset="0"/>
                <a:cs typeface="Arial" pitchFamily="34" charset="0"/>
              </a:rPr>
              <a:t> UNIVERSITY </a:t>
            </a:r>
          </a:p>
          <a:p>
            <a:pPr>
              <a:lnSpc>
                <a:spcPct val="150000"/>
              </a:lnSpc>
              <a:defRPr/>
            </a:pPr>
            <a:endParaRPr lang="da-DK" sz="2800" b="1" dirty="0">
              <a:solidFill>
                <a:schemeClr val="accent6">
                  <a:lumMod val="75000"/>
                </a:schemeClr>
              </a:solidFill>
              <a:latin typeface="OpenDyslexic" panose="00000500000000000000" pitchFamily="50" charset="0"/>
              <a:cs typeface="Arial" pitchFamily="34" charset="0"/>
            </a:endParaRPr>
          </a:p>
          <a:p>
            <a:pPr>
              <a:lnSpc>
                <a:spcPct val="150000"/>
              </a:lnSpc>
              <a:defRPr/>
            </a:pPr>
            <a:r>
              <a:rPr lang="da-DK" sz="2000" b="1" dirty="0">
                <a:solidFill>
                  <a:schemeClr val="accent6">
                    <a:lumMod val="75000"/>
                  </a:schemeClr>
                </a:solidFill>
                <a:latin typeface="OpenDyslexic" panose="00000500000000000000" pitchFamily="50" charset="0"/>
                <a:cs typeface="Arial" pitchFamily="34" charset="0"/>
              </a:rPr>
              <a:t> DEGREE</a:t>
            </a:r>
          </a:p>
          <a:p>
            <a:pPr>
              <a:lnSpc>
                <a:spcPct val="150000"/>
              </a:lnSpc>
              <a:defRPr/>
            </a:pPr>
            <a:endParaRPr lang="da-DK" sz="2800" b="1" dirty="0">
              <a:solidFill>
                <a:schemeClr val="accent6">
                  <a:lumMod val="75000"/>
                </a:schemeClr>
              </a:solidFill>
              <a:latin typeface="OpenDyslexic" panose="00000500000000000000" pitchFamily="50" charset="0"/>
              <a:cs typeface="Arial" pitchFamily="34" charset="0"/>
            </a:endParaRPr>
          </a:p>
        </p:txBody>
      </p:sp>
      <p:sp>
        <p:nvSpPr>
          <p:cNvPr id="13" name="Rectangle 12">
            <a:extLst>
              <a:ext uri="{FF2B5EF4-FFF2-40B4-BE49-F238E27FC236}">
                <a16:creationId xmlns:a16="http://schemas.microsoft.com/office/drawing/2014/main" id="{EDCF2C5C-7820-D6A9-4980-457A0059794A}"/>
              </a:ext>
            </a:extLst>
          </p:cNvPr>
          <p:cNvSpPr/>
          <p:nvPr/>
        </p:nvSpPr>
        <p:spPr>
          <a:xfrm>
            <a:off x="2553510" y="3415821"/>
            <a:ext cx="5759450" cy="5984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400" b="1" dirty="0">
              <a:solidFill>
                <a:schemeClr val="accent6">
                  <a:lumMod val="75000"/>
                </a:schemeClr>
              </a:solidFill>
              <a:latin typeface="OpenDyslexic" panose="00000500000000000000" pitchFamily="50" charset="0"/>
              <a:cs typeface="Arial" pitchFamily="34" charset="0"/>
            </a:endParaRPr>
          </a:p>
          <a:p>
            <a:pPr>
              <a:defRPr/>
            </a:pPr>
            <a:r>
              <a:rPr lang="da-DK" sz="2200" dirty="0">
                <a:latin typeface="OpenDyslexic" panose="00000500000000000000" pitchFamily="50" charset="0"/>
                <a:cs typeface="Arial" pitchFamily="34" charset="0"/>
              </a:rPr>
              <a:t>OMA</a:t>
            </a:r>
            <a:endParaRPr lang="en-GB" sz="2200" dirty="0">
              <a:latin typeface="OpenDyslexic" panose="00000500000000000000" pitchFamily="50" charset="0"/>
              <a:cs typeface="Arial" pitchFamily="34" charset="0"/>
            </a:endParaRPr>
          </a:p>
        </p:txBody>
      </p:sp>
      <p:sp>
        <p:nvSpPr>
          <p:cNvPr id="14" name="Rectangle 13">
            <a:extLst>
              <a:ext uri="{FF2B5EF4-FFF2-40B4-BE49-F238E27FC236}">
                <a16:creationId xmlns:a16="http://schemas.microsoft.com/office/drawing/2014/main" id="{EB73254B-2559-05BC-44A9-28A823A4759F}"/>
              </a:ext>
            </a:extLst>
          </p:cNvPr>
          <p:cNvSpPr/>
          <p:nvPr/>
        </p:nvSpPr>
        <p:spPr>
          <a:xfrm>
            <a:off x="2500054" y="4580733"/>
            <a:ext cx="5759450" cy="5984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200" b="1" dirty="0">
              <a:solidFill>
                <a:schemeClr val="accent6">
                  <a:lumMod val="75000"/>
                </a:schemeClr>
              </a:solidFill>
              <a:latin typeface="OpenDyslexic" panose="00000500000000000000" pitchFamily="50" charset="0"/>
              <a:cs typeface="Arial" pitchFamily="34" charset="0"/>
            </a:endParaRPr>
          </a:p>
          <a:p>
            <a:pPr>
              <a:defRPr/>
            </a:pPr>
            <a:r>
              <a:rPr lang="da-DK" dirty="0">
                <a:latin typeface="OpenDyslexic" panose="00000500000000000000" pitchFamily="50" charset="0"/>
                <a:cs typeface="Arial" pitchFamily="34" charset="0"/>
              </a:rPr>
              <a:t>University of Liverpool</a:t>
            </a:r>
            <a:endParaRPr lang="en-GB" dirty="0">
              <a:latin typeface="OpenDyslexic" panose="00000500000000000000" pitchFamily="50" charset="0"/>
              <a:cs typeface="Arial" pitchFamily="34" charset="0"/>
            </a:endParaRPr>
          </a:p>
        </p:txBody>
      </p:sp>
      <p:sp>
        <p:nvSpPr>
          <p:cNvPr id="15" name="Rectangle 14">
            <a:extLst>
              <a:ext uri="{FF2B5EF4-FFF2-40B4-BE49-F238E27FC236}">
                <a16:creationId xmlns:a16="http://schemas.microsoft.com/office/drawing/2014/main" id="{DB6CA651-8E8F-A881-3B16-C47623E43401}"/>
              </a:ext>
            </a:extLst>
          </p:cNvPr>
          <p:cNvSpPr/>
          <p:nvPr/>
        </p:nvSpPr>
        <p:spPr>
          <a:xfrm>
            <a:off x="2577130" y="5526838"/>
            <a:ext cx="5759450" cy="5984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400" b="1" dirty="0">
              <a:solidFill>
                <a:schemeClr val="accent6">
                  <a:lumMod val="75000"/>
                </a:schemeClr>
              </a:solidFill>
              <a:latin typeface="OpenDyslexic" panose="00000500000000000000" pitchFamily="50" charset="0"/>
              <a:cs typeface="Arial" pitchFamily="34" charset="0"/>
            </a:endParaRPr>
          </a:p>
          <a:p>
            <a:pPr>
              <a:defRPr/>
            </a:pPr>
            <a:r>
              <a:rPr lang="da-DK" sz="2200" dirty="0">
                <a:latin typeface="OpenDyslexic" panose="00000500000000000000" pitchFamily="50" charset="0"/>
                <a:cs typeface="Arial" pitchFamily="34" charset="0"/>
              </a:rPr>
              <a:t>BA Hons Marketing</a:t>
            </a:r>
            <a:endParaRPr lang="en-GB" sz="2200" dirty="0">
              <a:latin typeface="OpenDyslexic" panose="00000500000000000000" pitchFamily="50" charset="0"/>
              <a:cs typeface="Arial" pitchFamily="34" charset="0"/>
            </a:endParaRPr>
          </a:p>
        </p:txBody>
      </p:sp>
      <p:pic>
        <p:nvPicPr>
          <p:cNvPr id="16" name="Picture 2">
            <a:extLst>
              <a:ext uri="{FF2B5EF4-FFF2-40B4-BE49-F238E27FC236}">
                <a16:creationId xmlns:a16="http://schemas.microsoft.com/office/drawing/2014/main" id="{774FC320-DD8E-4AAC-1992-2673C6D70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36" y="3260027"/>
            <a:ext cx="1895196" cy="257016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6036994-9E2D-014F-A687-3A81A02F5D83}"/>
              </a:ext>
            </a:extLst>
          </p:cNvPr>
          <p:cNvSpPr/>
          <p:nvPr/>
        </p:nvSpPr>
        <p:spPr>
          <a:xfrm>
            <a:off x="5663611" y="3082995"/>
            <a:ext cx="6209349" cy="3600450"/>
          </a:xfrm>
          <a:prstGeom prst="rect">
            <a:avLst/>
          </a:prstGeom>
          <a:solidFill>
            <a:srgbClr val="A08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3BC27EA0-A481-A40F-4AA4-CC527ECC6986}"/>
              </a:ext>
            </a:extLst>
          </p:cNvPr>
          <p:cNvSpPr/>
          <p:nvPr/>
        </p:nvSpPr>
        <p:spPr>
          <a:xfrm>
            <a:off x="5897609" y="3298895"/>
            <a:ext cx="5759450" cy="3240088"/>
          </a:xfrm>
          <a:prstGeom prst="rect">
            <a:avLst/>
          </a:prstGeom>
          <a:solidFill>
            <a:srgbClr val="2F30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2000" dirty="0">
              <a:latin typeface="Arial" pitchFamily="34" charset="0"/>
              <a:cs typeface="Arial" pitchFamily="34" charset="0"/>
            </a:endParaRPr>
          </a:p>
        </p:txBody>
      </p:sp>
      <p:pic>
        <p:nvPicPr>
          <p:cNvPr id="20" name="Picture 19">
            <a:extLst>
              <a:ext uri="{FF2B5EF4-FFF2-40B4-BE49-F238E27FC236}">
                <a16:creationId xmlns:a16="http://schemas.microsoft.com/office/drawing/2014/main" id="{18F97F00-0333-E723-7851-C56C1887BA2D}"/>
              </a:ext>
            </a:extLst>
          </p:cNvPr>
          <p:cNvPicPr>
            <a:picLocks noChangeAspect="1"/>
          </p:cNvPicPr>
          <p:nvPr/>
        </p:nvPicPr>
        <p:blipFill>
          <a:blip r:embed="rId4">
            <a:extLst>
              <a:ext uri="{28A0092B-C50C-407E-A947-70E740481C1C}">
                <a14:useLocalDpi xmlns:a14="http://schemas.microsoft.com/office/drawing/2010/main" val="0"/>
              </a:ext>
            </a:extLst>
          </a:blip>
          <a:srcRect r="17400"/>
          <a:stretch>
            <a:fillRect/>
          </a:stretch>
        </p:blipFill>
        <p:spPr bwMode="auto">
          <a:xfrm rot="502976">
            <a:off x="8166147" y="4954658"/>
            <a:ext cx="1908175" cy="129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A3DFC29-DC4B-C05A-1F47-BC4A642B68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34905">
            <a:off x="10293396" y="4975295"/>
            <a:ext cx="1068388" cy="1252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21DFCD4-FBA8-FAC5-B477-9387DCE2AAAB}"/>
              </a:ext>
            </a:extLst>
          </p:cNvPr>
          <p:cNvPicPr>
            <a:picLocks noChangeAspect="1"/>
          </p:cNvPicPr>
          <p:nvPr/>
        </p:nvPicPr>
        <p:blipFill>
          <a:blip r:embed="rId6">
            <a:extLst>
              <a:ext uri="{28A0092B-C50C-407E-A947-70E740481C1C}">
                <a14:useLocalDpi xmlns:a14="http://schemas.microsoft.com/office/drawing/2010/main" val="0"/>
              </a:ext>
            </a:extLst>
          </a:blip>
          <a:srcRect r="11024" b="11024"/>
          <a:stretch>
            <a:fillRect/>
          </a:stretch>
        </p:blipFill>
        <p:spPr bwMode="auto">
          <a:xfrm>
            <a:off x="7499396" y="3522734"/>
            <a:ext cx="1822450" cy="1343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48EC6C3-578A-21FA-9F43-3334A77A79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0862317">
            <a:off x="9820321" y="3552895"/>
            <a:ext cx="1568450" cy="11763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DCD7C0A-CC7D-ADF1-044B-36E3127B3A4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011682">
            <a:off x="6205584" y="4865759"/>
            <a:ext cx="1833562" cy="12207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532C19E-FD5C-DE24-022A-385CF803320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06662">
            <a:off x="6099239" y="3552897"/>
            <a:ext cx="871537"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900F6E9-DAEA-0137-50B9-625448CE5117}"/>
              </a:ext>
            </a:extLst>
          </p:cNvPr>
          <p:cNvSpPr txBox="1"/>
          <p:nvPr/>
        </p:nvSpPr>
        <p:spPr>
          <a:xfrm>
            <a:off x="1086906" y="1206555"/>
            <a:ext cx="974068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GB" altLang="en-US" sz="1800" dirty="0">
                <a:latin typeface="OpenDyslexic" panose="00000500000000000000" pitchFamily="50" charset="0"/>
              </a:rPr>
              <a:t> I wasn’t sure if Uni was right for me. I had a few options to consider once I had finished school, the main two being either university or working for my dad in his business…</a:t>
            </a:r>
          </a:p>
        </p:txBody>
      </p:sp>
      <p:sp>
        <p:nvSpPr>
          <p:cNvPr id="28" name="TextBox 27">
            <a:extLst>
              <a:ext uri="{FF2B5EF4-FFF2-40B4-BE49-F238E27FC236}">
                <a16:creationId xmlns:a16="http://schemas.microsoft.com/office/drawing/2014/main" id="{38BB081F-6A84-3BE5-ECF7-B3A790F851AE}"/>
              </a:ext>
            </a:extLst>
          </p:cNvPr>
          <p:cNvSpPr txBox="1"/>
          <p:nvPr/>
        </p:nvSpPr>
        <p:spPr>
          <a:xfrm>
            <a:off x="1001510" y="2094617"/>
            <a:ext cx="1013098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GB" altLang="en-US" sz="1800" dirty="0">
                <a:latin typeface="OpenDyslexic" panose="00000500000000000000" pitchFamily="50" charset="0"/>
              </a:rPr>
              <a:t>So how did I decide? I got a piece of paper and drew a line down the middle and put ‘+’ and ‘-‘</a:t>
            </a:r>
          </a:p>
          <a:p>
            <a:pPr>
              <a:spcBef>
                <a:spcPct val="0"/>
              </a:spcBef>
            </a:pPr>
            <a:r>
              <a:rPr lang="en-GB" altLang="en-US" sz="1800" dirty="0">
                <a:latin typeface="OpenDyslexic" panose="00000500000000000000" pitchFamily="50" charset="0"/>
              </a:rPr>
              <a:t>I wanted to get a degree, I wanted to ‘grow’ up, I wanted to live a little, and I wanted to go through a life experience, which was the deal breaker.</a:t>
            </a:r>
            <a:r>
              <a:rPr lang="en-US" altLang="en-US" sz="1800" dirty="0">
                <a:latin typeface="OpenDyslexic" panose="00000500000000000000" pitchFamily="50" charset="0"/>
              </a:rPr>
              <a:t> </a:t>
            </a:r>
            <a:endParaRPr lang="en-GB" altLang="en-US" sz="1800" dirty="0">
              <a:latin typeface="OpenDyslexic" panose="00000500000000000000" pitchFamily="50" charset="0"/>
            </a:endParaRPr>
          </a:p>
        </p:txBody>
      </p:sp>
      <p:sp>
        <p:nvSpPr>
          <p:cNvPr id="29" name="TextBox 28">
            <a:extLst>
              <a:ext uri="{FF2B5EF4-FFF2-40B4-BE49-F238E27FC236}">
                <a16:creationId xmlns:a16="http://schemas.microsoft.com/office/drawing/2014/main" id="{8C0E87B2-8A05-F3BC-A9AE-0A37D7E1F00F}"/>
              </a:ext>
            </a:extLst>
          </p:cNvPr>
          <p:cNvSpPr txBox="1"/>
          <p:nvPr/>
        </p:nvSpPr>
        <p:spPr>
          <a:xfrm>
            <a:off x="240725" y="3377179"/>
            <a:ext cx="1160997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GB" altLang="en-US" sz="1800" dirty="0">
                <a:latin typeface="OpenDyslexic" panose="00000500000000000000" pitchFamily="50" charset="0"/>
              </a:rPr>
              <a:t>And then there was the money aspect.  I read some stuff on the net about career paths and how graduates have the potential to earn more and all that.</a:t>
            </a:r>
          </a:p>
        </p:txBody>
      </p:sp>
      <p:sp>
        <p:nvSpPr>
          <p:cNvPr id="30" name="TextBox 29">
            <a:extLst>
              <a:ext uri="{FF2B5EF4-FFF2-40B4-BE49-F238E27FC236}">
                <a16:creationId xmlns:a16="http://schemas.microsoft.com/office/drawing/2014/main" id="{02831E0E-F973-42B7-EF14-8057AAE4A21B}"/>
              </a:ext>
            </a:extLst>
          </p:cNvPr>
          <p:cNvSpPr txBox="1"/>
          <p:nvPr/>
        </p:nvSpPr>
        <p:spPr>
          <a:xfrm>
            <a:off x="159518" y="4071731"/>
            <a:ext cx="1181497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GB" altLang="en-US" sz="1800" dirty="0">
                <a:latin typeface="OpenDyslexic" panose="00000500000000000000" pitchFamily="50" charset="0"/>
              </a:rPr>
              <a:t>No one wants to come out of university with lots of debt and so for me it was all about budgeting so I set up a spreadsheet to manage my incomings and outgoings to allow me to really budget.</a:t>
            </a:r>
          </a:p>
        </p:txBody>
      </p:sp>
      <p:sp>
        <p:nvSpPr>
          <p:cNvPr id="31" name="TextBox 30">
            <a:extLst>
              <a:ext uri="{FF2B5EF4-FFF2-40B4-BE49-F238E27FC236}">
                <a16:creationId xmlns:a16="http://schemas.microsoft.com/office/drawing/2014/main" id="{9B5A39F2-6C48-F46A-8EBE-D13F32296DEB}"/>
              </a:ext>
            </a:extLst>
          </p:cNvPr>
          <p:cNvSpPr txBox="1"/>
          <p:nvPr/>
        </p:nvSpPr>
        <p:spPr>
          <a:xfrm>
            <a:off x="159519" y="5058723"/>
            <a:ext cx="1187296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GB" altLang="en-US" sz="1800" dirty="0">
                <a:latin typeface="OpenDyslexic" panose="00000500000000000000" pitchFamily="50" charset="0"/>
              </a:rPr>
              <a:t>I even got a part time job at the student union, which was great for me as they allowed me to work my hours around my studying. This meant that I was able to use my loan for the important costs, rent, food etc and my part time job funded some of the nice to haves, a social life, the odd new shirt it was a great way for me to manage my money. </a:t>
            </a:r>
          </a:p>
        </p:txBody>
      </p:sp>
      <p:sp>
        <p:nvSpPr>
          <p:cNvPr id="26" name="Rectangle 25">
            <a:extLst>
              <a:ext uri="{FF2B5EF4-FFF2-40B4-BE49-F238E27FC236}">
                <a16:creationId xmlns:a16="http://schemas.microsoft.com/office/drawing/2014/main" id="{F1B40FAF-BF97-8F6E-A878-5A4FF307A0B4}"/>
              </a:ext>
            </a:extLst>
          </p:cNvPr>
          <p:cNvSpPr/>
          <p:nvPr/>
        </p:nvSpPr>
        <p:spPr>
          <a:xfrm>
            <a:off x="2699216" y="6371376"/>
            <a:ext cx="2383721" cy="459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12/13</a:t>
            </a:r>
            <a:endParaRPr lang="en-GB" sz="1100" b="1" dirty="0">
              <a:latin typeface="OpenDyslexic" panose="000005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500" fill="hold"/>
                                        <p:tgtEl>
                                          <p:spTgt spid="25"/>
                                        </p:tgtEl>
                                        <p:attrNameLst>
                                          <p:attrName>ppt_w</p:attrName>
                                        </p:attrNameLst>
                                      </p:cBhvr>
                                      <p:tavLst>
                                        <p:tav tm="0">
                                          <p:val>
                                            <p:fltVal val="0"/>
                                          </p:val>
                                        </p:tav>
                                        <p:tav tm="100000">
                                          <p:val>
                                            <p:strVal val="#ppt_w"/>
                                          </p:val>
                                        </p:tav>
                                      </p:tavLst>
                                    </p:anim>
                                    <p:anim calcmode="lin" valueType="num">
                                      <p:cBhvr>
                                        <p:cTn id="13" dur="1500" fill="hold"/>
                                        <p:tgtEl>
                                          <p:spTgt spid="25"/>
                                        </p:tgtEl>
                                        <p:attrNameLst>
                                          <p:attrName>ppt_h</p:attrName>
                                        </p:attrNameLst>
                                      </p:cBhvr>
                                      <p:tavLst>
                                        <p:tav tm="0">
                                          <p:val>
                                            <p:fltVal val="0"/>
                                          </p:val>
                                        </p:tav>
                                        <p:tav tm="100000">
                                          <p:val>
                                            <p:strVal val="#ppt_h"/>
                                          </p:val>
                                        </p:tav>
                                      </p:tavLst>
                                    </p:anim>
                                    <p:anim calcmode="lin" valueType="num">
                                      <p:cBhvr>
                                        <p:cTn id="14" dur="1500" fill="hold"/>
                                        <p:tgtEl>
                                          <p:spTgt spid="25"/>
                                        </p:tgtEl>
                                        <p:attrNameLst>
                                          <p:attrName>style.rotation</p:attrName>
                                        </p:attrNameLst>
                                      </p:cBhvr>
                                      <p:tavLst>
                                        <p:tav tm="0">
                                          <p:val>
                                            <p:fltVal val="90"/>
                                          </p:val>
                                        </p:tav>
                                        <p:tav tm="100000">
                                          <p:val>
                                            <p:fltVal val="0"/>
                                          </p:val>
                                        </p:tav>
                                      </p:tavLst>
                                    </p:anim>
                                    <p:animEffect transition="in" filter="fade">
                                      <p:cBhvr>
                                        <p:cTn id="15" dur="1500"/>
                                        <p:tgtEl>
                                          <p:spTgt spid="25"/>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500" fill="hold"/>
                                        <p:tgtEl>
                                          <p:spTgt spid="22"/>
                                        </p:tgtEl>
                                        <p:attrNameLst>
                                          <p:attrName>ppt_w</p:attrName>
                                        </p:attrNameLst>
                                      </p:cBhvr>
                                      <p:tavLst>
                                        <p:tav tm="0">
                                          <p:val>
                                            <p:fltVal val="0"/>
                                          </p:val>
                                        </p:tav>
                                        <p:tav tm="100000">
                                          <p:val>
                                            <p:strVal val="#ppt_w"/>
                                          </p:val>
                                        </p:tav>
                                      </p:tavLst>
                                    </p:anim>
                                    <p:anim calcmode="lin" valueType="num">
                                      <p:cBhvr>
                                        <p:cTn id="20" dur="1500" fill="hold"/>
                                        <p:tgtEl>
                                          <p:spTgt spid="22"/>
                                        </p:tgtEl>
                                        <p:attrNameLst>
                                          <p:attrName>ppt_h</p:attrName>
                                        </p:attrNameLst>
                                      </p:cBhvr>
                                      <p:tavLst>
                                        <p:tav tm="0">
                                          <p:val>
                                            <p:fltVal val="0"/>
                                          </p:val>
                                        </p:tav>
                                        <p:tav tm="100000">
                                          <p:val>
                                            <p:strVal val="#ppt_h"/>
                                          </p:val>
                                        </p:tav>
                                      </p:tavLst>
                                    </p:anim>
                                    <p:anim calcmode="lin" valueType="num">
                                      <p:cBhvr>
                                        <p:cTn id="21" dur="1500" fill="hold"/>
                                        <p:tgtEl>
                                          <p:spTgt spid="22"/>
                                        </p:tgtEl>
                                        <p:attrNameLst>
                                          <p:attrName>style.rotation</p:attrName>
                                        </p:attrNameLst>
                                      </p:cBhvr>
                                      <p:tavLst>
                                        <p:tav tm="0">
                                          <p:val>
                                            <p:fltVal val="90"/>
                                          </p:val>
                                        </p:tav>
                                        <p:tav tm="100000">
                                          <p:val>
                                            <p:fltVal val="0"/>
                                          </p:val>
                                        </p:tav>
                                      </p:tavLst>
                                    </p:anim>
                                    <p:animEffect transition="in" filter="fade">
                                      <p:cBhvr>
                                        <p:cTn id="22" dur="1500"/>
                                        <p:tgtEl>
                                          <p:spTgt spid="22"/>
                                        </p:tgtEl>
                                      </p:cBhvr>
                                    </p:animEffect>
                                  </p:childTnLst>
                                </p:cTn>
                              </p:par>
                            </p:childTnLst>
                          </p:cTn>
                        </p:par>
                        <p:par>
                          <p:cTn id="23" fill="hold">
                            <p:stCondLst>
                              <p:cond delay="3000"/>
                            </p:stCondLst>
                            <p:childTnLst>
                              <p:par>
                                <p:cTn id="24" presetID="31"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500" fill="hold"/>
                                        <p:tgtEl>
                                          <p:spTgt spid="24"/>
                                        </p:tgtEl>
                                        <p:attrNameLst>
                                          <p:attrName>ppt_w</p:attrName>
                                        </p:attrNameLst>
                                      </p:cBhvr>
                                      <p:tavLst>
                                        <p:tav tm="0">
                                          <p:val>
                                            <p:fltVal val="0"/>
                                          </p:val>
                                        </p:tav>
                                        <p:tav tm="100000">
                                          <p:val>
                                            <p:strVal val="#ppt_w"/>
                                          </p:val>
                                        </p:tav>
                                      </p:tavLst>
                                    </p:anim>
                                    <p:anim calcmode="lin" valueType="num">
                                      <p:cBhvr>
                                        <p:cTn id="27" dur="1500" fill="hold"/>
                                        <p:tgtEl>
                                          <p:spTgt spid="24"/>
                                        </p:tgtEl>
                                        <p:attrNameLst>
                                          <p:attrName>ppt_h</p:attrName>
                                        </p:attrNameLst>
                                      </p:cBhvr>
                                      <p:tavLst>
                                        <p:tav tm="0">
                                          <p:val>
                                            <p:fltVal val="0"/>
                                          </p:val>
                                        </p:tav>
                                        <p:tav tm="100000">
                                          <p:val>
                                            <p:strVal val="#ppt_h"/>
                                          </p:val>
                                        </p:tav>
                                      </p:tavLst>
                                    </p:anim>
                                    <p:anim calcmode="lin" valueType="num">
                                      <p:cBhvr>
                                        <p:cTn id="28" dur="1500" fill="hold"/>
                                        <p:tgtEl>
                                          <p:spTgt spid="24"/>
                                        </p:tgtEl>
                                        <p:attrNameLst>
                                          <p:attrName>style.rotation</p:attrName>
                                        </p:attrNameLst>
                                      </p:cBhvr>
                                      <p:tavLst>
                                        <p:tav tm="0">
                                          <p:val>
                                            <p:fltVal val="90"/>
                                          </p:val>
                                        </p:tav>
                                        <p:tav tm="100000">
                                          <p:val>
                                            <p:fltVal val="0"/>
                                          </p:val>
                                        </p:tav>
                                      </p:tavLst>
                                    </p:anim>
                                    <p:animEffect transition="in" filter="fade">
                                      <p:cBhvr>
                                        <p:cTn id="29" dur="1500"/>
                                        <p:tgtEl>
                                          <p:spTgt spid="24"/>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500" fill="hold"/>
                                        <p:tgtEl>
                                          <p:spTgt spid="23"/>
                                        </p:tgtEl>
                                        <p:attrNameLst>
                                          <p:attrName>ppt_w</p:attrName>
                                        </p:attrNameLst>
                                      </p:cBhvr>
                                      <p:tavLst>
                                        <p:tav tm="0">
                                          <p:val>
                                            <p:fltVal val="0"/>
                                          </p:val>
                                        </p:tav>
                                        <p:tav tm="100000">
                                          <p:val>
                                            <p:strVal val="#ppt_w"/>
                                          </p:val>
                                        </p:tav>
                                      </p:tavLst>
                                    </p:anim>
                                    <p:anim calcmode="lin" valueType="num">
                                      <p:cBhvr>
                                        <p:cTn id="34" dur="1500" fill="hold"/>
                                        <p:tgtEl>
                                          <p:spTgt spid="23"/>
                                        </p:tgtEl>
                                        <p:attrNameLst>
                                          <p:attrName>ppt_h</p:attrName>
                                        </p:attrNameLst>
                                      </p:cBhvr>
                                      <p:tavLst>
                                        <p:tav tm="0">
                                          <p:val>
                                            <p:fltVal val="0"/>
                                          </p:val>
                                        </p:tav>
                                        <p:tav tm="100000">
                                          <p:val>
                                            <p:strVal val="#ppt_h"/>
                                          </p:val>
                                        </p:tav>
                                      </p:tavLst>
                                    </p:anim>
                                    <p:anim calcmode="lin" valueType="num">
                                      <p:cBhvr>
                                        <p:cTn id="35" dur="1500" fill="hold"/>
                                        <p:tgtEl>
                                          <p:spTgt spid="23"/>
                                        </p:tgtEl>
                                        <p:attrNameLst>
                                          <p:attrName>style.rotation</p:attrName>
                                        </p:attrNameLst>
                                      </p:cBhvr>
                                      <p:tavLst>
                                        <p:tav tm="0">
                                          <p:val>
                                            <p:fltVal val="90"/>
                                          </p:val>
                                        </p:tav>
                                        <p:tav tm="100000">
                                          <p:val>
                                            <p:fltVal val="0"/>
                                          </p:val>
                                        </p:tav>
                                      </p:tavLst>
                                    </p:anim>
                                    <p:animEffect transition="in" filter="fade">
                                      <p:cBhvr>
                                        <p:cTn id="36" dur="1500"/>
                                        <p:tgtEl>
                                          <p:spTgt spid="23"/>
                                        </p:tgtEl>
                                      </p:cBhvr>
                                    </p:animEffect>
                                  </p:childTnLst>
                                </p:cTn>
                              </p:par>
                            </p:childTnLst>
                          </p:cTn>
                        </p:par>
                        <p:par>
                          <p:cTn id="37" fill="hold">
                            <p:stCondLst>
                              <p:cond delay="6000"/>
                            </p:stCondLst>
                            <p:childTnLst>
                              <p:par>
                                <p:cTn id="38" presetID="31"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500" fill="hold"/>
                                        <p:tgtEl>
                                          <p:spTgt spid="20"/>
                                        </p:tgtEl>
                                        <p:attrNameLst>
                                          <p:attrName>ppt_w</p:attrName>
                                        </p:attrNameLst>
                                      </p:cBhvr>
                                      <p:tavLst>
                                        <p:tav tm="0">
                                          <p:val>
                                            <p:fltVal val="0"/>
                                          </p:val>
                                        </p:tav>
                                        <p:tav tm="100000">
                                          <p:val>
                                            <p:strVal val="#ppt_w"/>
                                          </p:val>
                                        </p:tav>
                                      </p:tavLst>
                                    </p:anim>
                                    <p:anim calcmode="lin" valueType="num">
                                      <p:cBhvr>
                                        <p:cTn id="41" dur="1500" fill="hold"/>
                                        <p:tgtEl>
                                          <p:spTgt spid="20"/>
                                        </p:tgtEl>
                                        <p:attrNameLst>
                                          <p:attrName>ppt_h</p:attrName>
                                        </p:attrNameLst>
                                      </p:cBhvr>
                                      <p:tavLst>
                                        <p:tav tm="0">
                                          <p:val>
                                            <p:fltVal val="0"/>
                                          </p:val>
                                        </p:tav>
                                        <p:tav tm="100000">
                                          <p:val>
                                            <p:strVal val="#ppt_h"/>
                                          </p:val>
                                        </p:tav>
                                      </p:tavLst>
                                    </p:anim>
                                    <p:anim calcmode="lin" valueType="num">
                                      <p:cBhvr>
                                        <p:cTn id="42" dur="1500" fill="hold"/>
                                        <p:tgtEl>
                                          <p:spTgt spid="20"/>
                                        </p:tgtEl>
                                        <p:attrNameLst>
                                          <p:attrName>style.rotation</p:attrName>
                                        </p:attrNameLst>
                                      </p:cBhvr>
                                      <p:tavLst>
                                        <p:tav tm="0">
                                          <p:val>
                                            <p:fltVal val="90"/>
                                          </p:val>
                                        </p:tav>
                                        <p:tav tm="100000">
                                          <p:val>
                                            <p:fltVal val="0"/>
                                          </p:val>
                                        </p:tav>
                                      </p:tavLst>
                                    </p:anim>
                                    <p:animEffect transition="in" filter="fade">
                                      <p:cBhvr>
                                        <p:cTn id="43" dur="1500"/>
                                        <p:tgtEl>
                                          <p:spTgt spid="20"/>
                                        </p:tgtEl>
                                      </p:cBhvr>
                                    </p:animEffect>
                                  </p:childTnLst>
                                </p:cTn>
                              </p:par>
                            </p:childTnLst>
                          </p:cTn>
                        </p:par>
                        <p:par>
                          <p:cTn id="44" fill="hold">
                            <p:stCondLst>
                              <p:cond delay="7500"/>
                            </p:stCondLst>
                            <p:childTnLst>
                              <p:par>
                                <p:cTn id="45" presetID="31"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500" fill="hold"/>
                                        <p:tgtEl>
                                          <p:spTgt spid="21"/>
                                        </p:tgtEl>
                                        <p:attrNameLst>
                                          <p:attrName>ppt_w</p:attrName>
                                        </p:attrNameLst>
                                      </p:cBhvr>
                                      <p:tavLst>
                                        <p:tav tm="0">
                                          <p:val>
                                            <p:fltVal val="0"/>
                                          </p:val>
                                        </p:tav>
                                        <p:tav tm="100000">
                                          <p:val>
                                            <p:strVal val="#ppt_w"/>
                                          </p:val>
                                        </p:tav>
                                      </p:tavLst>
                                    </p:anim>
                                    <p:anim calcmode="lin" valueType="num">
                                      <p:cBhvr>
                                        <p:cTn id="48" dur="1500" fill="hold"/>
                                        <p:tgtEl>
                                          <p:spTgt spid="21"/>
                                        </p:tgtEl>
                                        <p:attrNameLst>
                                          <p:attrName>ppt_h</p:attrName>
                                        </p:attrNameLst>
                                      </p:cBhvr>
                                      <p:tavLst>
                                        <p:tav tm="0">
                                          <p:val>
                                            <p:fltVal val="0"/>
                                          </p:val>
                                        </p:tav>
                                        <p:tav tm="100000">
                                          <p:val>
                                            <p:strVal val="#ppt_h"/>
                                          </p:val>
                                        </p:tav>
                                      </p:tavLst>
                                    </p:anim>
                                    <p:anim calcmode="lin" valueType="num">
                                      <p:cBhvr>
                                        <p:cTn id="49" dur="1500" fill="hold"/>
                                        <p:tgtEl>
                                          <p:spTgt spid="21"/>
                                        </p:tgtEl>
                                        <p:attrNameLst>
                                          <p:attrName>style.rotation</p:attrName>
                                        </p:attrNameLst>
                                      </p:cBhvr>
                                      <p:tavLst>
                                        <p:tav tm="0">
                                          <p:val>
                                            <p:fltVal val="90"/>
                                          </p:val>
                                        </p:tav>
                                        <p:tav tm="100000">
                                          <p:val>
                                            <p:fltVal val="0"/>
                                          </p:val>
                                        </p:tav>
                                      </p:tavLst>
                                    </p:anim>
                                    <p:animEffect transition="in" filter="fade">
                                      <p:cBhvr>
                                        <p:cTn id="50" dur="1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2485D89-749A-CC23-AF2F-320978A6F06D}"/>
              </a:ext>
            </a:extLst>
          </p:cNvPr>
          <p:cNvSpPr txBox="1"/>
          <p:nvPr/>
        </p:nvSpPr>
        <p:spPr>
          <a:xfrm>
            <a:off x="251012" y="1709315"/>
            <a:ext cx="8283389" cy="4443072"/>
          </a:xfrm>
          <a:prstGeom prst="rect">
            <a:avLst/>
          </a:prstGeom>
          <a:noFill/>
          <a:ln>
            <a:solidFill>
              <a:schemeClr val="accent1"/>
            </a:solidFill>
          </a:ln>
        </p:spPr>
        <p:txBody>
          <a:bodyPr wrap="square">
            <a:spAutoFit/>
          </a:bodyPr>
          <a:lstStyle/>
          <a:p>
            <a:pPr>
              <a:spcBef>
                <a:spcPct val="0"/>
              </a:spcBef>
            </a:pPr>
            <a:r>
              <a:rPr lang="en-GB" altLang="en-US" sz="1600" dirty="0">
                <a:latin typeface="OpenDyslexic" panose="00000500000000000000" pitchFamily="50" charset="0"/>
              </a:rPr>
              <a:t>For me, university has been an invaluable experience. Aside from achieving my degree I have gained some truly invaluable skills, that I would never have developed without university. Skills such as time management, how to manage your workload, working to tight deadlines, communication skills to name just a few.</a:t>
            </a:r>
          </a:p>
          <a:p>
            <a:pPr>
              <a:spcBef>
                <a:spcPct val="0"/>
              </a:spcBef>
            </a:pPr>
            <a:r>
              <a:rPr lang="en-GB" altLang="en-US" sz="1600" dirty="0">
                <a:latin typeface="OpenDyslexic" panose="00000500000000000000" pitchFamily="50" charset="0"/>
              </a:rPr>
              <a:t> </a:t>
            </a:r>
          </a:p>
          <a:p>
            <a:pPr>
              <a:spcBef>
                <a:spcPct val="0"/>
              </a:spcBef>
            </a:pPr>
            <a:r>
              <a:rPr lang="en-GB" altLang="en-US" sz="1600" dirty="0">
                <a:latin typeface="OpenDyslexic" panose="00000500000000000000" pitchFamily="50" charset="0"/>
              </a:rPr>
              <a:t>These skills can be used in everyday life and most importantly in the work place, making me much more employable over my peers who didn’t go onto Uni. I have some great opportunities available to me because of my journey through University, my job prospects are looking brighter and for me most importantly the salary I can expect to earn is much higher than a non-graduate. </a:t>
            </a:r>
          </a:p>
          <a:p>
            <a:pPr>
              <a:spcBef>
                <a:spcPct val="0"/>
              </a:spcBef>
            </a:pPr>
            <a:endParaRPr lang="en-GB" altLang="en-US" sz="1600" dirty="0">
              <a:latin typeface="OpenDyslexic" panose="00000500000000000000" pitchFamily="50" charset="0"/>
            </a:endParaRPr>
          </a:p>
          <a:p>
            <a:pPr>
              <a:spcBef>
                <a:spcPct val="0"/>
              </a:spcBef>
            </a:pPr>
            <a:r>
              <a:rPr lang="en-GB" altLang="en-US" sz="1600" dirty="0">
                <a:latin typeface="OpenDyslexic" panose="00000500000000000000" pitchFamily="50" charset="0"/>
              </a:rPr>
              <a:t>My advice would be to throw yourself into the university life, join as many societies as you can and try and throw in a few serious ones, not only will you meet some amazing people that you wouldn’t normally meet but you’ll also set yourself apart from the other graduates. </a:t>
            </a:r>
          </a:p>
        </p:txBody>
      </p:sp>
      <p:sp>
        <p:nvSpPr>
          <p:cNvPr id="4" name="TextBox 3">
            <a:extLst>
              <a:ext uri="{FF2B5EF4-FFF2-40B4-BE49-F238E27FC236}">
                <a16:creationId xmlns:a16="http://schemas.microsoft.com/office/drawing/2014/main" id="{048E4CBF-6675-1247-AE10-7376D0FFE4A0}"/>
              </a:ext>
            </a:extLst>
          </p:cNvPr>
          <p:cNvSpPr txBox="1"/>
          <p:nvPr/>
        </p:nvSpPr>
        <p:spPr>
          <a:xfrm>
            <a:off x="8703721" y="1948986"/>
            <a:ext cx="3109646" cy="3970318"/>
          </a:xfrm>
          <a:prstGeom prst="rect">
            <a:avLst/>
          </a:prstGeom>
          <a:noFill/>
        </p:spPr>
        <p:txBody>
          <a:bodyPr wrap="square" rtlCol="0">
            <a:spAutoFit/>
          </a:bodyPr>
          <a:lstStyle/>
          <a:p>
            <a:r>
              <a:rPr lang="en-GB" dirty="0">
                <a:latin typeface="OpenDyslexic" panose="00000500000000000000" pitchFamily="50" charset="0"/>
              </a:rPr>
              <a:t>This is Nikita’s view on the cost and value of university… </a:t>
            </a:r>
          </a:p>
          <a:p>
            <a:endParaRPr lang="en-GB" dirty="0">
              <a:latin typeface="OpenDyslexic" panose="00000500000000000000" pitchFamily="50" charset="0"/>
            </a:endParaRPr>
          </a:p>
          <a:p>
            <a:r>
              <a:rPr lang="en-GB" dirty="0">
                <a:solidFill>
                  <a:srgbClr val="FF0066"/>
                </a:solidFill>
                <a:latin typeface="OpenDyslexic" panose="00000500000000000000" pitchFamily="50" charset="0"/>
              </a:rPr>
              <a:t>Does she focus on the cost or the skills and qualifications she gained at university? </a:t>
            </a:r>
          </a:p>
          <a:p>
            <a:endParaRPr lang="en-GB" dirty="0">
              <a:solidFill>
                <a:srgbClr val="FF0066"/>
              </a:solidFill>
              <a:latin typeface="OpenDyslexic" panose="00000500000000000000" pitchFamily="50" charset="0"/>
            </a:endParaRPr>
          </a:p>
          <a:p>
            <a:r>
              <a:rPr lang="en-GB" dirty="0">
                <a:solidFill>
                  <a:srgbClr val="FF0066"/>
                </a:solidFill>
                <a:latin typeface="OpenDyslexic" panose="00000500000000000000" pitchFamily="50" charset="0"/>
              </a:rPr>
              <a:t>Does she convince you it is worth exploring university as an option, despite the cost? Why? Explain your view. </a:t>
            </a:r>
          </a:p>
        </p:txBody>
      </p:sp>
      <p:sp>
        <p:nvSpPr>
          <p:cNvPr id="5" name="Rectangle 4">
            <a:extLst>
              <a:ext uri="{FF2B5EF4-FFF2-40B4-BE49-F238E27FC236}">
                <a16:creationId xmlns:a16="http://schemas.microsoft.com/office/drawing/2014/main" id="{01F21307-A029-53BC-7098-708E53E05BEB}"/>
              </a:ext>
            </a:extLst>
          </p:cNvPr>
          <p:cNvSpPr/>
          <p:nvPr/>
        </p:nvSpPr>
        <p:spPr>
          <a:xfrm>
            <a:off x="2699216" y="6371376"/>
            <a:ext cx="2383721" cy="459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13</a:t>
            </a:r>
            <a:endParaRPr lang="en-GB" sz="1100" b="1" dirty="0">
              <a:latin typeface="OpenDyslexic" panose="00000500000000000000" pitchFamily="5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16D85-2078-235F-3099-72C73749F5A8}"/>
              </a:ext>
            </a:extLst>
          </p:cNvPr>
          <p:cNvPicPr>
            <a:picLocks noChangeAspect="1"/>
          </p:cNvPicPr>
          <p:nvPr/>
        </p:nvPicPr>
        <p:blipFill>
          <a:blip r:embed="rId3"/>
          <a:stretch>
            <a:fillRect/>
          </a:stretch>
        </p:blipFill>
        <p:spPr>
          <a:xfrm>
            <a:off x="630178" y="2278857"/>
            <a:ext cx="6084492" cy="3830976"/>
          </a:xfrm>
          <a:prstGeom prst="rect">
            <a:avLst/>
          </a:prstGeom>
        </p:spPr>
      </p:pic>
      <p:sp>
        <p:nvSpPr>
          <p:cNvPr id="7" name="TextBox 6">
            <a:extLst>
              <a:ext uri="{FF2B5EF4-FFF2-40B4-BE49-F238E27FC236}">
                <a16:creationId xmlns:a16="http://schemas.microsoft.com/office/drawing/2014/main" id="{A84EAE75-9D62-E8D5-56AE-4154453009FA}"/>
              </a:ext>
            </a:extLst>
          </p:cNvPr>
          <p:cNvSpPr txBox="1"/>
          <p:nvPr/>
        </p:nvSpPr>
        <p:spPr>
          <a:xfrm>
            <a:off x="903627" y="1579576"/>
            <a:ext cx="4573705" cy="613117"/>
          </a:xfrm>
          <a:prstGeom prst="rect">
            <a:avLst/>
          </a:prstGeom>
          <a:noFill/>
        </p:spPr>
        <p:txBody>
          <a:bodyPr wrap="square">
            <a:spAutoFit/>
          </a:bodyPr>
          <a:lstStyle/>
          <a:p>
            <a:r>
              <a:rPr lang="en-GB" sz="1692" dirty="0">
                <a:latin typeface="OpenDyslexic" panose="00000500000000000000" pitchFamily="50" charset="0"/>
                <a:hlinkClick r:id="rId4"/>
              </a:rPr>
              <a:t>Saving money while studying in the UK - YouTube</a:t>
            </a:r>
            <a:endParaRPr lang="en-GB" sz="1692" dirty="0">
              <a:latin typeface="OpenDyslexic" panose="00000500000000000000" pitchFamily="50" charset="0"/>
            </a:endParaRPr>
          </a:p>
        </p:txBody>
      </p:sp>
      <p:sp>
        <p:nvSpPr>
          <p:cNvPr id="2" name="TextBox 1">
            <a:extLst>
              <a:ext uri="{FF2B5EF4-FFF2-40B4-BE49-F238E27FC236}">
                <a16:creationId xmlns:a16="http://schemas.microsoft.com/office/drawing/2014/main" id="{ADF8B1D6-AEEA-FAEB-8B3F-1BEECE443F1B}"/>
              </a:ext>
            </a:extLst>
          </p:cNvPr>
          <p:cNvSpPr txBox="1"/>
          <p:nvPr/>
        </p:nvSpPr>
        <p:spPr>
          <a:xfrm>
            <a:off x="6988119" y="1708628"/>
            <a:ext cx="4845293" cy="4401205"/>
          </a:xfrm>
          <a:prstGeom prst="rect">
            <a:avLst/>
          </a:prstGeom>
          <a:noFill/>
        </p:spPr>
        <p:txBody>
          <a:bodyPr wrap="square" rtlCol="0">
            <a:spAutoFit/>
          </a:bodyPr>
          <a:lstStyle/>
          <a:p>
            <a:r>
              <a:rPr lang="en-GB" sz="2800" dirty="0">
                <a:latin typeface="OpenDyslexic" panose="00000500000000000000" pitchFamily="50" charset="0"/>
              </a:rPr>
              <a:t>After the video, discuss: </a:t>
            </a:r>
          </a:p>
          <a:p>
            <a:endParaRPr lang="en-GB" sz="2800" dirty="0">
              <a:latin typeface="OpenDyslexic" panose="00000500000000000000" pitchFamily="50" charset="0"/>
            </a:endParaRPr>
          </a:p>
          <a:p>
            <a:r>
              <a:rPr lang="en-GB" sz="2800" dirty="0">
                <a:latin typeface="OpenDyslexic" panose="00000500000000000000" pitchFamily="50" charset="0"/>
              </a:rPr>
              <a:t>What are the ways to save money at university? </a:t>
            </a:r>
          </a:p>
          <a:p>
            <a:endParaRPr lang="en-GB" sz="2800" dirty="0">
              <a:latin typeface="OpenDyslexic" panose="00000500000000000000" pitchFamily="50" charset="0"/>
            </a:endParaRPr>
          </a:p>
          <a:p>
            <a:r>
              <a:rPr lang="en-GB" sz="2800" dirty="0">
                <a:latin typeface="OpenDyslexic" panose="00000500000000000000" pitchFamily="50" charset="0"/>
              </a:rPr>
              <a:t>Could these money saving tips be applied to other areas of life and other people? Why? </a:t>
            </a:r>
          </a:p>
        </p:txBody>
      </p:sp>
      <p:sp>
        <p:nvSpPr>
          <p:cNvPr id="3" name="Rectangle 2">
            <a:extLst>
              <a:ext uri="{FF2B5EF4-FFF2-40B4-BE49-F238E27FC236}">
                <a16:creationId xmlns:a16="http://schemas.microsoft.com/office/drawing/2014/main" id="{21A456AE-7C11-5767-A587-71DCBC95D470}"/>
              </a:ext>
            </a:extLst>
          </p:cNvPr>
          <p:cNvSpPr/>
          <p:nvPr/>
        </p:nvSpPr>
        <p:spPr>
          <a:xfrm>
            <a:off x="630178" y="6195997"/>
            <a:ext cx="10952222" cy="459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13 – make notes in the space provided </a:t>
            </a:r>
            <a:endParaRPr lang="en-GB" sz="1100" b="1" dirty="0">
              <a:latin typeface="OpenDyslexic" panose="00000500000000000000" pitchFamily="50" charset="0"/>
            </a:endParaRPr>
          </a:p>
        </p:txBody>
      </p:sp>
    </p:spTree>
    <p:extLst>
      <p:ext uri="{BB962C8B-B14F-4D97-AF65-F5344CB8AC3E}">
        <p14:creationId xmlns:p14="http://schemas.microsoft.com/office/powerpoint/2010/main" val="351190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8F6EAF-2484-4570-E981-80A502BEC6B8}"/>
              </a:ext>
            </a:extLst>
          </p:cNvPr>
          <p:cNvSpPr txBox="1"/>
          <p:nvPr/>
        </p:nvSpPr>
        <p:spPr>
          <a:xfrm>
            <a:off x="752124" y="1776798"/>
            <a:ext cx="10650981" cy="4031873"/>
          </a:xfrm>
          <a:prstGeom prst="rect">
            <a:avLst/>
          </a:prstGeom>
          <a:noFill/>
        </p:spPr>
        <p:txBody>
          <a:bodyPr wrap="square">
            <a:spAutoFit/>
          </a:bodyPr>
          <a:lstStyle/>
          <a:p>
            <a:r>
              <a:rPr lang="en-US" sz="3200" b="1" u="sng" dirty="0">
                <a:latin typeface="OpenDyslexic" panose="00000500000000000000" pitchFamily="50" charset="0"/>
                <a:ea typeface="Noto Sans CJK SC Regular"/>
                <a:cs typeface="FreeSans"/>
              </a:rPr>
              <a:t>Debate Plenary</a:t>
            </a:r>
            <a:endParaRPr lang="en-GB" sz="3200" dirty="0">
              <a:latin typeface="OpenDyslexic" panose="00000500000000000000" pitchFamily="50" charset="0"/>
              <a:ea typeface="Noto Sans CJK SC Regular"/>
              <a:cs typeface="FreeSans"/>
            </a:endParaRPr>
          </a:p>
          <a:p>
            <a:r>
              <a:rPr lang="en-US" sz="3200" b="1" dirty="0">
                <a:latin typeface="OpenDyslexic" panose="00000500000000000000" pitchFamily="50" charset="0"/>
                <a:ea typeface="Noto Sans CJK SC Regular"/>
                <a:cs typeface="FreeSans"/>
              </a:rPr>
              <a:t> </a:t>
            </a:r>
            <a:endParaRPr lang="en-GB" sz="3200" dirty="0">
              <a:latin typeface="OpenDyslexic" panose="00000500000000000000" pitchFamily="50" charset="0"/>
              <a:ea typeface="Noto Sans CJK SC Regular"/>
              <a:cs typeface="FreeSans"/>
            </a:endParaRPr>
          </a:p>
          <a:p>
            <a:r>
              <a:rPr lang="en-US" sz="3200" dirty="0">
                <a:latin typeface="OpenDyslexic" panose="00000500000000000000" pitchFamily="50" charset="0"/>
                <a:ea typeface="Noto Sans CJK SC Regular"/>
                <a:cs typeface="FreeSans"/>
              </a:rPr>
              <a:t>“University is so expensive these days that it’s not worth going for most people.”</a:t>
            </a:r>
            <a:endParaRPr lang="en-GB" sz="3200" dirty="0">
              <a:latin typeface="OpenDyslexic" panose="00000500000000000000" pitchFamily="50" charset="0"/>
              <a:ea typeface="Noto Sans CJK SC Regular"/>
              <a:cs typeface="FreeSans"/>
            </a:endParaRPr>
          </a:p>
          <a:p>
            <a:r>
              <a:rPr lang="en-US" sz="3200" dirty="0">
                <a:latin typeface="OpenDyslexic" panose="00000500000000000000" pitchFamily="50" charset="0"/>
                <a:ea typeface="Noto Sans CJK SC Regular"/>
                <a:cs typeface="FreeSans"/>
              </a:rPr>
              <a:t> </a:t>
            </a:r>
            <a:endParaRPr lang="en-GB" sz="3200" dirty="0">
              <a:latin typeface="OpenDyslexic" panose="00000500000000000000" pitchFamily="50" charset="0"/>
              <a:ea typeface="Noto Sans CJK SC Regular"/>
              <a:cs typeface="FreeSans"/>
            </a:endParaRPr>
          </a:p>
          <a:p>
            <a:r>
              <a:rPr lang="en-US" sz="3200" dirty="0">
                <a:latin typeface="OpenDyslexic" panose="00000500000000000000" pitchFamily="50" charset="0"/>
                <a:ea typeface="Noto Sans CJK SC Regular"/>
                <a:cs typeface="FreeSans"/>
              </a:rPr>
              <a:t>Do you agree with this statement? Why or why not?</a:t>
            </a:r>
            <a:endParaRPr lang="en-GB" sz="3200" dirty="0">
              <a:latin typeface="OpenDyslexic" panose="00000500000000000000" pitchFamily="50" charset="0"/>
              <a:ea typeface="Noto Sans CJK SC Regular"/>
              <a:cs typeface="FreeSans"/>
            </a:endParaRPr>
          </a:p>
          <a:p>
            <a:r>
              <a:rPr lang="en-US" sz="3200" dirty="0">
                <a:latin typeface="OpenDyslexic" panose="00000500000000000000" pitchFamily="50" charset="0"/>
                <a:ea typeface="Noto Sans CJK SC Regular"/>
                <a:cs typeface="FreeSans"/>
              </a:rPr>
              <a:t> </a:t>
            </a:r>
            <a:endParaRPr lang="en-GB" sz="3200" dirty="0">
              <a:latin typeface="OpenDyslexic" panose="00000500000000000000" pitchFamily="50" charset="0"/>
              <a:ea typeface="Noto Sans CJK SC Regular"/>
              <a:cs typeface="FreeSans"/>
            </a:endParaRPr>
          </a:p>
        </p:txBody>
      </p:sp>
    </p:spTree>
    <p:extLst>
      <p:ext uri="{BB962C8B-B14F-4D97-AF65-F5344CB8AC3E}">
        <p14:creationId xmlns:p14="http://schemas.microsoft.com/office/powerpoint/2010/main" val="258603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CF436793-145A-5550-B5D0-7614E81A67E0}"/>
              </a:ext>
            </a:extLst>
          </p:cNvPr>
          <p:cNvSpPr>
            <a:spLocks noChangeArrowheads="1"/>
          </p:cNvSpPr>
          <p:nvPr/>
        </p:nvSpPr>
        <p:spPr bwMode="auto">
          <a:xfrm>
            <a:off x="281781" y="1783836"/>
            <a:ext cx="567078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20663">
              <a:spcBef>
                <a:spcPct val="20000"/>
              </a:spcBef>
              <a:buChar char="–"/>
              <a:defRPr sz="2800">
                <a:solidFill>
                  <a:schemeClr val="tx1"/>
                </a:solidFill>
                <a:latin typeface="Arial" panose="020B0604020202020204" pitchFamily="34" charset="0"/>
              </a:defRPr>
            </a:lvl2pPr>
            <a:lvl3pPr marL="1150938"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spcBef>
                <a:spcPct val="50000"/>
              </a:spcBef>
              <a:spcAft>
                <a:spcPct val="50000"/>
              </a:spcAft>
              <a:buNone/>
            </a:pPr>
            <a:r>
              <a:rPr lang="en-GB" altLang="en-US" sz="2800" b="1" u="sng" dirty="0">
                <a:latin typeface="OpenDyslexic" panose="00000500000000000000" pitchFamily="50" charset="0"/>
              </a:rPr>
              <a:t>Sign posting </a:t>
            </a:r>
          </a:p>
          <a:p>
            <a:pPr marL="0" indent="0">
              <a:spcBef>
                <a:spcPct val="50000"/>
              </a:spcBef>
              <a:spcAft>
                <a:spcPct val="50000"/>
              </a:spcAft>
              <a:buNone/>
            </a:pPr>
            <a:r>
              <a:rPr lang="en-GB" altLang="en-US" sz="2800" dirty="0">
                <a:latin typeface="OpenDyslexic" panose="00000500000000000000" pitchFamily="50" charset="0"/>
                <a:hlinkClick r:id="rId3"/>
              </a:rPr>
              <a:t>www.direct.gov.uk/studentfinance</a:t>
            </a:r>
            <a:endParaRPr lang="en-GB" altLang="en-US" sz="2800" dirty="0">
              <a:latin typeface="OpenDyslexic" panose="00000500000000000000" pitchFamily="50" charset="0"/>
            </a:endParaRPr>
          </a:p>
          <a:p>
            <a:pPr marL="0" indent="0">
              <a:spcBef>
                <a:spcPct val="50000"/>
              </a:spcBef>
              <a:spcAft>
                <a:spcPct val="50000"/>
              </a:spcAft>
              <a:buNone/>
            </a:pPr>
            <a:r>
              <a:rPr lang="en-GB" altLang="en-US" sz="2400" b="1" dirty="0">
                <a:latin typeface="OpenDyslexic" panose="00000500000000000000" pitchFamily="50" charset="0"/>
                <a:hlinkClick r:id="rId4"/>
              </a:rPr>
              <a:t>www.direct.gov.uk/yourfuture</a:t>
            </a:r>
            <a:endParaRPr lang="en-GB" altLang="en-US" sz="2400" b="1" dirty="0">
              <a:latin typeface="OpenDyslexic" panose="00000500000000000000" pitchFamily="50" charset="0"/>
            </a:endParaRPr>
          </a:p>
          <a:p>
            <a:pPr marL="0" indent="0">
              <a:spcBef>
                <a:spcPct val="50000"/>
              </a:spcBef>
              <a:spcAft>
                <a:spcPct val="50000"/>
              </a:spcAft>
              <a:buNone/>
            </a:pPr>
            <a:r>
              <a:rPr lang="en-US" altLang="en-US" sz="2800" dirty="0">
                <a:latin typeface="OpenDyslexic" panose="00000500000000000000" pitchFamily="50" charset="0"/>
                <a:hlinkClick r:id="rId5"/>
              </a:rPr>
              <a:t>www.studentroom.co.uk</a:t>
            </a:r>
            <a:r>
              <a:rPr lang="en-US" altLang="en-US" sz="2800" dirty="0">
                <a:latin typeface="OpenDyslexic" panose="00000500000000000000" pitchFamily="50" charset="0"/>
              </a:rPr>
              <a:t> </a:t>
            </a:r>
            <a:r>
              <a:rPr lang="en-US" altLang="en-US" sz="2400" dirty="0">
                <a:latin typeface="OpenDyslexic" panose="00000500000000000000" pitchFamily="50" charset="0"/>
              </a:rPr>
              <a:t>allows you to hear from other students.</a:t>
            </a:r>
          </a:p>
          <a:p>
            <a:pPr marL="0" indent="0">
              <a:spcBef>
                <a:spcPct val="50000"/>
              </a:spcBef>
              <a:spcAft>
                <a:spcPct val="50000"/>
              </a:spcAft>
              <a:buNone/>
            </a:pPr>
            <a:endParaRPr lang="en-GB" altLang="en-US" sz="2400" b="1" dirty="0">
              <a:latin typeface="OpenDyslexic" panose="00000500000000000000" pitchFamily="50" charset="0"/>
            </a:endParaRPr>
          </a:p>
          <a:p>
            <a:pPr marL="0" indent="0">
              <a:spcBef>
                <a:spcPct val="50000"/>
              </a:spcBef>
              <a:spcAft>
                <a:spcPct val="50000"/>
              </a:spcAft>
              <a:buNone/>
            </a:pPr>
            <a:endParaRPr lang="en-GB" altLang="en-US" sz="2800" dirty="0">
              <a:latin typeface="OpenDyslexic" panose="00000500000000000000" pitchFamily="50" charset="0"/>
            </a:endParaRPr>
          </a:p>
          <a:p>
            <a:pPr marL="0" indent="0">
              <a:spcBef>
                <a:spcPct val="50000"/>
              </a:spcBef>
              <a:spcAft>
                <a:spcPct val="50000"/>
              </a:spcAft>
              <a:buNone/>
            </a:pPr>
            <a:r>
              <a:rPr lang="en-GB" altLang="en-US" sz="2800" dirty="0">
                <a:latin typeface="OpenDyslexic" panose="00000500000000000000" pitchFamily="50" charset="0"/>
              </a:rPr>
              <a:t> </a:t>
            </a:r>
          </a:p>
          <a:p>
            <a:pPr>
              <a:spcBef>
                <a:spcPct val="50000"/>
              </a:spcBef>
              <a:spcAft>
                <a:spcPct val="50000"/>
              </a:spcAft>
              <a:buFont typeface="Wingdings" panose="05000000000000000000" pitchFamily="2" charset="2"/>
              <a:buChar char="§"/>
            </a:pPr>
            <a:endParaRPr lang="en-GB" altLang="en-US" sz="2800" dirty="0">
              <a:latin typeface="OpenDyslexic" panose="00000500000000000000" pitchFamily="50" charset="0"/>
            </a:endParaRPr>
          </a:p>
        </p:txBody>
      </p:sp>
      <p:sp>
        <p:nvSpPr>
          <p:cNvPr id="6" name="Rectangle 2">
            <a:extLst>
              <a:ext uri="{FF2B5EF4-FFF2-40B4-BE49-F238E27FC236}">
                <a16:creationId xmlns:a16="http://schemas.microsoft.com/office/drawing/2014/main" id="{145669B6-6F66-CA0C-D933-68BE93B2331F}"/>
              </a:ext>
            </a:extLst>
          </p:cNvPr>
          <p:cNvSpPr>
            <a:spLocks noChangeArrowheads="1"/>
          </p:cNvSpPr>
          <p:nvPr/>
        </p:nvSpPr>
        <p:spPr bwMode="auto">
          <a:xfrm>
            <a:off x="5952566" y="1407318"/>
            <a:ext cx="6217416"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61950" indent="-361950">
              <a:defRPr>
                <a:solidFill>
                  <a:schemeClr val="tx1"/>
                </a:solidFill>
                <a:latin typeface="Arial" panose="020B0604020202020204" pitchFamily="34" charset="0"/>
              </a:defRPr>
            </a:lvl1pPr>
            <a:lvl2pPr marL="1176338" indent="-285750">
              <a:defRPr>
                <a:solidFill>
                  <a:schemeClr val="tx1"/>
                </a:solidFill>
                <a:latin typeface="Arial" panose="020B0604020202020204" pitchFamily="34" charset="0"/>
              </a:defRPr>
            </a:lvl2pPr>
            <a:lvl3pPr marL="1584325" indent="-228600">
              <a:defRPr>
                <a:solidFill>
                  <a:schemeClr val="tx1"/>
                </a:solidFill>
                <a:latin typeface="Arial" panose="020B0604020202020204" pitchFamily="34" charset="0"/>
              </a:defRPr>
            </a:lvl3pPr>
            <a:lvl4pPr marL="1992313" indent="-228600">
              <a:defRPr>
                <a:solidFill>
                  <a:schemeClr val="tx1"/>
                </a:solidFill>
                <a:latin typeface="Arial" panose="020B0604020202020204" pitchFamily="34" charset="0"/>
              </a:defRPr>
            </a:lvl4pPr>
            <a:lvl5pPr marL="2400300" indent="-228600">
              <a:defRPr>
                <a:solidFill>
                  <a:schemeClr val="tx1"/>
                </a:solidFill>
                <a:latin typeface="Arial" panose="020B0604020202020204" pitchFamily="34" charset="0"/>
              </a:defRPr>
            </a:lvl5pPr>
            <a:lvl6pPr marL="2857500" indent="-228600" fontAlgn="base">
              <a:spcBef>
                <a:spcPct val="0"/>
              </a:spcBef>
              <a:spcAft>
                <a:spcPct val="0"/>
              </a:spcAft>
              <a:defRPr>
                <a:solidFill>
                  <a:schemeClr val="tx1"/>
                </a:solidFill>
                <a:latin typeface="Arial" panose="020B0604020202020204" pitchFamily="34" charset="0"/>
              </a:defRPr>
            </a:lvl6pPr>
            <a:lvl7pPr marL="3314700" indent="-228600" fontAlgn="base">
              <a:spcBef>
                <a:spcPct val="0"/>
              </a:spcBef>
              <a:spcAft>
                <a:spcPct val="0"/>
              </a:spcAft>
              <a:defRPr>
                <a:solidFill>
                  <a:schemeClr val="tx1"/>
                </a:solidFill>
                <a:latin typeface="Arial" panose="020B0604020202020204" pitchFamily="34" charset="0"/>
              </a:defRPr>
            </a:lvl7pPr>
            <a:lvl8pPr marL="3771900" indent="-228600" fontAlgn="base">
              <a:spcBef>
                <a:spcPct val="0"/>
              </a:spcBef>
              <a:spcAft>
                <a:spcPct val="0"/>
              </a:spcAft>
              <a:defRPr>
                <a:solidFill>
                  <a:schemeClr val="tx1"/>
                </a:solidFill>
                <a:latin typeface="Arial" panose="020B0604020202020204" pitchFamily="34" charset="0"/>
              </a:defRPr>
            </a:lvl8pPr>
            <a:lvl9pPr marL="4229100" indent="-228600" fontAlgn="base">
              <a:spcBef>
                <a:spcPct val="0"/>
              </a:spcBef>
              <a:spcAft>
                <a:spcPct val="0"/>
              </a:spcAft>
              <a:defRPr>
                <a:solidFill>
                  <a:schemeClr val="tx1"/>
                </a:solidFill>
                <a:latin typeface="Arial" panose="020B0604020202020204" pitchFamily="34" charset="0"/>
              </a:defRPr>
            </a:lvl9pPr>
          </a:lstStyle>
          <a:p>
            <a:pPr marL="0" indent="0">
              <a:spcBef>
                <a:spcPct val="50000"/>
              </a:spcBef>
              <a:spcAft>
                <a:spcPct val="50000"/>
              </a:spcAft>
              <a:buClr>
                <a:schemeClr val="tx2"/>
              </a:buClr>
            </a:pPr>
            <a:r>
              <a:rPr lang="en-US" altLang="en-US" sz="2800" dirty="0">
                <a:latin typeface="OpenDyslexic" panose="00000500000000000000" pitchFamily="50" charset="0"/>
                <a:hlinkClick r:id="rId4"/>
              </a:rPr>
              <a:t>www.direct.gov.uk/yourfuture</a:t>
            </a:r>
            <a:r>
              <a:rPr lang="en-US" altLang="en-US" sz="2800" dirty="0">
                <a:latin typeface="OpenDyslexic" panose="00000500000000000000" pitchFamily="50" charset="0"/>
              </a:rPr>
              <a:t>  </a:t>
            </a:r>
          </a:p>
          <a:p>
            <a:pPr marL="0" indent="0">
              <a:spcBef>
                <a:spcPct val="50000"/>
              </a:spcBef>
              <a:spcAft>
                <a:spcPct val="50000"/>
              </a:spcAft>
              <a:buClr>
                <a:schemeClr val="tx2"/>
              </a:buClr>
            </a:pPr>
            <a:r>
              <a:rPr lang="en-US" altLang="en-US" sz="2800" dirty="0">
                <a:latin typeface="OpenDyslexic" panose="00000500000000000000" pitchFamily="50" charset="0"/>
              </a:rPr>
              <a:t>University websites.</a:t>
            </a:r>
          </a:p>
          <a:p>
            <a:pPr marL="0" indent="0">
              <a:spcBef>
                <a:spcPct val="50000"/>
              </a:spcBef>
              <a:spcAft>
                <a:spcPct val="50000"/>
              </a:spcAft>
              <a:buClr>
                <a:schemeClr val="tx2"/>
              </a:buClr>
            </a:pPr>
            <a:r>
              <a:rPr lang="en-US" altLang="en-US" sz="2800" dirty="0">
                <a:latin typeface="OpenDyslexic" panose="00000500000000000000" pitchFamily="50" charset="0"/>
                <a:hlinkClick r:id="rId6"/>
              </a:rPr>
              <a:t>www.ucas.ac.uk</a:t>
            </a:r>
            <a:endParaRPr lang="en-US" altLang="en-US" sz="2800" dirty="0">
              <a:latin typeface="OpenDyslexic" panose="00000500000000000000" pitchFamily="50" charset="0"/>
            </a:endParaRPr>
          </a:p>
          <a:p>
            <a:pPr marL="0" indent="0">
              <a:spcBef>
                <a:spcPct val="50000"/>
              </a:spcBef>
              <a:spcAft>
                <a:spcPct val="50000"/>
              </a:spcAft>
              <a:buClr>
                <a:schemeClr val="tx2"/>
              </a:buClr>
            </a:pPr>
            <a:r>
              <a:rPr lang="en-US" altLang="en-US" sz="2800" dirty="0">
                <a:latin typeface="OpenDyslexic" panose="00000500000000000000" pitchFamily="50" charset="0"/>
              </a:rPr>
              <a:t>The National Union of Students - yearly Student Support and Benefits Handbook. </a:t>
            </a:r>
          </a:p>
          <a:p>
            <a:pPr>
              <a:buClr>
                <a:schemeClr val="tx2"/>
              </a:buClr>
              <a:buFont typeface="Wingdings" panose="05000000000000000000" pitchFamily="2" charset="2"/>
              <a:buChar char="§"/>
            </a:pPr>
            <a:endParaRPr lang="en-US" altLang="en-US" sz="2800" dirty="0">
              <a:latin typeface="OpenDyslexic" panose="00000500000000000000" pitchFamily="50"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90D8-93F4-33C1-27D1-B7E1181DE2A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030B1B9-CF22-CD87-62AF-F96F7A1B81A0}"/>
              </a:ext>
            </a:extLst>
          </p:cNvPr>
          <p:cNvPicPr>
            <a:picLocks noGrp="1" noChangeAspect="1"/>
          </p:cNvPicPr>
          <p:nvPr>
            <p:ph idx="1"/>
          </p:nvPr>
        </p:nvPicPr>
        <p:blipFill>
          <a:blip r:embed="rId2"/>
          <a:stretch>
            <a:fillRect/>
          </a:stretch>
        </p:blipFill>
        <p:spPr>
          <a:xfrm>
            <a:off x="1627293" y="1617529"/>
            <a:ext cx="8019627" cy="4511040"/>
          </a:xfrm>
          <a:prstGeom prst="rect">
            <a:avLst/>
          </a:prstGeom>
        </p:spPr>
      </p:pic>
    </p:spTree>
    <p:extLst>
      <p:ext uri="{BB962C8B-B14F-4D97-AF65-F5344CB8AC3E}">
        <p14:creationId xmlns:p14="http://schemas.microsoft.com/office/powerpoint/2010/main" val="98968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0CD097-E22C-58E8-4E6F-2E16400F6BED}"/>
              </a:ext>
            </a:extLst>
          </p:cNvPr>
          <p:cNvSpPr>
            <a:spLocks noGrp="1"/>
          </p:cNvSpPr>
          <p:nvPr>
            <p:ph type="title"/>
          </p:nvPr>
        </p:nvSpPr>
        <p:spPr>
          <a:xfrm>
            <a:off x="838200" y="1467404"/>
            <a:ext cx="10515600" cy="538817"/>
          </a:xfrm>
        </p:spPr>
        <p:txBody>
          <a:bodyPr>
            <a:normAutofit fontScale="90000"/>
          </a:bodyPr>
          <a:lstStyle/>
          <a:p>
            <a:r>
              <a:rPr lang="en-GB" dirty="0"/>
              <a:t>Drill questions </a:t>
            </a:r>
          </a:p>
        </p:txBody>
      </p:sp>
      <p:sp>
        <p:nvSpPr>
          <p:cNvPr id="5" name="Content Placeholder 4">
            <a:extLst>
              <a:ext uri="{FF2B5EF4-FFF2-40B4-BE49-F238E27FC236}">
                <a16:creationId xmlns:a16="http://schemas.microsoft.com/office/drawing/2014/main" id="{B4B9C74C-35B0-52E0-850B-D06FF375FB15}"/>
              </a:ext>
            </a:extLst>
          </p:cNvPr>
          <p:cNvSpPr>
            <a:spLocks noGrp="1"/>
          </p:cNvSpPr>
          <p:nvPr>
            <p:ph idx="1"/>
          </p:nvPr>
        </p:nvSpPr>
        <p:spPr>
          <a:xfrm>
            <a:off x="292290" y="2006221"/>
            <a:ext cx="11899710" cy="4339988"/>
          </a:xfrm>
        </p:spPr>
        <p:txBody>
          <a:bodyPr>
            <a:normAutofit/>
          </a:bodyPr>
          <a:lstStyle/>
          <a:p>
            <a:pPr marL="457200" indent="-457200">
              <a:buAutoNum type="alphaLcParenR"/>
            </a:pPr>
            <a:r>
              <a:rPr lang="en-GB" sz="2400" dirty="0"/>
              <a:t>What is the difference between a need and a want?</a:t>
            </a:r>
          </a:p>
          <a:p>
            <a:pPr marL="0" indent="0">
              <a:buNone/>
            </a:pPr>
            <a:endParaRPr lang="en-GB" sz="2400" dirty="0"/>
          </a:p>
          <a:p>
            <a:pPr marL="0" indent="0">
              <a:buNone/>
            </a:pPr>
            <a:r>
              <a:rPr lang="en-GB" sz="2400" dirty="0"/>
              <a:t>b) What is the average annual salary in the UK?</a:t>
            </a:r>
          </a:p>
          <a:p>
            <a:pPr marL="0" indent="0">
              <a:buNone/>
            </a:pPr>
            <a:endParaRPr lang="en-GB" sz="2400" dirty="0"/>
          </a:p>
          <a:p>
            <a:pPr marL="0" indent="0">
              <a:buNone/>
            </a:pPr>
            <a:r>
              <a:rPr lang="en-GB" sz="2400" dirty="0"/>
              <a:t>C) How can you save money?</a:t>
            </a:r>
          </a:p>
          <a:p>
            <a:pPr marL="0" indent="0">
              <a:buNone/>
            </a:pPr>
            <a:endParaRPr lang="en-GB" sz="2400" dirty="0"/>
          </a:p>
          <a:p>
            <a:pPr marL="0" indent="0">
              <a:buNone/>
            </a:pPr>
            <a:r>
              <a:rPr lang="en-GB" sz="2400" dirty="0"/>
              <a:t>D) What are the benefits of completing an apprenticeship?</a:t>
            </a:r>
          </a:p>
        </p:txBody>
      </p:sp>
      <p:sp>
        <p:nvSpPr>
          <p:cNvPr id="7" name="Rectangle 6">
            <a:extLst>
              <a:ext uri="{FF2B5EF4-FFF2-40B4-BE49-F238E27FC236}">
                <a16:creationId xmlns:a16="http://schemas.microsoft.com/office/drawing/2014/main" id="{C95D0C68-871F-7A1F-CA53-5D1AFA833BB2}"/>
              </a:ext>
            </a:extLst>
          </p:cNvPr>
          <p:cNvSpPr/>
          <p:nvPr/>
        </p:nvSpPr>
        <p:spPr>
          <a:xfrm>
            <a:off x="10616118" y="5498926"/>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12 </a:t>
            </a:r>
            <a:endParaRPr lang="en-GB" sz="1100" b="1" dirty="0">
              <a:latin typeface="OpenDyslexic" panose="00000500000000000000" pitchFamily="50" charset="0"/>
            </a:endParaRPr>
          </a:p>
        </p:txBody>
      </p:sp>
    </p:spTree>
    <p:extLst>
      <p:ext uri="{BB962C8B-B14F-4D97-AF65-F5344CB8AC3E}">
        <p14:creationId xmlns:p14="http://schemas.microsoft.com/office/powerpoint/2010/main" val="294141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416C-A459-A4B8-D8DD-DAC6F6B690DB}"/>
              </a:ext>
            </a:extLst>
          </p:cNvPr>
          <p:cNvSpPr>
            <a:spLocks noGrp="1"/>
          </p:cNvSpPr>
          <p:nvPr>
            <p:ph type="title"/>
          </p:nvPr>
        </p:nvSpPr>
        <p:spPr>
          <a:xfrm>
            <a:off x="838200" y="1404587"/>
            <a:ext cx="10515600" cy="587052"/>
          </a:xfrm>
        </p:spPr>
        <p:txBody>
          <a:bodyPr>
            <a:normAutofit fontScale="90000"/>
          </a:bodyPr>
          <a:lstStyle/>
          <a:p>
            <a:r>
              <a:rPr lang="en-GB" dirty="0"/>
              <a:t>Drill questions …</a:t>
            </a:r>
          </a:p>
        </p:txBody>
      </p:sp>
      <p:sp>
        <p:nvSpPr>
          <p:cNvPr id="5" name="Rectangle 4">
            <a:extLst>
              <a:ext uri="{FF2B5EF4-FFF2-40B4-BE49-F238E27FC236}">
                <a16:creationId xmlns:a16="http://schemas.microsoft.com/office/drawing/2014/main" id="{4D6C1A3B-57EF-EF48-44B0-1040310B5EDE}"/>
              </a:ext>
            </a:extLst>
          </p:cNvPr>
          <p:cNvSpPr/>
          <p:nvPr/>
        </p:nvSpPr>
        <p:spPr>
          <a:xfrm>
            <a:off x="3042794" y="1407398"/>
            <a:ext cx="9018740" cy="87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OpenDyslexic" panose="00000500000000000000" pitchFamily="50" charset="0"/>
              </a:rPr>
              <a:t>A need is essential for survival or basic functioning and a want is a desire for something that improves quality of life.</a:t>
            </a:r>
          </a:p>
        </p:txBody>
      </p:sp>
      <p:sp>
        <p:nvSpPr>
          <p:cNvPr id="6" name="Rectangle 5">
            <a:extLst>
              <a:ext uri="{FF2B5EF4-FFF2-40B4-BE49-F238E27FC236}">
                <a16:creationId xmlns:a16="http://schemas.microsoft.com/office/drawing/2014/main" id="{624D821A-A250-3B57-BD1A-19A666F00542}"/>
              </a:ext>
            </a:extLst>
          </p:cNvPr>
          <p:cNvSpPr/>
          <p:nvPr/>
        </p:nvSpPr>
        <p:spPr>
          <a:xfrm>
            <a:off x="8211548" y="2903168"/>
            <a:ext cx="3059430" cy="77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Around £39,000</a:t>
            </a:r>
          </a:p>
        </p:txBody>
      </p:sp>
      <p:sp>
        <p:nvSpPr>
          <p:cNvPr id="7" name="Rectangle 6">
            <a:extLst>
              <a:ext uri="{FF2B5EF4-FFF2-40B4-BE49-F238E27FC236}">
                <a16:creationId xmlns:a16="http://schemas.microsoft.com/office/drawing/2014/main" id="{7774B574-BAD3-C2BF-97B1-AACD6AEB45EC}"/>
              </a:ext>
            </a:extLst>
          </p:cNvPr>
          <p:cNvSpPr/>
          <p:nvPr/>
        </p:nvSpPr>
        <p:spPr>
          <a:xfrm>
            <a:off x="5201338" y="3948781"/>
            <a:ext cx="6400112" cy="91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OpenDyslexic" panose="00000500000000000000" pitchFamily="50" charset="0"/>
              </a:rPr>
              <a:t>Open a bank account, create a budget, wait before buying, make changes e.g. cycle to college </a:t>
            </a:r>
          </a:p>
        </p:txBody>
      </p:sp>
      <p:sp>
        <p:nvSpPr>
          <p:cNvPr id="8" name="Rectangle 7">
            <a:extLst>
              <a:ext uri="{FF2B5EF4-FFF2-40B4-BE49-F238E27FC236}">
                <a16:creationId xmlns:a16="http://schemas.microsoft.com/office/drawing/2014/main" id="{D3EDF4D8-C40E-C59E-938D-241DD1419ED3}"/>
              </a:ext>
            </a:extLst>
          </p:cNvPr>
          <p:cNvSpPr/>
          <p:nvPr/>
        </p:nvSpPr>
        <p:spPr>
          <a:xfrm>
            <a:off x="1080471" y="5453413"/>
            <a:ext cx="10190507" cy="1052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OpenDyslexic" panose="00000500000000000000" pitchFamily="50" charset="0"/>
              </a:rPr>
              <a:t>Learning a skill for your future employment whilst earning money, getting paid holidays, work experience</a:t>
            </a:r>
          </a:p>
        </p:txBody>
      </p:sp>
      <p:sp>
        <p:nvSpPr>
          <p:cNvPr id="9" name="Rectangle 8">
            <a:extLst>
              <a:ext uri="{FF2B5EF4-FFF2-40B4-BE49-F238E27FC236}">
                <a16:creationId xmlns:a16="http://schemas.microsoft.com/office/drawing/2014/main" id="{3DBBAAC8-9DC5-7220-8286-F9EDF366D845}"/>
              </a:ext>
            </a:extLst>
          </p:cNvPr>
          <p:cNvSpPr/>
          <p:nvPr/>
        </p:nvSpPr>
        <p:spPr>
          <a:xfrm>
            <a:off x="10891902" y="493058"/>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12 </a:t>
            </a:r>
            <a:endParaRPr lang="en-GB" sz="1100" b="1" dirty="0">
              <a:latin typeface="OpenDyslexic" panose="00000500000000000000" pitchFamily="50" charset="0"/>
            </a:endParaRPr>
          </a:p>
        </p:txBody>
      </p:sp>
      <p:sp>
        <p:nvSpPr>
          <p:cNvPr id="11" name="Content Placeholder 4">
            <a:extLst>
              <a:ext uri="{FF2B5EF4-FFF2-40B4-BE49-F238E27FC236}">
                <a16:creationId xmlns:a16="http://schemas.microsoft.com/office/drawing/2014/main" id="{12616F8D-D850-E74C-1150-182648B30A77}"/>
              </a:ext>
            </a:extLst>
          </p:cNvPr>
          <p:cNvSpPr txBox="1">
            <a:spLocks/>
          </p:cNvSpPr>
          <p:nvPr/>
        </p:nvSpPr>
        <p:spPr>
          <a:xfrm>
            <a:off x="292289" y="2268242"/>
            <a:ext cx="10409537" cy="4339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lphaLcParenR"/>
            </a:pPr>
            <a:r>
              <a:rPr lang="en-GB" sz="2400" dirty="0"/>
              <a:t>What is the difference between a need and a want?</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b) What is the average annual salary in the UK?</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C) How can you save money?</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D) What are the benefits of completing an apprenticeship?</a:t>
            </a:r>
          </a:p>
        </p:txBody>
      </p:sp>
    </p:spTree>
    <p:extLst>
      <p:ext uri="{BB962C8B-B14F-4D97-AF65-F5344CB8AC3E}">
        <p14:creationId xmlns:p14="http://schemas.microsoft.com/office/powerpoint/2010/main" val="23460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238517" y="149701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3843765377"/>
              </p:ext>
            </p:extLst>
          </p:nvPr>
        </p:nvGraphicFramePr>
        <p:xfrm>
          <a:off x="342901" y="2400184"/>
          <a:ext cx="2834252" cy="3040448"/>
        </p:xfrm>
        <a:graphic>
          <a:graphicData uri="http://schemas.openxmlformats.org/drawingml/2006/table">
            <a:tbl>
              <a:tblPr firstRow="1" bandRow="1">
                <a:tableStyleId>{5C22544A-7EE6-4342-B048-85BDC9FD1C3A}</a:tableStyleId>
              </a:tblPr>
              <a:tblGrid>
                <a:gridCol w="2834252">
                  <a:extLst>
                    <a:ext uri="{9D8B030D-6E8A-4147-A177-3AD203B41FA5}">
                      <a16:colId xmlns:a16="http://schemas.microsoft.com/office/drawing/2014/main" val="2002587198"/>
                    </a:ext>
                  </a:extLst>
                </a:gridCol>
              </a:tblGrid>
              <a:tr h="760112">
                <a:tc>
                  <a:txBody>
                    <a:bodyPr/>
                    <a:lstStyle/>
                    <a:p>
                      <a:r>
                        <a:rPr lang="en-GB" sz="2400" b="1" dirty="0">
                          <a:solidFill>
                            <a:schemeClr val="tx1"/>
                          </a:solidFill>
                          <a:latin typeface="OpenDyslexic" panose="00000500000000000000" pitchFamily="50" charset="0"/>
                        </a:rPr>
                        <a:t>Student loans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760112">
                <a:tc>
                  <a:txBody>
                    <a:bodyPr/>
                    <a:lstStyle/>
                    <a:p>
                      <a:r>
                        <a:rPr lang="en-GB" sz="2400" b="1" dirty="0">
                          <a:solidFill>
                            <a:schemeClr val="tx1"/>
                          </a:solidFill>
                          <a:latin typeface="OpenDyslexic" panose="00000500000000000000" pitchFamily="50" charset="0"/>
                        </a:rPr>
                        <a:t>Debt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760112">
                <a:tc>
                  <a:txBody>
                    <a:bodyPr/>
                    <a:lstStyle/>
                    <a:p>
                      <a:r>
                        <a:rPr lang="en-GB" sz="2400" b="1" dirty="0">
                          <a:solidFill>
                            <a:schemeClr val="tx1"/>
                          </a:solidFill>
                          <a:latin typeface="OpenDyslexic" panose="00000500000000000000" pitchFamily="50" charset="0"/>
                        </a:rPr>
                        <a:t>Finances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760112">
                <a:tc>
                  <a:txBody>
                    <a:bodyPr/>
                    <a:lstStyle/>
                    <a:p>
                      <a:r>
                        <a:rPr lang="en-GB" sz="2400" b="1" dirty="0">
                          <a:solidFill>
                            <a:schemeClr val="tx1"/>
                          </a:solidFill>
                          <a:latin typeface="OpenDyslexic" panose="00000500000000000000" pitchFamily="50" charset="0"/>
                        </a:rPr>
                        <a:t>Qualifications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2032172575"/>
              </p:ext>
            </p:extLst>
          </p:nvPr>
        </p:nvGraphicFramePr>
        <p:xfrm>
          <a:off x="3825934" y="1526928"/>
          <a:ext cx="8127549" cy="4199372"/>
        </p:xfrm>
        <a:graphic>
          <a:graphicData uri="http://schemas.openxmlformats.org/drawingml/2006/table">
            <a:tbl>
              <a:tblPr firstRow="1" bandRow="1">
                <a:tableStyleId>{5C22544A-7EE6-4342-B048-85BDC9FD1C3A}</a:tableStyleId>
              </a:tblPr>
              <a:tblGrid>
                <a:gridCol w="8127549">
                  <a:extLst>
                    <a:ext uri="{9D8B030D-6E8A-4147-A177-3AD203B41FA5}">
                      <a16:colId xmlns:a16="http://schemas.microsoft.com/office/drawing/2014/main" val="2002587198"/>
                    </a:ext>
                  </a:extLst>
                </a:gridCol>
              </a:tblGrid>
              <a:tr h="104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kern="1200" dirty="0">
                          <a:solidFill>
                            <a:schemeClr val="tx1"/>
                          </a:solidFill>
                          <a:effectLst/>
                          <a:latin typeface="OpenDyslexic" panose="00000500000000000000" pitchFamily="50" charset="0"/>
                          <a:ea typeface="+mn-ea"/>
                          <a:cs typeface="+mn-cs"/>
                        </a:rPr>
                        <a:t>Owing money, spending money you do not have. Borrow money = debt </a:t>
                      </a:r>
                      <a:endParaRPr lang="en-GB" sz="3200" b="0" i="0" dirty="0">
                        <a:solidFill>
                          <a:schemeClr val="tx1"/>
                        </a:solidFill>
                        <a:latin typeface="OpenDyslexic" panose="00000500000000000000" pitchFamily="50" charset="0"/>
                        <a:ea typeface="Montserrat"/>
                        <a:cs typeface="Montserrat"/>
                        <a:sym typeface="Monts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1049843">
                <a:tc>
                  <a:txBody>
                    <a:bodyPr/>
                    <a:lstStyle/>
                    <a:p>
                      <a:pPr algn="l" fontAlgn="t"/>
                      <a:r>
                        <a:rPr lang="en-GB" sz="2400" b="0" i="0" kern="1200" dirty="0">
                          <a:solidFill>
                            <a:schemeClr val="tx1"/>
                          </a:solidFill>
                          <a:effectLst/>
                          <a:latin typeface="OpenDyslexic" panose="00000500000000000000" pitchFamily="50" charset="0"/>
                          <a:ea typeface="+mn-ea"/>
                          <a:cs typeface="+mn-cs"/>
                        </a:rPr>
                        <a:t>The grades you earn, the skills you are examined on </a:t>
                      </a:r>
                      <a:endParaRPr lang="en-GB" sz="2800" b="0" i="0" u="none" strike="noStrike" dirty="0">
                        <a:solidFill>
                          <a:schemeClr val="tx1"/>
                        </a:solidFill>
                        <a:effectLst/>
                        <a:latin typeface="OpenDyslexic" panose="00000500000000000000" pitchFamily="50"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104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kern="1200" dirty="0">
                          <a:solidFill>
                            <a:schemeClr val="tx1"/>
                          </a:solidFill>
                          <a:effectLst/>
                          <a:latin typeface="OpenDyslexic" panose="00000500000000000000" pitchFamily="50" charset="0"/>
                          <a:ea typeface="+mn-ea"/>
                          <a:cs typeface="+mn-cs"/>
                        </a:rPr>
                        <a:t>Loans from the government that is used to pay for university; paid back once employed. </a:t>
                      </a:r>
                      <a:endParaRPr lang="en-GB" sz="3200" i="0" dirty="0">
                        <a:solidFill>
                          <a:schemeClr val="tx1"/>
                        </a:solidFill>
                        <a:latin typeface="OpenDyslexic" panose="00000500000000000000" pitchFamily="50" charset="0"/>
                        <a:ea typeface="Montserrat"/>
                        <a:cs typeface="Montserrat"/>
                        <a:sym typeface="Monts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326925"/>
                  </a:ext>
                </a:extLst>
              </a:tr>
              <a:tr h="1049843">
                <a:tc>
                  <a:txBody>
                    <a:bodyPr/>
                    <a:lstStyle/>
                    <a:p>
                      <a:pPr algn="l" fontAlgn="t"/>
                      <a:r>
                        <a:rPr lang="en-GB" sz="2400" b="0" i="0" kern="1200" dirty="0">
                          <a:solidFill>
                            <a:schemeClr val="tx1"/>
                          </a:solidFill>
                          <a:effectLst/>
                          <a:latin typeface="OpenDyslexic" panose="00000500000000000000" pitchFamily="50" charset="0"/>
                          <a:ea typeface="+mn-ea"/>
                          <a:cs typeface="+mn-cs"/>
                        </a:rPr>
                        <a:t>Personal money and how you manage it</a:t>
                      </a:r>
                      <a:endParaRPr lang="en-GB" sz="3200" b="0" i="0" u="none" strike="noStrike" dirty="0">
                        <a:solidFill>
                          <a:schemeClr val="tx1"/>
                        </a:solidFill>
                        <a:effectLst/>
                        <a:latin typeface="OpenDyslexic" panose="00000500000000000000" pitchFamily="50"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bl>
          </a:graphicData>
        </a:graphic>
      </p:graphicFrame>
      <p:sp>
        <p:nvSpPr>
          <p:cNvPr id="5" name="Rectangle 4">
            <a:extLst>
              <a:ext uri="{FF2B5EF4-FFF2-40B4-BE49-F238E27FC236}">
                <a16:creationId xmlns:a16="http://schemas.microsoft.com/office/drawing/2014/main" id="{9F400630-0105-451E-BE45-18B8A5DA68D8}"/>
              </a:ext>
            </a:extLst>
          </p:cNvPr>
          <p:cNvSpPr/>
          <p:nvPr/>
        </p:nvSpPr>
        <p:spPr>
          <a:xfrm>
            <a:off x="5839327" y="5726298"/>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12</a:t>
            </a:r>
            <a:endParaRPr lang="en-GB" sz="1100" b="1" dirty="0">
              <a:latin typeface="OpenDyslexic" panose="00000500000000000000" pitchFamily="50" charset="0"/>
            </a:endParaRPr>
          </a:p>
        </p:txBody>
      </p:sp>
    </p:spTree>
    <p:extLst>
      <p:ext uri="{BB962C8B-B14F-4D97-AF65-F5344CB8AC3E}">
        <p14:creationId xmlns:p14="http://schemas.microsoft.com/office/powerpoint/2010/main" val="252624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145592" y="15643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148614284"/>
              </p:ext>
            </p:extLst>
          </p:nvPr>
        </p:nvGraphicFramePr>
        <p:xfrm>
          <a:off x="342901" y="2400184"/>
          <a:ext cx="3005890" cy="3040448"/>
        </p:xfrm>
        <a:graphic>
          <a:graphicData uri="http://schemas.openxmlformats.org/drawingml/2006/table">
            <a:tbl>
              <a:tblPr firstRow="1" bandRow="1">
                <a:tableStyleId>{5C22544A-7EE6-4342-B048-85BDC9FD1C3A}</a:tableStyleId>
              </a:tblPr>
              <a:tblGrid>
                <a:gridCol w="3005890">
                  <a:extLst>
                    <a:ext uri="{9D8B030D-6E8A-4147-A177-3AD203B41FA5}">
                      <a16:colId xmlns:a16="http://schemas.microsoft.com/office/drawing/2014/main" val="2002587198"/>
                    </a:ext>
                  </a:extLst>
                </a:gridCol>
              </a:tblGrid>
              <a:tr h="760112">
                <a:tc>
                  <a:txBody>
                    <a:bodyPr/>
                    <a:lstStyle/>
                    <a:p>
                      <a:r>
                        <a:rPr lang="en-GB" sz="2400" b="1" dirty="0">
                          <a:solidFill>
                            <a:schemeClr val="bg1"/>
                          </a:solidFill>
                          <a:latin typeface="OpenDyslexic" panose="00000500000000000000" pitchFamily="50" charset="0"/>
                        </a:rPr>
                        <a:t>Student loans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757520720"/>
                  </a:ext>
                </a:extLst>
              </a:tr>
              <a:tr h="760112">
                <a:tc>
                  <a:txBody>
                    <a:bodyPr/>
                    <a:lstStyle/>
                    <a:p>
                      <a:r>
                        <a:rPr lang="en-GB" sz="2400" b="1" dirty="0">
                          <a:solidFill>
                            <a:schemeClr val="tx1"/>
                          </a:solidFill>
                          <a:latin typeface="OpenDyslexic" panose="00000500000000000000" pitchFamily="50" charset="0"/>
                        </a:rPr>
                        <a:t>Debt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49354996"/>
                  </a:ext>
                </a:extLst>
              </a:tr>
              <a:tr h="760112">
                <a:tc>
                  <a:txBody>
                    <a:bodyPr/>
                    <a:lstStyle/>
                    <a:p>
                      <a:r>
                        <a:rPr lang="en-GB" sz="2400" b="1" dirty="0">
                          <a:solidFill>
                            <a:schemeClr val="tx1"/>
                          </a:solidFill>
                          <a:latin typeface="OpenDyslexic" panose="00000500000000000000" pitchFamily="50" charset="0"/>
                        </a:rPr>
                        <a:t>Finances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309018327"/>
                  </a:ext>
                </a:extLst>
              </a:tr>
              <a:tr h="760112">
                <a:tc>
                  <a:txBody>
                    <a:bodyPr/>
                    <a:lstStyle/>
                    <a:p>
                      <a:r>
                        <a:rPr lang="en-GB" sz="2400" b="1" dirty="0">
                          <a:solidFill>
                            <a:schemeClr val="tx1"/>
                          </a:solidFill>
                          <a:latin typeface="OpenDyslexic" panose="00000500000000000000" pitchFamily="50" charset="0"/>
                        </a:rPr>
                        <a:t>Qualifications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2047248053"/>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3584941879"/>
              </p:ext>
            </p:extLst>
          </p:nvPr>
        </p:nvGraphicFramePr>
        <p:xfrm>
          <a:off x="3909270" y="1644595"/>
          <a:ext cx="7939829" cy="4444908"/>
        </p:xfrm>
        <a:graphic>
          <a:graphicData uri="http://schemas.openxmlformats.org/drawingml/2006/table">
            <a:tbl>
              <a:tblPr firstRow="1" bandRow="1">
                <a:tableStyleId>{5C22544A-7EE6-4342-B048-85BDC9FD1C3A}</a:tableStyleId>
              </a:tblPr>
              <a:tblGrid>
                <a:gridCol w="7939829">
                  <a:extLst>
                    <a:ext uri="{9D8B030D-6E8A-4147-A177-3AD203B41FA5}">
                      <a16:colId xmlns:a16="http://schemas.microsoft.com/office/drawing/2014/main" val="2002587198"/>
                    </a:ext>
                  </a:extLst>
                </a:gridCol>
              </a:tblGrid>
              <a:tr h="1145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kern="1200" dirty="0">
                          <a:solidFill>
                            <a:schemeClr val="tx1"/>
                          </a:solidFill>
                          <a:effectLst/>
                          <a:latin typeface="OpenDyslexic" panose="00000500000000000000" pitchFamily="50" charset="0"/>
                          <a:ea typeface="+mn-ea"/>
                          <a:cs typeface="+mn-cs"/>
                        </a:rPr>
                        <a:t>Owing money, spending money you do not have. Borrow money = debt </a:t>
                      </a:r>
                      <a:endParaRPr lang="en-GB" sz="3200" b="0" i="0" dirty="0">
                        <a:solidFill>
                          <a:schemeClr val="tx1"/>
                        </a:solidFill>
                        <a:latin typeface="OpenDyslexic" panose="00000500000000000000" pitchFamily="50" charset="0"/>
                        <a:ea typeface="Montserrat"/>
                        <a:cs typeface="Montserrat"/>
                        <a:sym typeface="Monts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57520720"/>
                  </a:ext>
                </a:extLst>
              </a:tr>
              <a:tr h="1099936">
                <a:tc>
                  <a:txBody>
                    <a:bodyPr/>
                    <a:lstStyle/>
                    <a:p>
                      <a:pPr algn="l" fontAlgn="t"/>
                      <a:r>
                        <a:rPr lang="en-GB" sz="2400" b="0" i="0" kern="1200" dirty="0">
                          <a:solidFill>
                            <a:schemeClr val="tx1"/>
                          </a:solidFill>
                          <a:effectLst/>
                          <a:latin typeface="OpenDyslexic" panose="00000500000000000000" pitchFamily="50" charset="0"/>
                          <a:ea typeface="+mn-ea"/>
                          <a:cs typeface="+mn-cs"/>
                        </a:rPr>
                        <a:t>The grades you earn, the skills you are examined on </a:t>
                      </a:r>
                      <a:endParaRPr lang="en-GB" sz="2800" b="0" i="0" u="none" strike="noStrike" dirty="0">
                        <a:solidFill>
                          <a:schemeClr val="tx1"/>
                        </a:solidFill>
                        <a:effectLst/>
                        <a:latin typeface="OpenDyslexic" panose="00000500000000000000" pitchFamily="50"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4099210220"/>
                  </a:ext>
                </a:extLst>
              </a:tr>
              <a:tr h="1099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kern="1200" dirty="0">
                          <a:solidFill>
                            <a:schemeClr val="bg1"/>
                          </a:solidFill>
                          <a:effectLst/>
                          <a:latin typeface="OpenDyslexic" panose="00000500000000000000" pitchFamily="50" charset="0"/>
                          <a:ea typeface="+mn-ea"/>
                          <a:cs typeface="+mn-cs"/>
                        </a:rPr>
                        <a:t>Loans from the government that is used to pay for university; paid back once employed. </a:t>
                      </a:r>
                      <a:endParaRPr lang="en-GB" sz="3200" i="0" dirty="0">
                        <a:solidFill>
                          <a:schemeClr val="bg1"/>
                        </a:solidFill>
                        <a:latin typeface="OpenDyslexic" panose="00000500000000000000" pitchFamily="50" charset="0"/>
                        <a:ea typeface="Montserrat"/>
                        <a:cs typeface="Montserrat"/>
                        <a:sym typeface="Monts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47248053"/>
                  </a:ext>
                </a:extLst>
              </a:tr>
              <a:tr h="1099936">
                <a:tc>
                  <a:txBody>
                    <a:bodyPr/>
                    <a:lstStyle/>
                    <a:p>
                      <a:pPr algn="l" fontAlgn="t"/>
                      <a:r>
                        <a:rPr lang="en-GB" sz="2400" b="0" i="0" kern="1200" dirty="0">
                          <a:solidFill>
                            <a:schemeClr val="tx1"/>
                          </a:solidFill>
                          <a:effectLst/>
                          <a:latin typeface="OpenDyslexic" panose="00000500000000000000" pitchFamily="50" charset="0"/>
                          <a:ea typeface="+mn-ea"/>
                          <a:cs typeface="+mn-cs"/>
                        </a:rPr>
                        <a:t>Personal money and how you manage it</a:t>
                      </a:r>
                      <a:endParaRPr lang="en-GB" sz="3200" b="0" i="0" u="none" strike="noStrike" dirty="0">
                        <a:solidFill>
                          <a:schemeClr val="tx1"/>
                        </a:solidFill>
                        <a:effectLst/>
                        <a:latin typeface="OpenDyslexic" panose="00000500000000000000" pitchFamily="50"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3600405908"/>
                  </a:ext>
                </a:extLst>
              </a:tr>
            </a:tbl>
          </a:graphicData>
        </a:graphic>
      </p:graphicFrame>
      <p:sp>
        <p:nvSpPr>
          <p:cNvPr id="5" name="Rectangle 4">
            <a:extLst>
              <a:ext uri="{FF2B5EF4-FFF2-40B4-BE49-F238E27FC236}">
                <a16:creationId xmlns:a16="http://schemas.microsoft.com/office/drawing/2014/main" id="{9F400630-0105-451E-BE45-18B8A5DA68D8}"/>
              </a:ext>
            </a:extLst>
          </p:cNvPr>
          <p:cNvSpPr/>
          <p:nvPr/>
        </p:nvSpPr>
        <p:spPr>
          <a:xfrm>
            <a:off x="5403392" y="6280337"/>
            <a:ext cx="1986236" cy="473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12</a:t>
            </a:r>
            <a:endParaRPr lang="en-GB" sz="1100" b="1" dirty="0">
              <a:latin typeface="OpenDyslexic" panose="00000500000000000000" pitchFamily="50" charset="0"/>
            </a:endParaRPr>
          </a:p>
        </p:txBody>
      </p:sp>
    </p:spTree>
    <p:extLst>
      <p:ext uri="{BB962C8B-B14F-4D97-AF65-F5344CB8AC3E}">
        <p14:creationId xmlns:p14="http://schemas.microsoft.com/office/powerpoint/2010/main" val="418753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57C6-84B4-256A-B816-232880C382F1}"/>
              </a:ext>
            </a:extLst>
          </p:cNvPr>
          <p:cNvSpPr>
            <a:spLocks noGrp="1"/>
          </p:cNvSpPr>
          <p:nvPr>
            <p:ph type="ctrTitle"/>
          </p:nvPr>
        </p:nvSpPr>
        <p:spPr>
          <a:xfrm>
            <a:off x="1435100" y="2228068"/>
            <a:ext cx="9144000" cy="2387600"/>
          </a:xfrm>
        </p:spPr>
        <p:txBody>
          <a:bodyPr>
            <a:normAutofit fontScale="90000"/>
          </a:bodyPr>
          <a:lstStyle/>
          <a:p>
            <a:r>
              <a:rPr lang="en-GB" sz="4900" dirty="0"/>
              <a:t>What are we learning today? </a:t>
            </a: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384A7E63-467F-B65B-1B84-AC731D65160F}"/>
              </a:ext>
            </a:extLst>
          </p:cNvPr>
          <p:cNvSpPr>
            <a:spLocks noGrp="1"/>
          </p:cNvSpPr>
          <p:nvPr>
            <p:ph type="subTitle" idx="1"/>
          </p:nvPr>
        </p:nvSpPr>
        <p:spPr/>
        <p:txBody>
          <a:bodyPr>
            <a:normAutofit/>
          </a:bodyPr>
          <a:lstStyle/>
          <a:p>
            <a:r>
              <a:rPr lang="en-GB" sz="2256" dirty="0"/>
              <a:t>What are the costs of going to university? </a:t>
            </a:r>
          </a:p>
          <a:p>
            <a:r>
              <a:rPr lang="en-GB" sz="2256" dirty="0"/>
              <a:t>Do people feel it is worth spending the money on university? </a:t>
            </a:r>
          </a:p>
          <a:p>
            <a:r>
              <a:rPr lang="en-GB" sz="2256" dirty="0"/>
              <a:t>Why is budgeting important for a student at university? </a:t>
            </a:r>
          </a:p>
        </p:txBody>
      </p:sp>
      <p:pic>
        <p:nvPicPr>
          <p:cNvPr id="7" name="Picture 6">
            <a:extLst>
              <a:ext uri="{FF2B5EF4-FFF2-40B4-BE49-F238E27FC236}">
                <a16:creationId xmlns:a16="http://schemas.microsoft.com/office/drawing/2014/main" id="{FA041912-A56A-8CFC-60DD-FCFE915B3694}"/>
              </a:ext>
            </a:extLst>
          </p:cNvPr>
          <p:cNvPicPr>
            <a:picLocks noChangeAspect="1"/>
          </p:cNvPicPr>
          <p:nvPr/>
        </p:nvPicPr>
        <p:blipFill>
          <a:blip r:embed="rId3"/>
          <a:stretch>
            <a:fillRect/>
          </a:stretch>
        </p:blipFill>
        <p:spPr>
          <a:xfrm>
            <a:off x="5044022" y="2560559"/>
            <a:ext cx="2103956" cy="1736883"/>
          </a:xfrm>
          <a:prstGeom prst="rect">
            <a:avLst/>
          </a:prstGeom>
          <a:ln>
            <a:solidFill>
              <a:schemeClr val="accent2"/>
            </a:solidFill>
          </a:ln>
        </p:spPr>
      </p:pic>
      <p:pic>
        <p:nvPicPr>
          <p:cNvPr id="9" name="Picture 8">
            <a:extLst>
              <a:ext uri="{FF2B5EF4-FFF2-40B4-BE49-F238E27FC236}">
                <a16:creationId xmlns:a16="http://schemas.microsoft.com/office/drawing/2014/main" id="{ED4514F9-4B37-016C-97E8-143D22105E09}"/>
              </a:ext>
            </a:extLst>
          </p:cNvPr>
          <p:cNvPicPr>
            <a:picLocks noChangeAspect="1"/>
          </p:cNvPicPr>
          <p:nvPr/>
        </p:nvPicPr>
        <p:blipFill>
          <a:blip r:embed="rId4"/>
          <a:stretch>
            <a:fillRect/>
          </a:stretch>
        </p:blipFill>
        <p:spPr>
          <a:xfrm>
            <a:off x="2023612" y="2560559"/>
            <a:ext cx="2797057" cy="1736883"/>
          </a:xfrm>
          <a:prstGeom prst="rect">
            <a:avLst/>
          </a:prstGeom>
          <a:ln>
            <a:solidFill>
              <a:schemeClr val="accent2"/>
            </a:solidFill>
          </a:ln>
        </p:spPr>
      </p:pic>
      <p:pic>
        <p:nvPicPr>
          <p:cNvPr id="11" name="Picture 10">
            <a:extLst>
              <a:ext uri="{FF2B5EF4-FFF2-40B4-BE49-F238E27FC236}">
                <a16:creationId xmlns:a16="http://schemas.microsoft.com/office/drawing/2014/main" id="{F0ECB20B-F48A-1356-54F7-8736E50F669D}"/>
              </a:ext>
            </a:extLst>
          </p:cNvPr>
          <p:cNvPicPr>
            <a:picLocks noChangeAspect="1"/>
          </p:cNvPicPr>
          <p:nvPr/>
        </p:nvPicPr>
        <p:blipFill>
          <a:blip r:embed="rId5"/>
          <a:stretch>
            <a:fillRect/>
          </a:stretch>
        </p:blipFill>
        <p:spPr>
          <a:xfrm>
            <a:off x="7371330" y="2546294"/>
            <a:ext cx="2559370" cy="1751148"/>
          </a:xfrm>
          <a:prstGeom prst="rect">
            <a:avLst/>
          </a:prstGeom>
          <a:ln>
            <a:solidFill>
              <a:schemeClr val="accent2"/>
            </a:solidFill>
          </a:ln>
        </p:spPr>
      </p:pic>
    </p:spTree>
    <p:extLst>
      <p:ext uri="{BB962C8B-B14F-4D97-AF65-F5344CB8AC3E}">
        <p14:creationId xmlns:p14="http://schemas.microsoft.com/office/powerpoint/2010/main" val="109862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a:extLst>
              <a:ext uri="{FF2B5EF4-FFF2-40B4-BE49-F238E27FC236}">
                <a16:creationId xmlns:a16="http://schemas.microsoft.com/office/drawing/2014/main" id="{00E3E281-300A-DA64-3DFB-A9CF8755BF8C}"/>
              </a:ext>
            </a:extLst>
          </p:cNvPr>
          <p:cNvSpPr>
            <a:spLocks noGrp="1" noChangeArrowheads="1"/>
          </p:cNvSpPr>
          <p:nvPr>
            <p:ph type="title"/>
          </p:nvPr>
        </p:nvSpPr>
        <p:spPr>
          <a:xfrm>
            <a:off x="214314" y="1474134"/>
            <a:ext cx="5435600" cy="1125538"/>
          </a:xfrm>
          <a:solidFill>
            <a:schemeClr val="tx1"/>
          </a:solidFill>
          <a:ln>
            <a:solidFill>
              <a:schemeClr val="tx1"/>
            </a:solidFill>
            <a:miter lim="800000"/>
            <a:headEnd/>
            <a:tailEnd/>
          </a:ln>
        </p:spPr>
        <p:txBody>
          <a:bodyPr vert="horz" lIns="92075" tIns="46038" rIns="92075" bIns="46038" rtlCol="0" anchor="ctr">
            <a:normAutofit fontScale="90000"/>
          </a:bodyPr>
          <a:lstStyle/>
          <a:p>
            <a:pPr>
              <a:lnSpc>
                <a:spcPct val="85000"/>
              </a:lnSpc>
            </a:pPr>
            <a:r>
              <a:rPr lang="en-US" altLang="en-US" sz="3200" b="1" dirty="0">
                <a:solidFill>
                  <a:schemeClr val="bg1"/>
                </a:solidFill>
              </a:rPr>
              <a:t>What will university cost?</a:t>
            </a:r>
            <a:br>
              <a:rPr lang="en-US" altLang="en-US" sz="3200" b="1" dirty="0">
                <a:solidFill>
                  <a:schemeClr val="bg1"/>
                </a:solidFill>
              </a:rPr>
            </a:br>
            <a:r>
              <a:rPr lang="en-US" altLang="en-US" sz="3200" b="1" dirty="0">
                <a:solidFill>
                  <a:schemeClr val="bg1"/>
                </a:solidFill>
              </a:rPr>
              <a:t>Tuition fees</a:t>
            </a:r>
          </a:p>
        </p:txBody>
      </p:sp>
      <p:sp>
        <p:nvSpPr>
          <p:cNvPr id="18436" name="Rectangle 4">
            <a:extLst>
              <a:ext uri="{FF2B5EF4-FFF2-40B4-BE49-F238E27FC236}">
                <a16:creationId xmlns:a16="http://schemas.microsoft.com/office/drawing/2014/main" id="{B132778B-F295-7E71-7AE1-B583DBDF61EE}"/>
              </a:ext>
            </a:extLst>
          </p:cNvPr>
          <p:cNvSpPr>
            <a:spLocks noGrp="1" noChangeArrowheads="1"/>
          </p:cNvSpPr>
          <p:nvPr>
            <p:ph sz="half" idx="1"/>
          </p:nvPr>
        </p:nvSpPr>
        <p:spPr>
          <a:xfrm>
            <a:off x="120650" y="2653553"/>
            <a:ext cx="5435600" cy="4781735"/>
          </a:xfrm>
          <a:noFill/>
          <a:ln/>
        </p:spPr>
        <p:txBody>
          <a:bodyPr>
            <a:normAutofit/>
          </a:bodyPr>
          <a:lstStyle/>
          <a:p>
            <a:pPr>
              <a:spcBef>
                <a:spcPct val="5000"/>
              </a:spcBef>
              <a:spcAft>
                <a:spcPct val="5000"/>
              </a:spcAft>
              <a:buFont typeface="Wingdings" panose="05000000000000000000" pitchFamily="2" charset="2"/>
              <a:buChar char="§"/>
            </a:pPr>
            <a:r>
              <a:rPr lang="en-GB" altLang="en-US" sz="2400" dirty="0"/>
              <a:t>Universities will charge up to £9,000 a year. Rising to £9535.</a:t>
            </a:r>
          </a:p>
          <a:p>
            <a:pPr>
              <a:spcBef>
                <a:spcPct val="5000"/>
              </a:spcBef>
              <a:spcAft>
                <a:spcPct val="5000"/>
              </a:spcAft>
              <a:buFont typeface="Wingdings" panose="05000000000000000000" pitchFamily="2" charset="2"/>
              <a:buChar char="§"/>
            </a:pPr>
            <a:endParaRPr lang="en-GB" altLang="en-US" sz="2400" dirty="0"/>
          </a:p>
          <a:p>
            <a:pPr>
              <a:spcBef>
                <a:spcPct val="5000"/>
              </a:spcBef>
              <a:spcAft>
                <a:spcPct val="5000"/>
              </a:spcAft>
              <a:buFont typeface="Wingdings" panose="05000000000000000000" pitchFamily="2" charset="2"/>
              <a:buChar char="§"/>
            </a:pPr>
            <a:r>
              <a:rPr lang="en-GB" altLang="en-US" sz="2400" dirty="0"/>
              <a:t>You don’t have to pay upfront – you can get a government loan.</a:t>
            </a:r>
          </a:p>
          <a:p>
            <a:pPr>
              <a:spcBef>
                <a:spcPct val="5000"/>
              </a:spcBef>
              <a:spcAft>
                <a:spcPct val="5000"/>
              </a:spcAft>
              <a:buFont typeface="Wingdings" panose="05000000000000000000" pitchFamily="2" charset="2"/>
              <a:buNone/>
            </a:pPr>
            <a:endParaRPr lang="en-GB" altLang="en-US" sz="2400" dirty="0"/>
          </a:p>
          <a:p>
            <a:pPr>
              <a:spcBef>
                <a:spcPct val="5000"/>
              </a:spcBef>
              <a:spcAft>
                <a:spcPct val="5000"/>
              </a:spcAft>
              <a:buFont typeface="Wingdings" panose="05000000000000000000" pitchFamily="2" charset="2"/>
              <a:buChar char="§"/>
            </a:pPr>
            <a:r>
              <a:rPr lang="en-US" altLang="en-US" sz="2400" dirty="0"/>
              <a:t>You can pay for all or part of your tuition upfront if you wish to. </a:t>
            </a:r>
          </a:p>
          <a:p>
            <a:pPr>
              <a:spcBef>
                <a:spcPct val="5000"/>
              </a:spcBef>
              <a:spcAft>
                <a:spcPct val="5000"/>
              </a:spcAft>
              <a:buFont typeface="Wingdings" panose="05000000000000000000" pitchFamily="2" charset="2"/>
              <a:buNone/>
            </a:pPr>
            <a:endParaRPr lang="en-GB" altLang="en-US" dirty="0"/>
          </a:p>
          <a:p>
            <a:pPr>
              <a:lnSpc>
                <a:spcPct val="85000"/>
              </a:lnSpc>
              <a:spcBef>
                <a:spcPct val="5000"/>
              </a:spcBef>
              <a:spcAft>
                <a:spcPct val="5000"/>
              </a:spcAft>
              <a:buFont typeface="Wingdings" panose="05000000000000000000" pitchFamily="2" charset="2"/>
              <a:buNone/>
            </a:pPr>
            <a:endParaRPr lang="en-GB" altLang="en-US" dirty="0"/>
          </a:p>
          <a:p>
            <a:pPr>
              <a:spcBef>
                <a:spcPct val="5000"/>
              </a:spcBef>
              <a:buFont typeface="Wingdings" panose="05000000000000000000" pitchFamily="2" charset="2"/>
              <a:buChar char="§"/>
            </a:pPr>
            <a:endParaRPr lang="en-GB" altLang="en-US" dirty="0"/>
          </a:p>
          <a:p>
            <a:pPr>
              <a:spcBef>
                <a:spcPct val="5000"/>
              </a:spcBef>
              <a:buFont typeface="Wingdings" panose="05000000000000000000" pitchFamily="2" charset="2"/>
              <a:buNone/>
            </a:pPr>
            <a:endParaRPr lang="en-GB" altLang="en-US" dirty="0"/>
          </a:p>
          <a:p>
            <a:pPr>
              <a:buFont typeface="Wingdings" panose="05000000000000000000" pitchFamily="2" charset="2"/>
              <a:buChar char="§"/>
            </a:pPr>
            <a:endParaRPr lang="en-US" altLang="en-US" dirty="0"/>
          </a:p>
        </p:txBody>
      </p:sp>
      <p:sp>
        <p:nvSpPr>
          <p:cNvPr id="6" name="Rectangle 2">
            <a:extLst>
              <a:ext uri="{FF2B5EF4-FFF2-40B4-BE49-F238E27FC236}">
                <a16:creationId xmlns:a16="http://schemas.microsoft.com/office/drawing/2014/main" id="{3032253F-3996-16E2-3780-8F297AB6A6C9}"/>
              </a:ext>
            </a:extLst>
          </p:cNvPr>
          <p:cNvSpPr txBox="1">
            <a:spLocks noChangeArrowheads="1"/>
          </p:cNvSpPr>
          <p:nvPr/>
        </p:nvSpPr>
        <p:spPr>
          <a:xfrm>
            <a:off x="5743578" y="1474134"/>
            <a:ext cx="6327772" cy="4334996"/>
          </a:xfrm>
          <a:prstGeom prst="rect">
            <a:avLst/>
          </a:prstGeom>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buFont typeface="Wingdings" panose="05000000000000000000" pitchFamily="2" charset="2"/>
              <a:buChar char="§"/>
            </a:pPr>
            <a:r>
              <a:rPr lang="en-GB" altLang="en-US" sz="2400" dirty="0">
                <a:latin typeface="OpenDyslexic" panose="00000500000000000000" pitchFamily="50" charset="0"/>
              </a:rPr>
              <a:t>Grants </a:t>
            </a:r>
          </a:p>
          <a:p>
            <a:pPr lvl="1">
              <a:spcBef>
                <a:spcPct val="50000"/>
              </a:spcBef>
              <a:buFont typeface="Wingdings" panose="05000000000000000000" pitchFamily="2" charset="2"/>
              <a:buChar char="§"/>
            </a:pPr>
            <a:r>
              <a:rPr lang="en-GB" altLang="en-US" dirty="0">
                <a:latin typeface="OpenDyslexic" panose="00000500000000000000" pitchFamily="50" charset="0"/>
              </a:rPr>
              <a:t>You don’t pay this money back.</a:t>
            </a:r>
          </a:p>
          <a:p>
            <a:pPr lvl="1">
              <a:spcBef>
                <a:spcPct val="50000"/>
              </a:spcBef>
              <a:buFont typeface="Wingdings" panose="05000000000000000000" pitchFamily="2" charset="2"/>
              <a:buChar char="§"/>
            </a:pPr>
            <a:r>
              <a:rPr lang="en-GB" altLang="en-US" dirty="0">
                <a:latin typeface="OpenDyslexic" panose="00000500000000000000" pitchFamily="50" charset="0"/>
              </a:rPr>
              <a:t>Your household income needs to be under £40,000.</a:t>
            </a:r>
            <a:endParaRPr lang="en-GB" altLang="en-US" sz="1000" dirty="0">
              <a:latin typeface="OpenDyslexic" panose="00000500000000000000" pitchFamily="50" charset="0"/>
            </a:endParaRPr>
          </a:p>
          <a:p>
            <a:pPr>
              <a:spcBef>
                <a:spcPct val="50000"/>
              </a:spcBef>
              <a:buFont typeface="Wingdings" panose="05000000000000000000" pitchFamily="2" charset="2"/>
              <a:buChar char="§"/>
            </a:pPr>
            <a:r>
              <a:rPr lang="en-GB" altLang="en-US" sz="2400" dirty="0">
                <a:latin typeface="OpenDyslexic" panose="00000500000000000000" pitchFamily="50" charset="0"/>
              </a:rPr>
              <a:t>Living cost loans </a:t>
            </a:r>
          </a:p>
          <a:p>
            <a:pPr lvl="1">
              <a:spcBef>
                <a:spcPct val="50000"/>
              </a:spcBef>
              <a:buFont typeface="Wingdings" panose="05000000000000000000" pitchFamily="2" charset="2"/>
              <a:buChar char="§"/>
            </a:pPr>
            <a:r>
              <a:rPr lang="en-GB" altLang="en-US" dirty="0">
                <a:latin typeface="OpenDyslexic" panose="00000500000000000000" pitchFamily="50" charset="0"/>
              </a:rPr>
              <a:t>Available to </a:t>
            </a:r>
            <a:r>
              <a:rPr lang="en-GB" altLang="en-US" u="sng" dirty="0">
                <a:latin typeface="OpenDyslexic" panose="00000500000000000000" pitchFamily="50" charset="0"/>
              </a:rPr>
              <a:t>all</a:t>
            </a:r>
            <a:r>
              <a:rPr lang="en-GB" altLang="en-US" dirty="0">
                <a:latin typeface="OpenDyslexic" panose="00000500000000000000" pitchFamily="50" charset="0"/>
              </a:rPr>
              <a:t> first time students. </a:t>
            </a:r>
            <a:endParaRPr lang="en-GB" altLang="en-US" sz="1000" dirty="0">
              <a:latin typeface="OpenDyslexic" panose="00000500000000000000" pitchFamily="50" charset="0"/>
            </a:endParaRPr>
          </a:p>
          <a:p>
            <a:pPr>
              <a:spcBef>
                <a:spcPct val="50000"/>
              </a:spcBef>
              <a:spcAft>
                <a:spcPct val="50000"/>
              </a:spcAft>
              <a:buFont typeface="Wingdings" panose="05000000000000000000" pitchFamily="2" charset="2"/>
              <a:buChar char="§"/>
            </a:pPr>
            <a:r>
              <a:rPr lang="en-GB" altLang="en-US" sz="2400" dirty="0">
                <a:latin typeface="OpenDyslexic" panose="00000500000000000000" pitchFamily="50" charset="0"/>
              </a:rPr>
              <a:t>How much you get depends on your household income, and where you are studying and living. </a:t>
            </a:r>
          </a:p>
          <a:p>
            <a:pPr>
              <a:spcBef>
                <a:spcPct val="50000"/>
              </a:spcBef>
              <a:spcAft>
                <a:spcPct val="50000"/>
              </a:spcAft>
              <a:buFont typeface="Wingdings" panose="05000000000000000000" pitchFamily="2" charset="2"/>
              <a:buChar char="§"/>
            </a:pPr>
            <a:endParaRPr lang="en-GB" altLang="en-US" sz="2400" dirty="0">
              <a:latin typeface="OpenDyslexic" panose="00000500000000000000" pitchFamily="50" charset="0"/>
            </a:endParaRPr>
          </a:p>
          <a:p>
            <a:pPr>
              <a:lnSpc>
                <a:spcPct val="85000"/>
              </a:lnSpc>
              <a:buFont typeface="Wingdings" panose="05000000000000000000" pitchFamily="2" charset="2"/>
              <a:buChar char="§"/>
            </a:pPr>
            <a:endParaRPr lang="en-US" altLang="en-US" sz="2400" dirty="0">
              <a:latin typeface="OpenDyslexic" panose="00000500000000000000" pitchFamily="50" charset="0"/>
            </a:endParaRPr>
          </a:p>
          <a:p>
            <a:pPr>
              <a:lnSpc>
                <a:spcPct val="85000"/>
              </a:lnSpc>
              <a:buFont typeface="Wingdings" panose="05000000000000000000" pitchFamily="2" charset="2"/>
              <a:buChar char="§"/>
            </a:pPr>
            <a:endParaRPr lang="en-GB" altLang="en-US" sz="2400" dirty="0">
              <a:latin typeface="OpenDyslexic" panose="00000500000000000000" pitchFamily="50" charset="0"/>
            </a:endParaRPr>
          </a:p>
          <a:p>
            <a:pPr>
              <a:buFont typeface="Wingdings" panose="05000000000000000000" pitchFamily="2" charset="2"/>
              <a:buNone/>
            </a:pPr>
            <a:endParaRPr lang="en-GB" altLang="en-US" sz="2400" dirty="0">
              <a:latin typeface="OpenDyslexic" panose="00000500000000000000" pitchFamily="50" charset="0"/>
            </a:endParaRPr>
          </a:p>
        </p:txBody>
      </p:sp>
      <p:pic>
        <p:nvPicPr>
          <p:cNvPr id="3" name="Picture 2">
            <a:extLst>
              <a:ext uri="{FF2B5EF4-FFF2-40B4-BE49-F238E27FC236}">
                <a16:creationId xmlns:a16="http://schemas.microsoft.com/office/drawing/2014/main" id="{A1017EF9-940C-5FD6-62AA-8C896031F55C}"/>
              </a:ext>
            </a:extLst>
          </p:cNvPr>
          <p:cNvPicPr>
            <a:picLocks noChangeAspect="1"/>
          </p:cNvPicPr>
          <p:nvPr/>
        </p:nvPicPr>
        <p:blipFill>
          <a:blip r:embed="rId3"/>
          <a:stretch>
            <a:fillRect/>
          </a:stretch>
        </p:blipFill>
        <p:spPr>
          <a:xfrm>
            <a:off x="7318202" y="5755341"/>
            <a:ext cx="1297246" cy="1102659"/>
          </a:xfrm>
          <a:prstGeom prst="rect">
            <a:avLst/>
          </a:prstGeom>
        </p:spPr>
      </p:pic>
    </p:spTree>
    <p:extLst>
      <p:ext uri="{BB962C8B-B14F-4D97-AF65-F5344CB8AC3E}">
        <p14:creationId xmlns:p14="http://schemas.microsoft.com/office/powerpoint/2010/main" val="2367740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2BD85B-D295-EF79-74DC-651E4E7ECC85}"/>
              </a:ext>
            </a:extLst>
          </p:cNvPr>
          <p:cNvSpPr>
            <a:spLocks noGrp="1" noChangeArrowheads="1"/>
          </p:cNvSpPr>
          <p:nvPr>
            <p:ph sz="half" idx="1"/>
          </p:nvPr>
        </p:nvSpPr>
        <p:spPr>
          <a:xfrm>
            <a:off x="180886" y="2443950"/>
            <a:ext cx="5595666" cy="4276165"/>
          </a:xfrm>
          <a:noFill/>
          <a:ln/>
        </p:spPr>
        <p:txBody>
          <a:bodyPr>
            <a:normAutofit fontScale="85000" lnSpcReduction="20000"/>
          </a:bodyPr>
          <a:lstStyle/>
          <a:p>
            <a:pPr>
              <a:spcBef>
                <a:spcPct val="50000"/>
              </a:spcBef>
              <a:spcAft>
                <a:spcPct val="50000"/>
              </a:spcAft>
              <a:buFont typeface="Wingdings" panose="05000000000000000000" pitchFamily="2" charset="2"/>
              <a:buChar char="§"/>
            </a:pPr>
            <a:r>
              <a:rPr lang="en-GB" altLang="en-US" dirty="0"/>
              <a:t>You start repaying when you earn over £21,000 a year.</a:t>
            </a:r>
          </a:p>
          <a:p>
            <a:pPr>
              <a:spcBef>
                <a:spcPct val="50000"/>
              </a:spcBef>
              <a:spcAft>
                <a:spcPct val="50000"/>
              </a:spcAft>
              <a:buFont typeface="Wingdings" panose="05000000000000000000" pitchFamily="2" charset="2"/>
              <a:buChar char="§"/>
            </a:pPr>
            <a:r>
              <a:rPr lang="en-GB" altLang="en-US" dirty="0"/>
              <a:t>You will pay 9% of your income over £21,000.</a:t>
            </a:r>
          </a:p>
          <a:p>
            <a:pPr lvl="1">
              <a:spcBef>
                <a:spcPct val="50000"/>
              </a:spcBef>
              <a:spcAft>
                <a:spcPct val="50000"/>
              </a:spcAft>
              <a:buFont typeface="Wingdings" panose="05000000000000000000" pitchFamily="2" charset="2"/>
              <a:buChar char="§"/>
            </a:pPr>
            <a:r>
              <a:rPr lang="en-GB" altLang="en-US" dirty="0"/>
              <a:t>So, if you earn £25,000 you will pay £6.92/week or £30/</a:t>
            </a:r>
            <a:r>
              <a:rPr lang="en-GB" altLang="en-US" dirty="0" err="1"/>
              <a:t>mth</a:t>
            </a:r>
            <a:r>
              <a:rPr lang="en-GB" altLang="en-US" dirty="0"/>
              <a:t>.</a:t>
            </a:r>
          </a:p>
          <a:p>
            <a:pPr>
              <a:spcBef>
                <a:spcPct val="50000"/>
              </a:spcBef>
              <a:spcAft>
                <a:spcPct val="50000"/>
              </a:spcAft>
              <a:buFont typeface="Wingdings" panose="05000000000000000000" pitchFamily="2" charset="2"/>
              <a:buChar char="§"/>
            </a:pPr>
            <a:r>
              <a:rPr lang="en-GB" altLang="en-US" dirty="0"/>
              <a:t>If you stop earning, you stop paying.</a:t>
            </a:r>
          </a:p>
          <a:p>
            <a:pPr>
              <a:spcBef>
                <a:spcPct val="50000"/>
              </a:spcBef>
              <a:spcAft>
                <a:spcPct val="50000"/>
              </a:spcAft>
              <a:buFont typeface="Wingdings" panose="05000000000000000000" pitchFamily="2" charset="2"/>
              <a:buChar char="§"/>
            </a:pPr>
            <a:r>
              <a:rPr lang="en-GB" altLang="en-US" dirty="0"/>
              <a:t>Any outstanding loan amounts will be written off after 30 years.</a:t>
            </a:r>
          </a:p>
        </p:txBody>
      </p:sp>
      <p:sp>
        <p:nvSpPr>
          <p:cNvPr id="371719" name="Rectangle 7">
            <a:extLst>
              <a:ext uri="{FF2B5EF4-FFF2-40B4-BE49-F238E27FC236}">
                <a16:creationId xmlns:a16="http://schemas.microsoft.com/office/drawing/2014/main" id="{90E6DAF3-5B4B-B6EB-5DF5-33B4AC2D5EDB}"/>
              </a:ext>
            </a:extLst>
          </p:cNvPr>
          <p:cNvSpPr>
            <a:spLocks noChangeArrowheads="1"/>
          </p:cNvSpPr>
          <p:nvPr/>
        </p:nvSpPr>
        <p:spPr bwMode="auto">
          <a:xfrm>
            <a:off x="180886" y="1428634"/>
            <a:ext cx="7139252" cy="7153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nSpc>
                <a:spcPct val="85000"/>
              </a:lnSpc>
            </a:pPr>
            <a:r>
              <a:rPr lang="en-US" altLang="en-US" sz="3200" b="1" dirty="0">
                <a:solidFill>
                  <a:schemeClr val="bg1"/>
                </a:solidFill>
                <a:latin typeface="OpenDyslexic" panose="00000500000000000000" pitchFamily="50" charset="0"/>
              </a:rPr>
              <a:t>Repaying your student loan</a:t>
            </a:r>
          </a:p>
        </p:txBody>
      </p:sp>
      <p:sp>
        <p:nvSpPr>
          <p:cNvPr id="4" name="Rectangle 3">
            <a:extLst>
              <a:ext uri="{FF2B5EF4-FFF2-40B4-BE49-F238E27FC236}">
                <a16:creationId xmlns:a16="http://schemas.microsoft.com/office/drawing/2014/main" id="{8E398D2E-A7EF-FC0D-9EEE-F021B1DEF594}"/>
              </a:ext>
            </a:extLst>
          </p:cNvPr>
          <p:cNvSpPr/>
          <p:nvPr/>
        </p:nvSpPr>
        <p:spPr>
          <a:xfrm>
            <a:off x="5724525" y="2238375"/>
            <a:ext cx="5783259" cy="3600450"/>
          </a:xfrm>
          <a:prstGeom prst="rect">
            <a:avLst/>
          </a:prstGeom>
          <a:solidFill>
            <a:srgbClr val="A08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4">
            <a:extLst>
              <a:ext uri="{FF2B5EF4-FFF2-40B4-BE49-F238E27FC236}">
                <a16:creationId xmlns:a16="http://schemas.microsoft.com/office/drawing/2014/main" id="{5C5DDECD-E3D2-87E4-4FBE-99D71FAD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01" t="31892" r="28258" b="22334"/>
          <a:stretch>
            <a:fillRect/>
          </a:stretch>
        </p:blipFill>
        <p:spPr bwMode="auto">
          <a:xfrm>
            <a:off x="6005546" y="2768693"/>
            <a:ext cx="518001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 name="TextBox 5">
            <a:extLst>
              <a:ext uri="{FF2B5EF4-FFF2-40B4-BE49-F238E27FC236}">
                <a16:creationId xmlns:a16="http://schemas.microsoft.com/office/drawing/2014/main" id="{F6C6DAFC-04CE-8510-2C31-7340972766B1}"/>
              </a:ext>
            </a:extLst>
          </p:cNvPr>
          <p:cNvSpPr txBox="1">
            <a:spLocks noChangeArrowheads="1"/>
          </p:cNvSpPr>
          <p:nvPr/>
        </p:nvSpPr>
        <p:spPr bwMode="auto">
          <a:xfrm rot="633611">
            <a:off x="8015320" y="3421157"/>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latin typeface="Arial Black" panose="020B0A04020102020204" pitchFamily="34" charset="0"/>
                <a:cs typeface="Arial" panose="020B0604020202020204" pitchFamily="34" charset="0"/>
              </a:rPr>
              <a:t>Loan for</a:t>
            </a:r>
          </a:p>
          <a:p>
            <a:pPr algn="ctr"/>
            <a:r>
              <a:rPr lang="en-GB" altLang="en-US" b="1">
                <a:latin typeface="Arial Black" panose="020B0A04020102020204" pitchFamily="34" charset="0"/>
                <a:cs typeface="Arial" panose="020B0604020202020204" pitchFamily="34" charset="0"/>
              </a:rPr>
              <a:t>Living</a:t>
            </a:r>
          </a:p>
          <a:p>
            <a:pPr algn="ctr"/>
            <a:r>
              <a:rPr lang="en-GB" altLang="en-US" b="1">
                <a:latin typeface="Arial Black" panose="020B0A04020102020204" pitchFamily="34" charset="0"/>
                <a:cs typeface="Arial" panose="020B0604020202020204" pitchFamily="34" charset="0"/>
              </a:rPr>
              <a:t>Costs</a:t>
            </a:r>
            <a:endParaRPr lang="en-GB" alt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D354B00-7F97-88A2-16F1-D52200C8BB8C}"/>
              </a:ext>
            </a:extLst>
          </p:cNvPr>
          <p:cNvSpPr txBox="1">
            <a:spLocks noChangeArrowheads="1"/>
          </p:cNvSpPr>
          <p:nvPr/>
        </p:nvSpPr>
        <p:spPr bwMode="auto">
          <a:xfrm rot="21114620">
            <a:off x="6043164" y="3284786"/>
            <a:ext cx="1576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dirty="0">
                <a:latin typeface="Arial Black" panose="020B0A04020102020204" pitchFamily="34" charset="0"/>
                <a:cs typeface="Arial" panose="020B0604020202020204" pitchFamily="34" charset="0"/>
              </a:rPr>
              <a:t>Tuition</a:t>
            </a:r>
            <a:br>
              <a:rPr lang="en-GB" altLang="en-US" dirty="0">
                <a:latin typeface="Arial Black" panose="020B0A04020102020204" pitchFamily="34" charset="0"/>
                <a:cs typeface="Arial" panose="020B0604020202020204" pitchFamily="34" charset="0"/>
              </a:rPr>
            </a:br>
            <a:r>
              <a:rPr lang="en-GB" altLang="en-US" dirty="0">
                <a:latin typeface="Arial Black" panose="020B0A04020102020204" pitchFamily="34" charset="0"/>
                <a:cs typeface="Arial" panose="020B0604020202020204" pitchFamily="34" charset="0"/>
              </a:rPr>
              <a:t>Loan</a:t>
            </a:r>
          </a:p>
        </p:txBody>
      </p:sp>
      <p:sp>
        <p:nvSpPr>
          <p:cNvPr id="8" name="TextBox 7">
            <a:extLst>
              <a:ext uri="{FF2B5EF4-FFF2-40B4-BE49-F238E27FC236}">
                <a16:creationId xmlns:a16="http://schemas.microsoft.com/office/drawing/2014/main" id="{829FD448-F513-C791-A2EC-277CEF777F99}"/>
              </a:ext>
            </a:extLst>
          </p:cNvPr>
          <p:cNvSpPr txBox="1">
            <a:spLocks noChangeArrowheads="1"/>
          </p:cNvSpPr>
          <p:nvPr/>
        </p:nvSpPr>
        <p:spPr bwMode="auto">
          <a:xfrm rot="1903900">
            <a:off x="9539321" y="3819618"/>
            <a:ext cx="1603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latin typeface="Arial Black" panose="020B0A04020102020204" pitchFamily="34" charset="0"/>
                <a:cs typeface="Arial" panose="020B0604020202020204" pitchFamily="34" charset="0"/>
              </a:rPr>
              <a:t>Repayment</a:t>
            </a:r>
            <a:endParaRPr lang="en-GB" altLang="en-US" b="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6026A5A-067B-4CD3-448A-74F680DC9470}"/>
              </a:ext>
            </a:extLst>
          </p:cNvPr>
          <p:cNvSpPr txBox="1">
            <a:spLocks noChangeArrowheads="1"/>
          </p:cNvSpPr>
          <p:nvPr/>
        </p:nvSpPr>
        <p:spPr bwMode="auto">
          <a:xfrm rot="844020">
            <a:off x="6266207" y="4050618"/>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000" b="1" dirty="0">
                <a:latin typeface="Arial Black" panose="020B0A04020102020204" pitchFamily="34" charset="0"/>
                <a:cs typeface="Arial" panose="020B0604020202020204" pitchFamily="34" charset="0"/>
              </a:rPr>
              <a:t>Grants</a:t>
            </a:r>
          </a:p>
        </p:txBody>
      </p:sp>
      <p:sp>
        <p:nvSpPr>
          <p:cNvPr id="2" name="Rectangle 1">
            <a:extLst>
              <a:ext uri="{FF2B5EF4-FFF2-40B4-BE49-F238E27FC236}">
                <a16:creationId xmlns:a16="http://schemas.microsoft.com/office/drawing/2014/main" id="{476D73A5-D3B2-A4A1-0918-A3D00D272CE6}"/>
              </a:ext>
            </a:extLst>
          </p:cNvPr>
          <p:cNvSpPr/>
          <p:nvPr/>
        </p:nvSpPr>
        <p:spPr>
          <a:xfrm>
            <a:off x="5724525" y="2238375"/>
            <a:ext cx="6286589" cy="4276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OpenDyslexic" panose="00000500000000000000" pitchFamily="50" charset="0"/>
              </a:rPr>
              <a:t>These facts are important as many people feel taking on debt for university is a barrier for them … but it can be affordable … </a:t>
            </a:r>
          </a:p>
        </p:txBody>
      </p:sp>
      <p:pic>
        <p:nvPicPr>
          <p:cNvPr id="3" name="Picture 2">
            <a:extLst>
              <a:ext uri="{FF2B5EF4-FFF2-40B4-BE49-F238E27FC236}">
                <a16:creationId xmlns:a16="http://schemas.microsoft.com/office/drawing/2014/main" id="{93A69EFF-B43F-BE93-7199-3566012B23BC}"/>
              </a:ext>
            </a:extLst>
          </p:cNvPr>
          <p:cNvPicPr>
            <a:picLocks noChangeAspect="1"/>
          </p:cNvPicPr>
          <p:nvPr/>
        </p:nvPicPr>
        <p:blipFill>
          <a:blip r:embed="rId4"/>
          <a:stretch>
            <a:fillRect/>
          </a:stretch>
        </p:blipFill>
        <p:spPr>
          <a:xfrm>
            <a:off x="9043762" y="1011330"/>
            <a:ext cx="1297246" cy="1102659"/>
          </a:xfrm>
          <a:prstGeom prst="rect">
            <a:avLst/>
          </a:prstGeom>
        </p:spPr>
      </p:pic>
    </p:spTree>
    <p:extLst>
      <p:ext uri="{BB962C8B-B14F-4D97-AF65-F5344CB8AC3E}">
        <p14:creationId xmlns:p14="http://schemas.microsoft.com/office/powerpoint/2010/main" val="663191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A08E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A08E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A08EC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A08EC0"/>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D70136-09F6-6710-D1AD-30BD09B12A08}"/>
              </a:ext>
            </a:extLst>
          </p:cNvPr>
          <p:cNvSpPr txBox="1"/>
          <p:nvPr/>
        </p:nvSpPr>
        <p:spPr>
          <a:xfrm>
            <a:off x="190831" y="1643224"/>
            <a:ext cx="7614858" cy="4401205"/>
          </a:xfrm>
          <a:prstGeom prst="rect">
            <a:avLst/>
          </a:prstGeom>
          <a:noFill/>
        </p:spPr>
        <p:txBody>
          <a:bodyPr wrap="square">
            <a:spAutoFit/>
          </a:bodyPr>
          <a:lstStyle/>
          <a:p>
            <a:r>
              <a:rPr lang="en-US" sz="2000" dirty="0">
                <a:latin typeface="OpenDyslexic" panose="00000500000000000000" pitchFamily="50" charset="0"/>
                <a:ea typeface="Noto Sans CJK SC Regular"/>
                <a:cs typeface="FreeSans"/>
              </a:rPr>
              <a:t>- It costs on average around £22,200 per year to study in the UK, and this is even higher for students studying in London.</a:t>
            </a:r>
            <a:endParaRPr lang="en-GB" sz="2000" dirty="0">
              <a:latin typeface="OpenDyslexic" panose="00000500000000000000" pitchFamily="50" charset="0"/>
              <a:ea typeface="Noto Sans CJK SC Regular"/>
              <a:cs typeface="FreeSans"/>
            </a:endParaRPr>
          </a:p>
          <a:p>
            <a:r>
              <a:rPr lang="en-US" sz="2000" dirty="0">
                <a:latin typeface="OpenDyslexic" panose="00000500000000000000" pitchFamily="50" charset="0"/>
                <a:ea typeface="Noto Sans CJK SC Regular"/>
                <a:cs typeface="FreeSans"/>
              </a:rPr>
              <a:t> - Students leave university with an average of £57,000 of debt.</a:t>
            </a:r>
            <a:endParaRPr lang="en-GB" sz="2000" dirty="0">
              <a:latin typeface="OpenDyslexic" panose="00000500000000000000" pitchFamily="50" charset="0"/>
              <a:ea typeface="Noto Sans CJK SC Regular"/>
              <a:cs typeface="FreeSans"/>
            </a:endParaRPr>
          </a:p>
          <a:p>
            <a:r>
              <a:rPr lang="en-US" sz="2000" dirty="0">
                <a:latin typeface="OpenDyslexic" panose="00000500000000000000" pitchFamily="50" charset="0"/>
                <a:ea typeface="Noto Sans CJK SC Regular"/>
                <a:cs typeface="FreeSans"/>
              </a:rPr>
              <a:t> </a:t>
            </a:r>
            <a:endParaRPr lang="en-GB" sz="2000" dirty="0">
              <a:latin typeface="OpenDyslexic" panose="00000500000000000000" pitchFamily="50" charset="0"/>
              <a:ea typeface="Noto Sans CJK SC Regular"/>
              <a:cs typeface="FreeSans"/>
            </a:endParaRPr>
          </a:p>
          <a:p>
            <a:r>
              <a:rPr lang="en-US" sz="2000" dirty="0">
                <a:latin typeface="OpenDyslexic" panose="00000500000000000000" pitchFamily="50" charset="0"/>
                <a:ea typeface="Noto Sans CJK SC Regular"/>
                <a:cs typeface="FreeSans"/>
              </a:rPr>
              <a:t>- A poll by Aviva suggested that more than one third of students regret going to university, many because of financial reasons. 49% of students said they could have got their current job without their degree</a:t>
            </a:r>
            <a:endParaRPr lang="en-GB" sz="2000" dirty="0">
              <a:latin typeface="OpenDyslexic" panose="00000500000000000000" pitchFamily="50" charset="0"/>
              <a:ea typeface="Noto Sans CJK SC Regular"/>
              <a:cs typeface="FreeSans"/>
            </a:endParaRPr>
          </a:p>
          <a:p>
            <a:r>
              <a:rPr lang="en-US" sz="2000" dirty="0">
                <a:latin typeface="OpenDyslexic" panose="00000500000000000000" pitchFamily="50" charset="0"/>
                <a:ea typeface="Noto Sans CJK SC Regular"/>
                <a:cs typeface="FreeSans"/>
              </a:rPr>
              <a:t> </a:t>
            </a:r>
            <a:endParaRPr lang="en-GB" sz="2000" dirty="0">
              <a:latin typeface="OpenDyslexic" panose="00000500000000000000" pitchFamily="50" charset="0"/>
              <a:ea typeface="Noto Sans CJK SC Regular"/>
              <a:cs typeface="FreeSans"/>
            </a:endParaRPr>
          </a:p>
          <a:p>
            <a:r>
              <a:rPr lang="en-US" sz="2000" dirty="0">
                <a:latin typeface="OpenDyslexic" panose="00000500000000000000" pitchFamily="50" charset="0"/>
                <a:ea typeface="Noto Sans CJK SC Regular"/>
                <a:cs typeface="FreeSans"/>
              </a:rPr>
              <a:t>-  Graduate salaries are £9,500 higher than non-graduate salaries on average</a:t>
            </a:r>
            <a:endParaRPr lang="en-GB" sz="2000" dirty="0">
              <a:latin typeface="OpenDyslexic" panose="00000500000000000000" pitchFamily="50" charset="0"/>
              <a:ea typeface="Noto Sans CJK SC Regular"/>
              <a:cs typeface="FreeSans"/>
            </a:endParaRPr>
          </a:p>
          <a:p>
            <a:r>
              <a:rPr lang="en-US" sz="2000" dirty="0">
                <a:latin typeface="OpenDyslexic" panose="00000500000000000000" pitchFamily="50" charset="0"/>
                <a:ea typeface="Noto Sans CJK SC Regular"/>
                <a:cs typeface="FreeSans"/>
              </a:rPr>
              <a:t> </a:t>
            </a:r>
            <a:endParaRPr lang="en-GB" sz="2000" dirty="0">
              <a:latin typeface="OpenDyslexic" panose="00000500000000000000" pitchFamily="50" charset="0"/>
              <a:ea typeface="Noto Sans CJK SC Regular"/>
              <a:cs typeface="FreeSans"/>
            </a:endParaRPr>
          </a:p>
        </p:txBody>
      </p:sp>
      <p:sp>
        <p:nvSpPr>
          <p:cNvPr id="2" name="Rectangle 1">
            <a:extLst>
              <a:ext uri="{FF2B5EF4-FFF2-40B4-BE49-F238E27FC236}">
                <a16:creationId xmlns:a16="http://schemas.microsoft.com/office/drawing/2014/main" id="{0C2357DB-C323-35B5-5673-CA3C57D4F373}"/>
              </a:ext>
            </a:extLst>
          </p:cNvPr>
          <p:cNvSpPr/>
          <p:nvPr/>
        </p:nvSpPr>
        <p:spPr>
          <a:xfrm>
            <a:off x="7805689" y="1362635"/>
            <a:ext cx="4063582" cy="51995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 panose="00000500000000000000" pitchFamily="50" charset="0"/>
              </a:rPr>
              <a:t>Do all students feel university was worth the cost? Why not? </a:t>
            </a:r>
          </a:p>
          <a:p>
            <a:pPr algn="ctr"/>
            <a:r>
              <a:rPr lang="en-GB" sz="1050" dirty="0">
                <a:hlinkClick r:id="rId3"/>
              </a:rPr>
              <a:t>Is University Worth The Cost? </a:t>
            </a:r>
            <a:r>
              <a:rPr lang="en-GB" sz="1050">
                <a:hlinkClick r:id="rId3"/>
              </a:rPr>
              <a:t>| Good Morning Britain</a:t>
            </a:r>
            <a:endParaRPr lang="en-GB" sz="1050" dirty="0">
              <a:latin typeface="OpenDyslexic" panose="00000500000000000000" pitchFamily="50" charset="0"/>
            </a:endParaRPr>
          </a:p>
          <a:p>
            <a:pPr algn="ctr"/>
            <a:endParaRPr lang="en-GB" sz="2400" dirty="0">
              <a:latin typeface="OpenDyslexic" panose="00000500000000000000" pitchFamily="50" charset="0"/>
            </a:endParaRPr>
          </a:p>
          <a:p>
            <a:pPr algn="ctr"/>
            <a:r>
              <a:rPr lang="en-GB" sz="2400" dirty="0">
                <a:latin typeface="OpenDyslexic" panose="00000500000000000000" pitchFamily="50" charset="0"/>
              </a:rPr>
              <a:t>What are the financial benefits of university? </a:t>
            </a:r>
          </a:p>
          <a:p>
            <a:pPr algn="ctr"/>
            <a:endParaRPr lang="en-GB" sz="1100" dirty="0">
              <a:latin typeface="OpenDyslexic" panose="00000500000000000000" pitchFamily="50" charset="0"/>
            </a:endParaRPr>
          </a:p>
          <a:p>
            <a:pPr algn="ctr"/>
            <a:r>
              <a:rPr lang="en-GB" sz="2400" dirty="0">
                <a:latin typeface="OpenDyslexic" panose="00000500000000000000" pitchFamily="50" charset="0"/>
              </a:rPr>
              <a:t>Would you describe a student loan as good or bad debt? Why? </a:t>
            </a:r>
          </a:p>
          <a:p>
            <a:pPr algn="ctr"/>
            <a:endParaRPr lang="en-GB" sz="2400" dirty="0">
              <a:latin typeface="OpenDyslexic" panose="00000500000000000000" pitchFamily="50" charset="0"/>
            </a:endParaRPr>
          </a:p>
          <a:p>
            <a:pPr algn="ctr"/>
            <a:r>
              <a:rPr lang="en-GB" sz="2400" dirty="0">
                <a:latin typeface="OpenDyslexic" panose="00000500000000000000" pitchFamily="50" charset="0"/>
              </a:rPr>
              <a:t>What else should someone consider about </a:t>
            </a:r>
            <a:r>
              <a:rPr lang="en-GB" sz="2400" dirty="0" err="1">
                <a:latin typeface="OpenDyslexic" panose="00000500000000000000" pitchFamily="50" charset="0"/>
              </a:rPr>
              <a:t>uni</a:t>
            </a:r>
            <a:r>
              <a:rPr lang="en-GB" sz="2400" dirty="0">
                <a:latin typeface="OpenDyslexic" panose="00000500000000000000" pitchFamily="50" charset="0"/>
              </a:rPr>
              <a:t> ?</a:t>
            </a:r>
          </a:p>
        </p:txBody>
      </p:sp>
      <p:pic>
        <p:nvPicPr>
          <p:cNvPr id="3" name="Picture 2">
            <a:extLst>
              <a:ext uri="{FF2B5EF4-FFF2-40B4-BE49-F238E27FC236}">
                <a16:creationId xmlns:a16="http://schemas.microsoft.com/office/drawing/2014/main" id="{EE02509E-32FA-A815-B731-5110D8B54D94}"/>
              </a:ext>
            </a:extLst>
          </p:cNvPr>
          <p:cNvPicPr>
            <a:picLocks noChangeAspect="1"/>
          </p:cNvPicPr>
          <p:nvPr/>
        </p:nvPicPr>
        <p:blipFill>
          <a:blip r:embed="rId4"/>
          <a:stretch>
            <a:fillRect/>
          </a:stretch>
        </p:blipFill>
        <p:spPr>
          <a:xfrm>
            <a:off x="6763505" y="5598458"/>
            <a:ext cx="1297246" cy="1102659"/>
          </a:xfrm>
          <a:prstGeom prst="rect">
            <a:avLst/>
          </a:prstGeom>
        </p:spPr>
      </p:pic>
    </p:spTree>
    <p:extLst>
      <p:ext uri="{BB962C8B-B14F-4D97-AF65-F5344CB8AC3E}">
        <p14:creationId xmlns:p14="http://schemas.microsoft.com/office/powerpoint/2010/main" val="3857367098"/>
      </p:ext>
    </p:extLst>
  </p:cSld>
  <p:clrMapOvr>
    <a:masterClrMapping/>
  </p:clrMapOvr>
</p:sld>
</file>

<file path=ppt/theme/theme1.xml><?xml version="1.0" encoding="utf-8"?>
<a:theme xmlns:a="http://schemas.openxmlformats.org/drawingml/2006/main" name="OMA BQ">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 BQ" id="{2A74D048-6A73-413F-B677-E3BFBBE88AE1}" vid="{A4E9037C-9D27-41FA-BC51-DE4161E9A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OMA BQ Vocab Master</Template>
  <TotalTime>604</TotalTime>
  <Words>2291</Words>
  <Application>Microsoft Office PowerPoint</Application>
  <PresentationFormat>Widescreen</PresentationFormat>
  <Paragraphs>232</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OpenDyslexic</vt:lpstr>
      <vt:lpstr>Wingdings</vt:lpstr>
      <vt:lpstr>OMA BQ</vt:lpstr>
      <vt:lpstr>Teacher slide </vt:lpstr>
      <vt:lpstr>Drill questions </vt:lpstr>
      <vt:lpstr>Drill questions …</vt:lpstr>
      <vt:lpstr>PowerPoint Presentation</vt:lpstr>
      <vt:lpstr>PowerPoint Presentation</vt:lpstr>
      <vt:lpstr>What are we learning today?    </vt:lpstr>
      <vt:lpstr>What will university cost? Tuition fees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Britton</dc:creator>
  <cp:lastModifiedBy>Abbie Shaw</cp:lastModifiedBy>
  <cp:revision>29</cp:revision>
  <dcterms:created xsi:type="dcterms:W3CDTF">2022-06-29T19:24:32Z</dcterms:created>
  <dcterms:modified xsi:type="dcterms:W3CDTF">2026-02-12T09:04:01Z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2024-06-18T12:06:29Z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b6ea3837-6738-4eb6-9ae9-ee5e346e0119</vt:lpwstr>
  </property>
  <property fmtid="{D5CDD505-2E9C-101B-9397-08002B2CF9AE}" pid="8" name="MSIP_Label_d6fe2a56-af49-4a87-8d01-0ad3300d8c60_ContentBits">
    <vt:lpwstr>0</vt:lpwstr>
  </property>
</Properties>
</file>