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682" r:id="rId2"/>
    <p:sldId id="684" r:id="rId3"/>
    <p:sldId id="685" r:id="rId4"/>
    <p:sldId id="883" r:id="rId5"/>
    <p:sldId id="862" r:id="rId6"/>
    <p:sldId id="868" r:id="rId7"/>
    <p:sldId id="873" r:id="rId8"/>
    <p:sldId id="880" r:id="rId9"/>
    <p:sldId id="884" r:id="rId10"/>
    <p:sldId id="874" r:id="rId11"/>
    <p:sldId id="875" r:id="rId12"/>
    <p:sldId id="876" r:id="rId13"/>
    <p:sldId id="877" r:id="rId14"/>
    <p:sldId id="878" r:id="rId15"/>
    <p:sldId id="879" r:id="rId16"/>
    <p:sldId id="881" r:id="rId17"/>
    <p:sldId id="8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00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270" autoAdjust="0"/>
  </p:normalViewPr>
  <p:slideViewPr>
    <p:cSldViewPr snapToGrid="0">
      <p:cViewPr varScale="1">
        <p:scale>
          <a:sx n="52" d="100"/>
          <a:sy n="52" d="100"/>
        </p:scale>
        <p:origin x="1228"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8D565-B0DA-4C7D-A326-79AA10300FEB}" type="datetimeFigureOut">
              <a:rPr lang="en-GB" smtClean="0"/>
              <a:t>17/09/2025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AAF2B-0414-4065-8E32-E472FDDC1A11}" type="slidenum">
              <a:rPr lang="en-GB" smtClean="0"/>
              <a:t>‹#›</a:t>
            </a:fld>
            <a:endParaRPr lang="en-GB" dirty="0"/>
          </a:p>
        </p:txBody>
      </p:sp>
    </p:spTree>
    <p:extLst>
      <p:ext uri="{BB962C8B-B14F-4D97-AF65-F5344CB8AC3E}">
        <p14:creationId xmlns:p14="http://schemas.microsoft.com/office/powerpoint/2010/main" val="323716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government/publications/review-of-sexual-abuse-in-schools-and-colleges/review-of-sexual-abuse-in-schools-and-colleg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verywellmind.com/what-are-emotions-279517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educationpeople.org/our-expertise/safeguarding/safeguarding-priorities/child-on-child-abuse/#:~:text=Be%20physical%20abuse%2C%20such%20as,racial%2C%20sexual%20or%20homophobic%20abus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verywellmind.com/toxic-relationships-417466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spcc.org.uk/what-is-child-abuse/types-of-abuse/child-sexual-abus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nspcc.org.uk/what-is-child-abuse/types-of-abuse/child-trafficking/" TargetMode="External"/><Relationship Id="rId4" Type="http://schemas.openxmlformats.org/officeDocument/2006/relationships/hyperlink" Target="https://www.nspcc.org.uk/what-is-child-abuse/types-of-abuse/child-sexual-exploit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B0C0C"/>
                </a:solidFill>
                <a:effectLst/>
                <a:latin typeface="GDS Transport"/>
              </a:rPr>
              <a:t>Ofsted’s findings from 2021 review on sexual abuse in schools by peers </a:t>
            </a:r>
          </a:p>
          <a:p>
            <a:pPr algn="l"/>
            <a:r>
              <a:rPr lang="en-GB" dirty="0">
                <a:hlinkClick r:id="rId3"/>
              </a:rPr>
              <a:t>Review of sexual abuse in schools and colleges - GOV.UK (www.gov.uk)</a:t>
            </a:r>
            <a:endParaRPr lang="en-GB" b="0" i="0" dirty="0">
              <a:solidFill>
                <a:srgbClr val="0B0C0C"/>
              </a:solidFill>
              <a:effectLst/>
              <a:latin typeface="GDS Transport"/>
            </a:endParaRPr>
          </a:p>
          <a:p>
            <a:pPr algn="l"/>
            <a:r>
              <a:rPr lang="en-GB" b="0" i="0" dirty="0">
                <a:solidFill>
                  <a:srgbClr val="0B0C0C"/>
                </a:solidFill>
                <a:effectLst/>
                <a:latin typeface="GDS Transport"/>
              </a:rPr>
              <a:t>This rapid thematic review has revealed how prevalent sexual harassment and online sexual abuse are for children and young people. It is concerning that for some children, incidents are so commonplace that they see no point in reporting them. This review did not analyse whether the issue is more or less prevalent for different groups of young people, and there may well be differences, but it found that the issue is so widespread that it needs addressing for all children and </a:t>
            </a:r>
          </a:p>
          <a:p>
            <a:pPr algn="l"/>
            <a:r>
              <a:rPr lang="en-GB" b="0" i="0" dirty="0">
                <a:solidFill>
                  <a:srgbClr val="0B0C0C"/>
                </a:solidFill>
                <a:effectLst/>
                <a:latin typeface="GDS Transport"/>
              </a:rPr>
              <a:t>young people. It recommends that schools, colleges and multi-agency partners act as though sexual harassment and online sexual abuse are happening, even when there are no specific reports.</a:t>
            </a:r>
          </a:p>
          <a:p>
            <a:pPr algn="l"/>
            <a:r>
              <a:rPr lang="en-GB" b="0" i="0" dirty="0">
                <a:solidFill>
                  <a:srgbClr val="0B0C0C"/>
                </a:solidFill>
                <a:effectLst/>
                <a:latin typeface="GDS Transport"/>
              </a:rPr>
              <a:t>On our visits, girls told us that sexual harassment and online sexual abuse, such as being sent unsolicited explicit sexual material and being pressured to send nude pictures (‘nudes’), are much more prevalent than adults realise. For example, nearly 90% of girls, and nearly 50% of boys, said being sent explicit pictures or videos of things they did not want to see happens a lot or sometimes to them or their peers. Children and young people told us that sexual harassment occurs so frequently that it has become ‘commonplace’. For example, 92% of girls, and 74% of boys, said sexist name-calling happens a lot or sometimes to them or their peers. The frequency of these harmful sexual behaviours means that some children and young people consider them normal.</a:t>
            </a:r>
          </a:p>
          <a:p>
            <a:endParaRPr lang="en-GB" dirty="0"/>
          </a:p>
        </p:txBody>
      </p:sp>
      <p:sp>
        <p:nvSpPr>
          <p:cNvPr id="4" name="Slide Number Placeholder 3"/>
          <p:cNvSpPr>
            <a:spLocks noGrp="1"/>
          </p:cNvSpPr>
          <p:nvPr>
            <p:ph type="sldNum" sz="quarter" idx="5"/>
          </p:nvPr>
        </p:nvSpPr>
        <p:spPr/>
        <p:txBody>
          <a:bodyPr/>
          <a:lstStyle/>
          <a:p>
            <a:fld id="{97CAAF2B-0414-4065-8E32-E472FDDC1A11}" type="slidenum">
              <a:rPr lang="en-GB" smtClean="0"/>
              <a:t>1</a:t>
            </a:fld>
            <a:endParaRPr lang="en-GB" dirty="0"/>
          </a:p>
        </p:txBody>
      </p:sp>
    </p:spTree>
    <p:extLst>
      <p:ext uri="{BB962C8B-B14F-4D97-AF65-F5344CB8AC3E}">
        <p14:creationId xmlns:p14="http://schemas.microsoft.com/office/powerpoint/2010/main" val="139540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212121"/>
                </a:solidFill>
                <a:effectLst/>
                <a:latin typeface="Merriweather" panose="00000500000000000000" pitchFamily="2" charset="0"/>
              </a:rPr>
              <a:t>Here are some examples of this exploitation:</a:t>
            </a:r>
          </a:p>
          <a:p>
            <a:pPr algn="l" fontAlgn="base">
              <a:buFont typeface="Arial" panose="020B0604020202020204" pitchFamily="34" charset="0"/>
              <a:buChar char="•"/>
            </a:pPr>
            <a:r>
              <a:rPr lang="en-GB" b="1" i="0" dirty="0">
                <a:solidFill>
                  <a:srgbClr val="212121"/>
                </a:solidFill>
                <a:effectLst/>
                <a:latin typeface="Merriweather" panose="00000500000000000000" pitchFamily="2" charset="0"/>
              </a:rPr>
              <a:t>Controlling or spending your money</a:t>
            </a:r>
            <a:r>
              <a:rPr lang="en-GB" b="0" i="0" dirty="0">
                <a:solidFill>
                  <a:srgbClr val="212121"/>
                </a:solidFill>
                <a:effectLst/>
                <a:latin typeface="Merriweather" panose="00000500000000000000" pitchFamily="2" charset="0"/>
              </a:rPr>
              <a:t>: This may involve trying to control your use of or access to money you have earned or saved. They may also use your assets for their personal benefit without asking, including taking money or using credit cards without permission.</a:t>
            </a:r>
          </a:p>
          <a:p>
            <a:endParaRPr lang="en-GB" dirty="0"/>
          </a:p>
        </p:txBody>
      </p:sp>
      <p:sp>
        <p:nvSpPr>
          <p:cNvPr id="4" name="Slide Number Placeholder 3"/>
          <p:cNvSpPr>
            <a:spLocks noGrp="1"/>
          </p:cNvSpPr>
          <p:nvPr>
            <p:ph type="sldNum" sz="quarter" idx="5"/>
          </p:nvPr>
        </p:nvSpPr>
        <p:spPr/>
        <p:txBody>
          <a:bodyPr/>
          <a:lstStyle/>
          <a:p>
            <a:fld id="{97CAAF2B-0414-4065-8E32-E472FDDC1A11}" type="slidenum">
              <a:rPr lang="en-GB" smtClean="0"/>
              <a:t>13</a:t>
            </a:fld>
            <a:endParaRPr lang="en-GB" dirty="0"/>
          </a:p>
        </p:txBody>
      </p:sp>
    </p:spTree>
    <p:extLst>
      <p:ext uri="{BB962C8B-B14F-4D97-AF65-F5344CB8AC3E}">
        <p14:creationId xmlns:p14="http://schemas.microsoft.com/office/powerpoint/2010/main" val="321677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arial" panose="020B0604020202020204" pitchFamily="34" charset="0"/>
              </a:rPr>
              <a:t>'</a:t>
            </a:r>
            <a:r>
              <a:rPr lang="en-GB" b="0" i="0" dirty="0" err="1">
                <a:solidFill>
                  <a:srgbClr val="202124"/>
                </a:solidFill>
                <a:effectLst/>
                <a:latin typeface="arial" panose="020B0604020202020204" pitchFamily="34" charset="0"/>
              </a:rPr>
              <a:t>Upskirting</a:t>
            </a:r>
            <a:r>
              <a:rPr lang="en-GB" b="0" i="0" dirty="0">
                <a:solidFill>
                  <a:srgbClr val="202124"/>
                </a:solidFill>
                <a:effectLst/>
                <a:latin typeface="arial" panose="020B0604020202020204" pitchFamily="34" charset="0"/>
              </a:rPr>
              <a:t>' is </a:t>
            </a:r>
            <a:r>
              <a:rPr lang="en-GB" b="1" i="0" dirty="0">
                <a:solidFill>
                  <a:srgbClr val="202124"/>
                </a:solidFill>
                <a:effectLst/>
                <a:latin typeface="arial" panose="020B0604020202020204" pitchFamily="34" charset="0"/>
              </a:rPr>
              <a:t>an informal term for a type of voyeurism when someone uses equipment like a camera or mobile phone to take photos or videos underneath a person's clothes, without their permission</a:t>
            </a:r>
            <a:r>
              <a:rPr lang="en-GB" b="0" i="0" dirty="0">
                <a:solidFill>
                  <a:srgbClr val="202124"/>
                </a:solidFill>
                <a:effectLst/>
                <a:latin typeface="arial" panose="020B0604020202020204" pitchFamily="34" charset="0"/>
              </a:rPr>
              <a:t>. If found guilty of an </a:t>
            </a:r>
            <a:r>
              <a:rPr lang="en-GB" b="0" i="0" dirty="0" err="1">
                <a:solidFill>
                  <a:srgbClr val="202124"/>
                </a:solidFill>
                <a:effectLst/>
                <a:latin typeface="arial" panose="020B0604020202020204" pitchFamily="34" charset="0"/>
              </a:rPr>
              <a:t>upskirting</a:t>
            </a:r>
            <a:r>
              <a:rPr lang="en-GB" b="0" i="0" dirty="0">
                <a:solidFill>
                  <a:srgbClr val="202124"/>
                </a:solidFill>
                <a:effectLst/>
                <a:latin typeface="arial" panose="020B0604020202020204" pitchFamily="34" charset="0"/>
              </a:rPr>
              <a:t> offence, you may receive a summary conviction with a sentence of </a:t>
            </a:r>
            <a:r>
              <a:rPr lang="en-GB" b="1" i="0" dirty="0">
                <a:solidFill>
                  <a:srgbClr val="202124"/>
                </a:solidFill>
                <a:effectLst/>
                <a:latin typeface="arial" panose="020B0604020202020204" pitchFamily="34" charset="0"/>
              </a:rPr>
              <a:t>up to 1 year in prison and/or a fine</a:t>
            </a:r>
            <a:r>
              <a:rPr lang="en-GB" b="0" i="0" dirty="0">
                <a:solidFill>
                  <a:srgbClr val="202124"/>
                </a:solidFill>
                <a:effectLst/>
                <a:latin typeface="arial" panose="020B0604020202020204" pitchFamily="34" charset="0"/>
              </a:rPr>
              <a:t>. Those found guilty of a serious offence in the Crown Court may be imprisoned for up to 2 years.</a:t>
            </a:r>
            <a:endParaRPr lang="en-GB" dirty="0"/>
          </a:p>
        </p:txBody>
      </p:sp>
      <p:sp>
        <p:nvSpPr>
          <p:cNvPr id="4" name="Slide Number Placeholder 3"/>
          <p:cNvSpPr>
            <a:spLocks noGrp="1"/>
          </p:cNvSpPr>
          <p:nvPr>
            <p:ph type="sldNum" sz="quarter" idx="5"/>
          </p:nvPr>
        </p:nvSpPr>
        <p:spPr/>
        <p:txBody>
          <a:bodyPr/>
          <a:lstStyle/>
          <a:p>
            <a:fld id="{97CAAF2B-0414-4065-8E32-E472FDDC1A11}" type="slidenum">
              <a:rPr lang="en-GB" smtClean="0"/>
              <a:t>14</a:t>
            </a:fld>
            <a:endParaRPr lang="en-GB" dirty="0"/>
          </a:p>
        </p:txBody>
      </p:sp>
    </p:spTree>
    <p:extLst>
      <p:ext uri="{BB962C8B-B14F-4D97-AF65-F5344CB8AC3E}">
        <p14:creationId xmlns:p14="http://schemas.microsoft.com/office/powerpoint/2010/main" val="1181240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121"/>
                </a:solidFill>
                <a:effectLst/>
                <a:latin typeface="Merriweather" panose="00000500000000000000" pitchFamily="2" charset="0"/>
              </a:rPr>
              <a:t>Emotional abuse involves controlling another person by using </a:t>
            </a:r>
            <a:r>
              <a:rPr lang="en-GB" b="0" i="0" u="sng" dirty="0">
                <a:solidFill>
                  <a:srgbClr val="1A55AD"/>
                </a:solidFill>
                <a:effectLst/>
                <a:latin typeface="Merriweather" panose="00000500000000000000" pitchFamily="2" charset="0"/>
                <a:hlinkClick r:id="rId3"/>
              </a:rPr>
              <a:t>emotions</a:t>
            </a:r>
            <a:r>
              <a:rPr lang="en-GB" b="0" i="0" dirty="0">
                <a:solidFill>
                  <a:srgbClr val="212121"/>
                </a:solidFill>
                <a:effectLst/>
                <a:latin typeface="Merriweather" panose="00000500000000000000" pitchFamily="2" charset="0"/>
              </a:rPr>
              <a:t> to criticize, embarrass, shame, blame, or otherwise manipulate them. While most common in dating and married relationships, mental or emotional abuse can occur in any relationship—including among friends, family members, and co-workers.</a:t>
            </a:r>
          </a:p>
          <a:p>
            <a:endParaRPr lang="en-GB" b="0" i="0" dirty="0">
              <a:solidFill>
                <a:srgbClr val="212121"/>
              </a:solidFill>
              <a:effectLst/>
              <a:latin typeface="Merriweather" panose="00000500000000000000" pitchFamily="2" charset="0"/>
            </a:endParaRPr>
          </a:p>
          <a:p>
            <a:r>
              <a:rPr lang="en-GB" b="0" i="0" dirty="0">
                <a:solidFill>
                  <a:srgbClr val="212121"/>
                </a:solidFill>
                <a:effectLst/>
                <a:latin typeface="Merriweather" panose="00000500000000000000" pitchFamily="2" charset="0"/>
              </a:rPr>
              <a:t>In this case the emotion being exploited is love</a:t>
            </a:r>
          </a:p>
        </p:txBody>
      </p:sp>
      <p:sp>
        <p:nvSpPr>
          <p:cNvPr id="4" name="Slide Number Placeholder 3"/>
          <p:cNvSpPr>
            <a:spLocks noGrp="1"/>
          </p:cNvSpPr>
          <p:nvPr>
            <p:ph type="sldNum" sz="quarter" idx="5"/>
          </p:nvPr>
        </p:nvSpPr>
        <p:spPr/>
        <p:txBody>
          <a:bodyPr/>
          <a:lstStyle/>
          <a:p>
            <a:fld id="{97CAAF2B-0414-4065-8E32-E472FDDC1A11}" type="slidenum">
              <a:rPr lang="en-GB" smtClean="0"/>
              <a:t>15</a:t>
            </a:fld>
            <a:endParaRPr lang="en-GB" dirty="0"/>
          </a:p>
        </p:txBody>
      </p:sp>
    </p:spTree>
    <p:extLst>
      <p:ext uri="{BB962C8B-B14F-4D97-AF65-F5344CB8AC3E}">
        <p14:creationId xmlns:p14="http://schemas.microsoft.com/office/powerpoint/2010/main" val="1291330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07370"/>
                </a:solidFill>
                <a:effectLst/>
                <a:latin typeface="PT Serif" panose="020A0603040505020204" pitchFamily="18" charset="0"/>
              </a:rPr>
              <a:t>Criminal Harassment</a:t>
            </a:r>
          </a:p>
          <a:p>
            <a:pPr algn="l"/>
            <a:r>
              <a:rPr lang="en-GB" b="0" i="0" dirty="0">
                <a:solidFill>
                  <a:srgbClr val="000000"/>
                </a:solidFill>
                <a:effectLst/>
                <a:latin typeface="PT Sans" panose="020B0503020203020204" pitchFamily="34" charset="0"/>
              </a:rPr>
              <a:t>It is a criminal offence for anyone to make you reasonably fear for your safety or the safety of someone you know by...</a:t>
            </a:r>
          </a:p>
          <a:p>
            <a:pPr algn="l">
              <a:buFont typeface="Arial" panose="020B0604020202020204" pitchFamily="34" charset="0"/>
              <a:buChar char="•"/>
            </a:pPr>
            <a:r>
              <a:rPr lang="en-GB" b="0" i="0" dirty="0">
                <a:solidFill>
                  <a:srgbClr val="000000"/>
                </a:solidFill>
                <a:effectLst/>
                <a:latin typeface="PT Sans" panose="020B0503020203020204" pitchFamily="34" charset="0"/>
              </a:rPr>
              <a:t>repeatedly following you or someone you know</a:t>
            </a:r>
          </a:p>
          <a:p>
            <a:pPr algn="l">
              <a:buFont typeface="Arial" panose="020B0604020202020204" pitchFamily="34" charset="0"/>
              <a:buChar char="•"/>
            </a:pPr>
            <a:r>
              <a:rPr lang="en-GB" b="0" i="0" dirty="0">
                <a:solidFill>
                  <a:srgbClr val="000000"/>
                </a:solidFill>
                <a:effectLst/>
                <a:latin typeface="PT Sans" panose="020B0503020203020204" pitchFamily="34" charset="0"/>
              </a:rPr>
              <a:t>repeatedly contacting you or someone you know by any means including in-person, in writing, over the phone or by text or email</a:t>
            </a:r>
          </a:p>
          <a:p>
            <a:pPr algn="l">
              <a:buFont typeface="Arial" panose="020B0604020202020204" pitchFamily="34" charset="0"/>
              <a:buChar char="•"/>
            </a:pPr>
            <a:r>
              <a:rPr lang="en-GB" b="0" i="0" dirty="0">
                <a:solidFill>
                  <a:srgbClr val="000000"/>
                </a:solidFill>
                <a:effectLst/>
                <a:latin typeface="PT Sans" panose="020B0503020203020204" pitchFamily="34" charset="0"/>
              </a:rPr>
              <a:t>watching somewhere where you or someone you know is</a:t>
            </a:r>
          </a:p>
          <a:p>
            <a:pPr algn="l">
              <a:buFont typeface="Arial" panose="020B0604020202020204" pitchFamily="34" charset="0"/>
              <a:buChar char="•"/>
            </a:pPr>
            <a:r>
              <a:rPr lang="en-GB" b="0" i="0" dirty="0">
                <a:solidFill>
                  <a:srgbClr val="000000"/>
                </a:solidFill>
                <a:effectLst/>
                <a:latin typeface="PT Sans" panose="020B0503020203020204" pitchFamily="34" charset="0"/>
              </a:rPr>
              <a:t>engaging in threatening conduct towards you or someone in your family</a:t>
            </a:r>
          </a:p>
          <a:p>
            <a:pPr algn="l"/>
            <a:r>
              <a:rPr lang="en-GB" b="0" i="0" dirty="0">
                <a:solidFill>
                  <a:srgbClr val="000000"/>
                </a:solidFill>
                <a:effectLst/>
                <a:latin typeface="PT Sans" panose="020B0503020203020204" pitchFamily="34" charset="0"/>
              </a:rPr>
              <a:t>No actual injury need occur. The offender does not need to have intended to harm you. If their behaviour would cause a reasonable person to fear for their safety, it is criminal harassment. </a:t>
            </a:r>
          </a:p>
          <a:p>
            <a:pPr algn="l"/>
            <a:endParaRPr lang="en-GB" b="0" i="0" dirty="0">
              <a:solidFill>
                <a:srgbClr val="000000"/>
              </a:solidFill>
              <a:effectLst/>
              <a:latin typeface="PT Sans" panose="020B0604020202020204" pitchFamily="34" charset="0"/>
            </a:endParaRPr>
          </a:p>
          <a:p>
            <a:pPr algn="l"/>
            <a:r>
              <a:rPr lang="en-GB" b="0" i="0" dirty="0">
                <a:solidFill>
                  <a:srgbClr val="000000"/>
                </a:solidFill>
                <a:effectLst/>
                <a:latin typeface="PT Sans" panose="020B0604020202020204" pitchFamily="34" charset="0"/>
              </a:rPr>
              <a:t>It is a criminal offence for anyone to threaten to...</a:t>
            </a:r>
          </a:p>
          <a:p>
            <a:pPr algn="l">
              <a:buFont typeface="Arial" panose="020B0604020202020204" pitchFamily="34" charset="0"/>
              <a:buChar char="•"/>
            </a:pPr>
            <a:r>
              <a:rPr lang="en-GB" b="0" i="0" dirty="0">
                <a:solidFill>
                  <a:srgbClr val="000000"/>
                </a:solidFill>
                <a:effectLst/>
                <a:latin typeface="PT Sans" panose="020B0604020202020204" pitchFamily="34" charset="0"/>
              </a:rPr>
              <a:t>kill or cause bodily harm to any person</a:t>
            </a:r>
          </a:p>
          <a:p>
            <a:pPr algn="l">
              <a:buFont typeface="Arial" panose="020B0604020202020204" pitchFamily="34" charset="0"/>
              <a:buChar char="•"/>
            </a:pPr>
            <a:r>
              <a:rPr lang="en-GB" b="0" i="0" dirty="0">
                <a:solidFill>
                  <a:srgbClr val="000000"/>
                </a:solidFill>
                <a:effectLst/>
                <a:latin typeface="PT Sans" panose="020B0604020202020204" pitchFamily="34" charset="0"/>
              </a:rPr>
              <a:t>damage, destroy or burn property</a:t>
            </a:r>
          </a:p>
          <a:p>
            <a:pPr algn="l">
              <a:buFont typeface="Arial" panose="020B0604020202020204" pitchFamily="34" charset="0"/>
              <a:buChar char="•"/>
            </a:pPr>
            <a:r>
              <a:rPr lang="en-GB" b="0" i="0" dirty="0">
                <a:solidFill>
                  <a:srgbClr val="000000"/>
                </a:solidFill>
                <a:effectLst/>
                <a:latin typeface="PT Sans" panose="020B0604020202020204" pitchFamily="34" charset="0"/>
              </a:rPr>
              <a:t>kill, poison or injure any person's animal or bird</a:t>
            </a:r>
          </a:p>
          <a:p>
            <a:pPr algn="l"/>
            <a:r>
              <a:rPr lang="en-GB" b="0" i="0" dirty="0">
                <a:solidFill>
                  <a:srgbClr val="000000"/>
                </a:solidFill>
                <a:effectLst/>
                <a:latin typeface="PT Sans" panose="020B0604020202020204" pitchFamily="34" charset="0"/>
              </a:rPr>
              <a:t>The maximum penalty for threatening death or bodily harm is 5 years imprisonment. The maximum penalty for uttering threats to damage property or kill or injure animals is 2 years.</a:t>
            </a:r>
          </a:p>
          <a:p>
            <a:pPr algn="l"/>
            <a:endParaRPr lang="en-GB" b="0" i="0" dirty="0">
              <a:solidFill>
                <a:srgbClr val="000000"/>
              </a:solidFill>
              <a:effectLst/>
              <a:latin typeface="PT Sans"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7CAAF2B-0414-4065-8E32-E472FDDC1A11}" type="slidenum">
              <a:rPr lang="en-GB" smtClean="0"/>
              <a:t>16</a:t>
            </a:fld>
            <a:endParaRPr lang="en-GB" dirty="0"/>
          </a:p>
        </p:txBody>
      </p:sp>
    </p:spTree>
    <p:extLst>
      <p:ext uri="{BB962C8B-B14F-4D97-AF65-F5344CB8AC3E}">
        <p14:creationId xmlns:p14="http://schemas.microsoft.com/office/powerpoint/2010/main" val="124484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Watch the video </a:t>
            </a:r>
          </a:p>
          <a:p>
            <a:pPr marL="228600" indent="-228600">
              <a:buAutoNum type="arabicPeriod"/>
            </a:pPr>
            <a:r>
              <a:rPr lang="en-GB" dirty="0"/>
              <a:t>How does tea link with consent? </a:t>
            </a:r>
          </a:p>
          <a:p>
            <a:pPr marL="0" indent="0">
              <a:buNone/>
            </a:pPr>
            <a:r>
              <a:rPr lang="en-GB" dirty="0"/>
              <a:t>Not able to touch someone without asking for their consent and that we shouldn’t force individuals to do anything they wouldn’t want </a:t>
            </a:r>
            <a:r>
              <a:rPr lang="en-GB"/>
              <a:t>to do.</a:t>
            </a:r>
          </a:p>
        </p:txBody>
      </p:sp>
      <p:sp>
        <p:nvSpPr>
          <p:cNvPr id="4" name="Slide Number Placeholder 3"/>
          <p:cNvSpPr>
            <a:spLocks noGrp="1"/>
          </p:cNvSpPr>
          <p:nvPr>
            <p:ph type="sldNum" sz="quarter" idx="5"/>
          </p:nvPr>
        </p:nvSpPr>
        <p:spPr/>
        <p:txBody>
          <a:bodyPr/>
          <a:lstStyle/>
          <a:p>
            <a:fld id="{97CAAF2B-0414-4065-8E32-E472FDDC1A11}" type="slidenum">
              <a:rPr lang="en-GB" smtClean="0"/>
              <a:t>4</a:t>
            </a:fld>
            <a:endParaRPr lang="en-GB" dirty="0"/>
          </a:p>
        </p:txBody>
      </p:sp>
    </p:spTree>
    <p:extLst>
      <p:ext uri="{BB962C8B-B14F-4D97-AF65-F5344CB8AC3E}">
        <p14:creationId xmlns:p14="http://schemas.microsoft.com/office/powerpoint/2010/main" val="140475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as a group the definition of consent.</a:t>
            </a:r>
          </a:p>
        </p:txBody>
      </p:sp>
      <p:sp>
        <p:nvSpPr>
          <p:cNvPr id="4" name="Slide Number Placeholder 3"/>
          <p:cNvSpPr>
            <a:spLocks noGrp="1"/>
          </p:cNvSpPr>
          <p:nvPr>
            <p:ph type="sldNum" sz="quarter" idx="5"/>
          </p:nvPr>
        </p:nvSpPr>
        <p:spPr/>
        <p:txBody>
          <a:bodyPr/>
          <a:lstStyle/>
          <a:p>
            <a:fld id="{97CAAF2B-0414-4065-8E32-E472FDDC1A11}" type="slidenum">
              <a:rPr lang="en-GB" smtClean="0"/>
              <a:t>5</a:t>
            </a:fld>
            <a:endParaRPr lang="en-GB" dirty="0"/>
          </a:p>
        </p:txBody>
      </p:sp>
    </p:spTree>
    <p:extLst>
      <p:ext uri="{BB962C8B-B14F-4D97-AF65-F5344CB8AC3E}">
        <p14:creationId xmlns:p14="http://schemas.microsoft.com/office/powerpoint/2010/main" val="410276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class pick out three most important words. I would pick agreement, freely and willingly. All three words describe what consent is as it should be given to anything without manipulation or coercion </a:t>
            </a:r>
          </a:p>
          <a:p>
            <a:r>
              <a:rPr lang="en-GB" dirty="0"/>
              <a:t>After you have completed the task together. There are two questions for students to answer on why it is important to include consent at such an early age. </a:t>
            </a:r>
          </a:p>
        </p:txBody>
      </p:sp>
      <p:sp>
        <p:nvSpPr>
          <p:cNvPr id="4" name="Slide Number Placeholder 3"/>
          <p:cNvSpPr>
            <a:spLocks noGrp="1"/>
          </p:cNvSpPr>
          <p:nvPr>
            <p:ph type="sldNum" sz="quarter" idx="5"/>
          </p:nvPr>
        </p:nvSpPr>
        <p:spPr/>
        <p:txBody>
          <a:bodyPr/>
          <a:lstStyle/>
          <a:p>
            <a:fld id="{97CAAF2B-0414-4065-8E32-E472FDDC1A11}" type="slidenum">
              <a:rPr lang="en-GB" smtClean="0"/>
              <a:t>6</a:t>
            </a:fld>
            <a:endParaRPr lang="en-GB" dirty="0"/>
          </a:p>
        </p:txBody>
      </p:sp>
    </p:spTree>
    <p:extLst>
      <p:ext uri="{BB962C8B-B14F-4D97-AF65-F5344CB8AC3E}">
        <p14:creationId xmlns:p14="http://schemas.microsoft.com/office/powerpoint/2010/main" val="2970712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questions to ask class</a:t>
            </a:r>
          </a:p>
          <a:p>
            <a:r>
              <a:rPr lang="en-GB" dirty="0"/>
              <a:t>1. Have you ever hurt someone accidentally because you thought it was a joke but they didn’t like it?</a:t>
            </a:r>
          </a:p>
          <a:p>
            <a:pPr marL="0" indent="0">
              <a:buNone/>
            </a:pPr>
            <a:r>
              <a:rPr lang="en-GB" dirty="0"/>
              <a:t>2. Could you hurt each other? </a:t>
            </a:r>
          </a:p>
          <a:p>
            <a:pPr marL="0" indent="0">
              <a:buNone/>
            </a:pPr>
            <a:r>
              <a:rPr lang="en-GB" dirty="0"/>
              <a:t>3. What could be the impacts of hurting one another? (feeling low, feeling left out or hurt) </a:t>
            </a:r>
          </a:p>
          <a:p>
            <a:pPr marL="0" indent="0">
              <a:buNone/>
            </a:pPr>
            <a:r>
              <a:rPr lang="en-GB" dirty="0"/>
              <a:t>4. Why is it important to raise awareness of children hurting each other. </a:t>
            </a:r>
          </a:p>
          <a:p>
            <a:pPr marL="0" indent="0">
              <a:buNone/>
            </a:pPr>
            <a:endParaRPr lang="en-GB" dirty="0"/>
          </a:p>
        </p:txBody>
      </p:sp>
      <p:sp>
        <p:nvSpPr>
          <p:cNvPr id="4" name="Slide Number Placeholder 3"/>
          <p:cNvSpPr>
            <a:spLocks noGrp="1"/>
          </p:cNvSpPr>
          <p:nvPr>
            <p:ph type="sldNum" sz="quarter" idx="5"/>
          </p:nvPr>
        </p:nvSpPr>
        <p:spPr/>
        <p:txBody>
          <a:bodyPr/>
          <a:lstStyle/>
          <a:p>
            <a:fld id="{97CAAF2B-0414-4065-8E32-E472FDDC1A11}" type="slidenum">
              <a:rPr lang="en-GB" smtClean="0"/>
              <a:t>7</a:t>
            </a:fld>
            <a:endParaRPr lang="en-GB" dirty="0"/>
          </a:p>
        </p:txBody>
      </p:sp>
    </p:spTree>
    <p:extLst>
      <p:ext uri="{BB962C8B-B14F-4D97-AF65-F5344CB8AC3E}">
        <p14:creationId xmlns:p14="http://schemas.microsoft.com/office/powerpoint/2010/main" val="214067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Child-on-Child Abuse | The Education People</a:t>
            </a:r>
            <a:endParaRPr lang="en-GB" dirty="0"/>
          </a:p>
          <a:p>
            <a:endParaRPr lang="en-GB" dirty="0"/>
          </a:p>
          <a:p>
            <a:r>
              <a:rPr lang="en-GB" dirty="0"/>
              <a:t>Students to need to write different examples down in their book</a:t>
            </a:r>
          </a:p>
        </p:txBody>
      </p:sp>
      <p:sp>
        <p:nvSpPr>
          <p:cNvPr id="4" name="Slide Number Placeholder 3"/>
          <p:cNvSpPr>
            <a:spLocks noGrp="1"/>
          </p:cNvSpPr>
          <p:nvPr>
            <p:ph type="sldNum" sz="quarter" idx="5"/>
          </p:nvPr>
        </p:nvSpPr>
        <p:spPr/>
        <p:txBody>
          <a:bodyPr/>
          <a:lstStyle/>
          <a:p>
            <a:fld id="{97CAAF2B-0414-4065-8E32-E472FDDC1A11}" type="slidenum">
              <a:rPr lang="en-GB" smtClean="0"/>
              <a:t>8</a:t>
            </a:fld>
            <a:endParaRPr lang="en-GB" dirty="0"/>
          </a:p>
        </p:txBody>
      </p:sp>
    </p:spTree>
    <p:extLst>
      <p:ext uri="{BB962C8B-B14F-4D97-AF65-F5344CB8AC3E}">
        <p14:creationId xmlns:p14="http://schemas.microsoft.com/office/powerpoint/2010/main" val="17659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Physical abuse </a:t>
            </a:r>
          </a:p>
        </p:txBody>
      </p:sp>
      <p:sp>
        <p:nvSpPr>
          <p:cNvPr id="4" name="Slide Number Placeholder 3"/>
          <p:cNvSpPr>
            <a:spLocks noGrp="1"/>
          </p:cNvSpPr>
          <p:nvPr>
            <p:ph type="sldNum" sz="quarter" idx="5"/>
          </p:nvPr>
        </p:nvSpPr>
        <p:spPr/>
        <p:txBody>
          <a:bodyPr/>
          <a:lstStyle/>
          <a:p>
            <a:fld id="{97CAAF2B-0414-4065-8E32-E472FDDC1A11}" type="slidenum">
              <a:rPr lang="en-GB" smtClean="0"/>
              <a:t>10</a:t>
            </a:fld>
            <a:endParaRPr lang="en-GB" dirty="0"/>
          </a:p>
        </p:txBody>
      </p:sp>
    </p:spTree>
    <p:extLst>
      <p:ext uri="{BB962C8B-B14F-4D97-AF65-F5344CB8AC3E}">
        <p14:creationId xmlns:p14="http://schemas.microsoft.com/office/powerpoint/2010/main" val="2855073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A1A1A"/>
                </a:solidFill>
                <a:effectLst/>
                <a:latin typeface="Lato" panose="020F0502020204030203" pitchFamily="34" charset="0"/>
              </a:rPr>
              <a:t>Difference between harassment and assault </a:t>
            </a:r>
          </a:p>
          <a:p>
            <a:r>
              <a:rPr lang="en-GB" b="0" i="0" dirty="0">
                <a:solidFill>
                  <a:srgbClr val="1A1A1A"/>
                </a:solidFill>
                <a:effectLst/>
                <a:latin typeface="Lato" panose="020F0502020204030203" pitchFamily="34" charset="0"/>
              </a:rPr>
              <a:t>Sexual assault happens when someone touches another person in a sexual manner without their consent.</a:t>
            </a:r>
          </a:p>
          <a:p>
            <a:endParaRPr lang="en-GB" b="0" i="0" dirty="0">
              <a:solidFill>
                <a:srgbClr val="1A1A1A"/>
              </a:solidFill>
              <a:effectLst/>
              <a:latin typeface="Lato" panose="020F0502020204030203" pitchFamily="34" charset="0"/>
            </a:endParaRPr>
          </a:p>
          <a:p>
            <a:r>
              <a:rPr lang="en-GB" b="0" i="0" dirty="0">
                <a:solidFill>
                  <a:srgbClr val="1A1A1A"/>
                </a:solidFill>
                <a:effectLst/>
                <a:latin typeface="Lato" panose="020F0502020204030203" pitchFamily="34" charset="0"/>
              </a:rPr>
              <a:t>Sexual harassment is any unwanted sexual behaviour that makes someone feel upset, scared, offended or humiliated, or is meant to make them feel that way.</a:t>
            </a:r>
          </a:p>
          <a:p>
            <a:r>
              <a:rPr lang="en-GB" b="0" i="0" u="sng" dirty="0">
                <a:solidFill>
                  <a:srgbClr val="1A1A1A"/>
                </a:solidFill>
                <a:effectLst/>
                <a:latin typeface="Lato" panose="020F0502020204030203" pitchFamily="34" charset="0"/>
              </a:rPr>
              <a:t>Manipulation in relationships </a:t>
            </a:r>
          </a:p>
          <a:p>
            <a:pPr algn="l" fontAlgn="base"/>
            <a:r>
              <a:rPr lang="en-GB" b="0" i="0" dirty="0">
                <a:solidFill>
                  <a:srgbClr val="212121"/>
                </a:solidFill>
                <a:effectLst/>
                <a:latin typeface="Merriweather" panose="00000500000000000000" pitchFamily="2" charset="0"/>
              </a:rPr>
              <a:t>If </a:t>
            </a:r>
            <a:r>
              <a:rPr lang="en-GB" b="0" i="0" u="sng" dirty="0">
                <a:solidFill>
                  <a:srgbClr val="1A55AD"/>
                </a:solidFill>
                <a:effectLst/>
                <a:latin typeface="Merriweather" panose="00000500000000000000" pitchFamily="2" charset="0"/>
                <a:hlinkClick r:id="rId3"/>
              </a:rPr>
              <a:t>someone consistently makes you feel emotionally drained</a:t>
            </a:r>
            <a:r>
              <a:rPr lang="en-GB" b="0" i="0" dirty="0">
                <a:solidFill>
                  <a:srgbClr val="212121"/>
                </a:solidFill>
                <a:effectLst/>
                <a:latin typeface="Merriweather" panose="00000500000000000000" pitchFamily="2" charset="0"/>
              </a:rPr>
              <a:t>, anxious, fearful, or doubtful of your own needs, thoughts, and feelings, you may be dealing with emotional manipulation. Follow your gut instinct when it comes to recognizing what is occurring while also looking for these signs of manipulation in a relationship:</a:t>
            </a:r>
          </a:p>
          <a:p>
            <a:pPr algn="l" fontAlgn="base">
              <a:buFont typeface="Arial" panose="020B0604020202020204" pitchFamily="34" charset="0"/>
              <a:buChar char="•"/>
            </a:pPr>
            <a:r>
              <a:rPr lang="en-GB" b="0" i="0" dirty="0">
                <a:solidFill>
                  <a:srgbClr val="212121"/>
                </a:solidFill>
                <a:effectLst/>
                <a:latin typeface="Merriweather" panose="00000500000000000000" pitchFamily="2" charset="0"/>
              </a:rPr>
              <a:t>Gaslighting</a:t>
            </a:r>
          </a:p>
          <a:p>
            <a:pPr algn="l" fontAlgn="base">
              <a:buFont typeface="Arial" panose="020B0604020202020204" pitchFamily="34" charset="0"/>
              <a:buChar char="•"/>
            </a:pPr>
            <a:r>
              <a:rPr lang="en-GB" b="0" i="0" dirty="0">
                <a:solidFill>
                  <a:srgbClr val="212121"/>
                </a:solidFill>
                <a:effectLst/>
                <a:latin typeface="Merriweather" panose="00000500000000000000" pitchFamily="2" charset="0"/>
              </a:rPr>
              <a:t>Passive-aggressive </a:t>
            </a:r>
            <a:r>
              <a:rPr lang="en-GB" b="0" i="0" dirty="0" err="1">
                <a:solidFill>
                  <a:srgbClr val="212121"/>
                </a:solidFill>
                <a:effectLst/>
                <a:latin typeface="Merriweather" panose="00000500000000000000" pitchFamily="2" charset="0"/>
              </a:rPr>
              <a:t>behavior</a:t>
            </a:r>
            <a:endParaRPr lang="en-GB" b="0" i="0" dirty="0">
              <a:solidFill>
                <a:srgbClr val="212121"/>
              </a:solidFill>
              <a:effectLst/>
              <a:latin typeface="Merriweather" panose="00000500000000000000" pitchFamily="2" charset="0"/>
            </a:endParaRPr>
          </a:p>
          <a:p>
            <a:pPr algn="l" fontAlgn="base">
              <a:buFont typeface="Arial" panose="020B0604020202020204" pitchFamily="34" charset="0"/>
              <a:buChar char="•"/>
            </a:pPr>
            <a:r>
              <a:rPr lang="en-GB" b="0" i="0" dirty="0">
                <a:solidFill>
                  <a:srgbClr val="212121"/>
                </a:solidFill>
                <a:effectLst/>
                <a:latin typeface="Merriweather" panose="00000500000000000000" pitchFamily="2" charset="0"/>
              </a:rPr>
              <a:t>Lying and blaming</a:t>
            </a:r>
          </a:p>
          <a:p>
            <a:pPr algn="l" fontAlgn="base">
              <a:buFont typeface="Arial" panose="020B0604020202020204" pitchFamily="34" charset="0"/>
              <a:buChar char="•"/>
            </a:pPr>
            <a:r>
              <a:rPr lang="en-GB" b="0" i="0" dirty="0">
                <a:solidFill>
                  <a:srgbClr val="212121"/>
                </a:solidFill>
                <a:effectLst/>
                <a:latin typeface="Merriweather" panose="00000500000000000000" pitchFamily="2" charset="0"/>
              </a:rPr>
              <a:t>Threats and coerciveness</a:t>
            </a:r>
          </a:p>
          <a:p>
            <a:pPr algn="l" fontAlgn="base">
              <a:buFont typeface="Arial" panose="020B0604020202020204" pitchFamily="34" charset="0"/>
              <a:buChar char="•"/>
            </a:pPr>
            <a:r>
              <a:rPr lang="en-GB" b="0" i="0" dirty="0">
                <a:solidFill>
                  <a:srgbClr val="212121"/>
                </a:solidFill>
                <a:effectLst/>
                <a:latin typeface="Merriweather" panose="00000500000000000000" pitchFamily="2" charset="0"/>
              </a:rPr>
              <a:t>Withdrawal and withholding</a:t>
            </a:r>
          </a:p>
          <a:p>
            <a:pPr algn="l" fontAlgn="base">
              <a:buFont typeface="Arial" panose="020B0604020202020204" pitchFamily="34" charset="0"/>
              <a:buChar char="•"/>
            </a:pPr>
            <a:r>
              <a:rPr lang="en-GB" b="0" i="0" dirty="0">
                <a:solidFill>
                  <a:srgbClr val="212121"/>
                </a:solidFill>
                <a:effectLst/>
                <a:latin typeface="Merriweather" panose="00000500000000000000" pitchFamily="2" charset="0"/>
              </a:rPr>
              <a:t>Isolation</a:t>
            </a:r>
          </a:p>
          <a:p>
            <a:endParaRPr lang="en-GB" dirty="0"/>
          </a:p>
        </p:txBody>
      </p:sp>
      <p:sp>
        <p:nvSpPr>
          <p:cNvPr id="4" name="Slide Number Placeholder 3"/>
          <p:cNvSpPr>
            <a:spLocks noGrp="1"/>
          </p:cNvSpPr>
          <p:nvPr>
            <p:ph type="sldNum" sz="quarter" idx="5"/>
          </p:nvPr>
        </p:nvSpPr>
        <p:spPr/>
        <p:txBody>
          <a:bodyPr/>
          <a:lstStyle/>
          <a:p>
            <a:fld id="{97CAAF2B-0414-4065-8E32-E472FDDC1A11}" type="slidenum">
              <a:rPr lang="en-GB" smtClean="0"/>
              <a:t>11</a:t>
            </a:fld>
            <a:endParaRPr lang="en-GB" dirty="0"/>
          </a:p>
        </p:txBody>
      </p:sp>
    </p:spTree>
    <p:extLst>
      <p:ext uri="{BB962C8B-B14F-4D97-AF65-F5344CB8AC3E}">
        <p14:creationId xmlns:p14="http://schemas.microsoft.com/office/powerpoint/2010/main" val="207902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0" i="0" dirty="0">
                <a:solidFill>
                  <a:srgbClr val="000000"/>
                </a:solidFill>
                <a:effectLst/>
                <a:latin typeface="NSPCCBold"/>
              </a:rPr>
              <a:t>What is grooming?</a:t>
            </a:r>
          </a:p>
          <a:p>
            <a:pPr algn="l"/>
            <a:r>
              <a:rPr lang="en-GB" b="0" i="0" dirty="0">
                <a:solidFill>
                  <a:srgbClr val="525455"/>
                </a:solidFill>
                <a:effectLst/>
                <a:latin typeface="Arial" panose="020B0604020202020204" pitchFamily="34" charset="0"/>
              </a:rPr>
              <a:t>Grooming is when someone builds a relationship, trust and emotional connection with a child or young person so they can manipulate, exploit and abuse them.</a:t>
            </a:r>
          </a:p>
          <a:p>
            <a:pPr algn="l"/>
            <a:r>
              <a:rPr lang="en-GB" b="0" i="0" dirty="0">
                <a:solidFill>
                  <a:srgbClr val="525455"/>
                </a:solidFill>
                <a:effectLst/>
                <a:latin typeface="Arial" panose="020B0604020202020204" pitchFamily="34" charset="0"/>
              </a:rPr>
              <a:t>Children and young people who are groomed can be </a:t>
            </a:r>
            <a:r>
              <a:rPr lang="en-GB" b="0" i="0" u="sng" dirty="0">
                <a:solidFill>
                  <a:srgbClr val="2F7CA3"/>
                </a:solidFill>
                <a:effectLst/>
                <a:latin typeface="Arial" panose="020B0604020202020204" pitchFamily="34" charset="0"/>
                <a:hlinkClick r:id="rId3" tooltip="Sexual abuse"/>
              </a:rPr>
              <a:t>sexually abused</a:t>
            </a:r>
            <a:r>
              <a:rPr lang="en-GB" b="0" i="0" dirty="0">
                <a:solidFill>
                  <a:srgbClr val="525455"/>
                </a:solidFill>
                <a:effectLst/>
                <a:latin typeface="Arial" panose="020B0604020202020204" pitchFamily="34" charset="0"/>
              </a:rPr>
              <a:t>, </a:t>
            </a:r>
            <a:r>
              <a:rPr lang="en-GB" b="0" i="0" u="sng" dirty="0">
                <a:solidFill>
                  <a:srgbClr val="2F7CA3"/>
                </a:solidFill>
                <a:effectLst/>
                <a:latin typeface="Arial" panose="020B0604020202020204" pitchFamily="34" charset="0"/>
                <a:hlinkClick r:id="rId4" tooltip="Child sexual exploitation"/>
              </a:rPr>
              <a:t>exploited</a:t>
            </a:r>
            <a:r>
              <a:rPr lang="en-GB" b="0" i="0" dirty="0">
                <a:solidFill>
                  <a:srgbClr val="525455"/>
                </a:solidFill>
                <a:effectLst/>
                <a:latin typeface="Arial" panose="020B0604020202020204" pitchFamily="34" charset="0"/>
              </a:rPr>
              <a:t> or </a:t>
            </a:r>
            <a:r>
              <a:rPr lang="en-GB" b="0" i="0" u="sng" dirty="0">
                <a:solidFill>
                  <a:srgbClr val="2F7CA3"/>
                </a:solidFill>
                <a:effectLst/>
                <a:latin typeface="Arial" panose="020B0604020202020204" pitchFamily="34" charset="0"/>
                <a:hlinkClick r:id="rId5" tooltip="Child trafficking"/>
              </a:rPr>
              <a:t>trafficked</a:t>
            </a:r>
            <a:r>
              <a:rPr lang="en-GB" b="0" i="0" dirty="0">
                <a:solidFill>
                  <a:srgbClr val="525455"/>
                </a:solidFill>
                <a:effectLst/>
                <a:latin typeface="Arial" panose="020B0604020202020204" pitchFamily="34" charset="0"/>
              </a:rPr>
              <a:t>.</a:t>
            </a:r>
          </a:p>
          <a:p>
            <a:pPr algn="l"/>
            <a:r>
              <a:rPr lang="en-GB" b="0" i="0" dirty="0">
                <a:solidFill>
                  <a:srgbClr val="525455"/>
                </a:solidFill>
                <a:effectLst/>
                <a:latin typeface="Arial" panose="020B0604020202020204" pitchFamily="34" charset="0"/>
              </a:rPr>
              <a:t>Anybody can be a groomer, no matter their age, gender or race. Grooming can take place over a short or long period of time – from weeks to years. Groomers may also build a relationship with the young person's family or friends to make them seem trustworthy or authoritative.</a:t>
            </a:r>
          </a:p>
          <a:p>
            <a:pPr algn="l"/>
            <a:r>
              <a:rPr lang="en-GB" b="0" i="0" dirty="0">
                <a:solidFill>
                  <a:srgbClr val="525455"/>
                </a:solidFill>
                <a:effectLst/>
                <a:latin typeface="Arial" panose="020B0604020202020204" pitchFamily="34" charset="0"/>
              </a:rPr>
              <a:t>Whether online or in person, groomers can use tactics like:</a:t>
            </a:r>
          </a:p>
          <a:p>
            <a:pPr marL="742950" lvl="1" indent="-285750" algn="l">
              <a:buFont typeface="Arial" panose="020B0604020202020204" pitchFamily="34" charset="0"/>
              <a:buChar char="•"/>
            </a:pPr>
            <a:r>
              <a:rPr lang="en-GB" b="0" i="0" dirty="0">
                <a:solidFill>
                  <a:srgbClr val="525455"/>
                </a:solidFill>
                <a:effectLst/>
                <a:latin typeface="Arial" panose="020B0604020202020204" pitchFamily="34" charset="0"/>
              </a:rPr>
              <a:t>pretending to be younger</a:t>
            </a:r>
          </a:p>
          <a:p>
            <a:pPr marL="742950" lvl="1" indent="-285750" algn="l">
              <a:buFont typeface="Arial" panose="020B0604020202020204" pitchFamily="34" charset="0"/>
              <a:buChar char="•"/>
            </a:pPr>
            <a:r>
              <a:rPr lang="en-GB" b="0" i="0" dirty="0">
                <a:solidFill>
                  <a:srgbClr val="525455"/>
                </a:solidFill>
                <a:effectLst/>
                <a:latin typeface="Arial" panose="020B0604020202020204" pitchFamily="34" charset="0"/>
              </a:rPr>
              <a:t>giving advice or showing understanding</a:t>
            </a:r>
          </a:p>
          <a:p>
            <a:pPr marL="742950" lvl="1" indent="-285750" algn="l">
              <a:buFont typeface="Arial" panose="020B0604020202020204" pitchFamily="34" charset="0"/>
              <a:buChar char="•"/>
            </a:pPr>
            <a:r>
              <a:rPr lang="en-GB" b="0" i="0" dirty="0">
                <a:solidFill>
                  <a:srgbClr val="525455"/>
                </a:solidFill>
                <a:effectLst/>
                <a:latin typeface="Arial" panose="020B0604020202020204" pitchFamily="34" charset="0"/>
              </a:rPr>
              <a:t>buying gifts</a:t>
            </a:r>
          </a:p>
          <a:p>
            <a:pPr marL="742950" lvl="1" indent="-285750" algn="l">
              <a:buFont typeface="Arial" panose="020B0604020202020204" pitchFamily="34" charset="0"/>
              <a:buChar char="•"/>
            </a:pPr>
            <a:r>
              <a:rPr lang="en-GB" b="0" i="0" dirty="0">
                <a:solidFill>
                  <a:srgbClr val="525455"/>
                </a:solidFill>
                <a:effectLst/>
                <a:latin typeface="Arial" panose="020B0604020202020204" pitchFamily="34" charset="0"/>
              </a:rPr>
              <a:t>giving attention</a:t>
            </a:r>
          </a:p>
          <a:p>
            <a:pPr marL="742950" lvl="1" indent="-285750" algn="l">
              <a:buFont typeface="Arial" panose="020B0604020202020204" pitchFamily="34" charset="0"/>
              <a:buChar char="•"/>
            </a:pPr>
            <a:r>
              <a:rPr lang="en-GB" b="0" i="0" dirty="0">
                <a:solidFill>
                  <a:srgbClr val="525455"/>
                </a:solidFill>
                <a:effectLst/>
                <a:latin typeface="Arial" panose="020B0604020202020204" pitchFamily="34" charset="0"/>
              </a:rPr>
              <a:t>taking them on trips, outings or holidays.</a:t>
            </a:r>
          </a:p>
          <a:p>
            <a:endParaRPr lang="en-GB" dirty="0"/>
          </a:p>
        </p:txBody>
      </p:sp>
      <p:sp>
        <p:nvSpPr>
          <p:cNvPr id="4" name="Slide Number Placeholder 3"/>
          <p:cNvSpPr>
            <a:spLocks noGrp="1"/>
          </p:cNvSpPr>
          <p:nvPr>
            <p:ph type="sldNum" sz="quarter" idx="5"/>
          </p:nvPr>
        </p:nvSpPr>
        <p:spPr/>
        <p:txBody>
          <a:bodyPr/>
          <a:lstStyle/>
          <a:p>
            <a:fld id="{97CAAF2B-0414-4065-8E32-E472FDDC1A11}" type="slidenum">
              <a:rPr lang="en-GB" smtClean="0"/>
              <a:t>12</a:t>
            </a:fld>
            <a:endParaRPr lang="en-GB" dirty="0"/>
          </a:p>
        </p:txBody>
      </p:sp>
    </p:spTree>
    <p:extLst>
      <p:ext uri="{BB962C8B-B14F-4D97-AF65-F5344CB8AC3E}">
        <p14:creationId xmlns:p14="http://schemas.microsoft.com/office/powerpoint/2010/main" val="90665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100" y="16176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435100" y="4389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98641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567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691409"/>
            <a:ext cx="2628900" cy="449810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25500" y="1691409"/>
            <a:ext cx="7734300" cy="44981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409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175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224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895419"/>
            <a:ext cx="10515600" cy="10816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5750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34206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34206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662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6" y="1427884"/>
            <a:ext cx="10515600" cy="988291"/>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6" y="24971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6" y="3482975"/>
            <a:ext cx="5157787" cy="2722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24971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482974"/>
            <a:ext cx="5183188" cy="27227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395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1949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5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6" y="1787524"/>
            <a:ext cx="3932237" cy="1069975"/>
          </a:xfrm>
        </p:spPr>
        <p:txBody>
          <a:bodyPr anchor="b"/>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081588" y="1800225"/>
            <a:ext cx="6172200" cy="4203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7" y="2870200"/>
            <a:ext cx="3932237" cy="31334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6392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1673224"/>
            <a:ext cx="3932237" cy="1069975"/>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95888" y="1804843"/>
            <a:ext cx="6172200" cy="42495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839787" y="2882900"/>
            <a:ext cx="3932237" cy="31796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5029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175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3218046"/>
            <a:ext cx="10515600" cy="28666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Rounded Rectangle 26"/>
          <p:cNvSpPr/>
          <p:nvPr/>
        </p:nvSpPr>
        <p:spPr>
          <a:xfrm>
            <a:off x="838200" y="613978"/>
            <a:ext cx="10515600" cy="76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OpenDyslexic" panose="00000500000000000000" pitchFamily="50" charset="0"/>
                <a:ea typeface="Adobe Fan Heiti Std B" panose="020B0700000000000000" pitchFamily="34" charset="-128"/>
              </a:rPr>
              <a:t>Big Question: What is child on child abuse?  </a:t>
            </a:r>
            <a:r>
              <a:rPr lang="en-GB" sz="1600" dirty="0">
                <a:solidFill>
                  <a:schemeClr val="tx1"/>
                </a:solidFill>
                <a:latin typeface="OpenDyslexic" panose="00000500000000000000" pitchFamily="50" charset="0"/>
                <a:ea typeface="Adobe Fan Heiti Std B" panose="020B0700000000000000" pitchFamily="34" charset="-128"/>
              </a:rPr>
              <a:t> </a:t>
            </a:r>
          </a:p>
        </p:txBody>
      </p:sp>
      <p:sp>
        <p:nvSpPr>
          <p:cNvPr id="28" name="Rounded Rectangle 27"/>
          <p:cNvSpPr/>
          <p:nvPr userDrawn="1"/>
        </p:nvSpPr>
        <p:spPr>
          <a:xfrm>
            <a:off x="838200" y="166315"/>
            <a:ext cx="2707105" cy="258311"/>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Respect </a:t>
            </a:r>
          </a:p>
        </p:txBody>
      </p:sp>
      <p:sp>
        <p:nvSpPr>
          <p:cNvPr id="31" name="Rounded Rectangle 30"/>
          <p:cNvSpPr/>
          <p:nvPr userDrawn="1"/>
        </p:nvSpPr>
        <p:spPr>
          <a:xfrm>
            <a:off x="7426048" y="103511"/>
            <a:ext cx="3927753"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Child on child abuse </a:t>
            </a:r>
          </a:p>
        </p:txBody>
      </p:sp>
      <p:sp>
        <p:nvSpPr>
          <p:cNvPr id="32" name="Rounded Rectangle 31"/>
          <p:cNvSpPr/>
          <p:nvPr/>
        </p:nvSpPr>
        <p:spPr>
          <a:xfrm>
            <a:off x="838200" y="6389353"/>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Consent </a:t>
            </a:r>
          </a:p>
        </p:txBody>
      </p:sp>
      <p:sp>
        <p:nvSpPr>
          <p:cNvPr id="35" name="Rounded Rectangle 34"/>
          <p:cNvSpPr/>
          <p:nvPr/>
        </p:nvSpPr>
        <p:spPr>
          <a:xfrm>
            <a:off x="9007763" y="6373183"/>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latin typeface="OpenDyslexic" panose="00000500000000000000" pitchFamily="50" charset="0"/>
              </a:rPr>
              <a:t>Exploitation </a:t>
            </a:r>
          </a:p>
        </p:txBody>
      </p:sp>
      <p:pic>
        <p:nvPicPr>
          <p:cNvPr id="14" name="Picture 13"/>
          <p:cNvPicPr/>
          <p:nvPr/>
        </p:nvPicPr>
        <p:blipFill rotWithShape="1">
          <a:blip r:embed="rId13"/>
          <a:srcRect r="65860"/>
          <a:stretch/>
        </p:blipFill>
        <p:spPr>
          <a:xfrm>
            <a:off x="10642599" y="650691"/>
            <a:ext cx="647701" cy="712859"/>
          </a:xfrm>
          <a:prstGeom prst="rect">
            <a:avLst/>
          </a:prstGeom>
        </p:spPr>
      </p:pic>
    </p:spTree>
    <p:extLst>
      <p:ext uri="{BB962C8B-B14F-4D97-AF65-F5344CB8AC3E}">
        <p14:creationId xmlns:p14="http://schemas.microsoft.com/office/powerpoint/2010/main" val="3590187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Dyslexic"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Dyslexic"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Dyslexic"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Dyslexic"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Dyslexic"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GoWLWS4-k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9BD3-B366-4251-9C9B-7F9811B45241}"/>
              </a:ext>
            </a:extLst>
          </p:cNvPr>
          <p:cNvSpPr txBox="1">
            <a:spLocks/>
          </p:cNvSpPr>
          <p:nvPr/>
        </p:nvSpPr>
        <p:spPr>
          <a:xfrm>
            <a:off x="741405" y="1802881"/>
            <a:ext cx="1190779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a:lstStyle>
          <a:p>
            <a:r>
              <a:rPr lang="en-GB" sz="3200" dirty="0"/>
              <a:t>Teacher instructions / pathway through the lessons</a:t>
            </a:r>
          </a:p>
        </p:txBody>
      </p:sp>
      <p:sp>
        <p:nvSpPr>
          <p:cNvPr id="4" name="TextBox 3">
            <a:extLst>
              <a:ext uri="{FF2B5EF4-FFF2-40B4-BE49-F238E27FC236}">
                <a16:creationId xmlns:a16="http://schemas.microsoft.com/office/drawing/2014/main" id="{3748F312-E1D6-4AC1-A251-43D2518D9B29}"/>
              </a:ext>
            </a:extLst>
          </p:cNvPr>
          <p:cNvSpPr txBox="1"/>
          <p:nvPr/>
        </p:nvSpPr>
        <p:spPr>
          <a:xfrm>
            <a:off x="593124" y="2434281"/>
            <a:ext cx="10700952" cy="3416320"/>
          </a:xfrm>
          <a:prstGeom prst="rect">
            <a:avLst/>
          </a:prstGeom>
          <a:noFill/>
        </p:spPr>
        <p:txBody>
          <a:bodyPr wrap="square" rtlCol="0">
            <a:spAutoFit/>
          </a:bodyPr>
          <a:lstStyle/>
          <a:p>
            <a:pPr marL="285750" indent="-285750">
              <a:buFontTx/>
              <a:buChar char="-"/>
            </a:pPr>
            <a:endParaRPr lang="en-GB" dirty="0">
              <a:latin typeface="OpenDyslexic" panose="00000500000000000000" pitchFamily="50" charset="0"/>
            </a:endParaRPr>
          </a:p>
          <a:p>
            <a:pPr marL="285750" indent="-285750">
              <a:buFontTx/>
              <a:buChar char="-"/>
            </a:pPr>
            <a:r>
              <a:rPr lang="en-GB" dirty="0">
                <a:latin typeface="OpenDyslexic" panose="00000500000000000000" pitchFamily="50" charset="0"/>
              </a:rPr>
              <a:t>In this sessions students should begin to understand the idea of consent </a:t>
            </a:r>
          </a:p>
          <a:p>
            <a:pPr marL="285750" indent="-285750">
              <a:buFontTx/>
              <a:buChar char="-"/>
            </a:pPr>
            <a:r>
              <a:rPr lang="en-GB" dirty="0">
                <a:latin typeface="OpenDyslexic" panose="00000500000000000000" pitchFamily="50" charset="0"/>
              </a:rPr>
              <a:t>The session is aimed to ensure that students are aware of ‘my body my rules’ and that everyone is entitled to their space. </a:t>
            </a:r>
          </a:p>
          <a:p>
            <a:pPr marL="285750" indent="-285750">
              <a:buFontTx/>
              <a:buChar char="-"/>
            </a:pPr>
            <a:r>
              <a:rPr lang="en-GB" dirty="0">
                <a:latin typeface="OpenDyslexic" panose="00000500000000000000" pitchFamily="50" charset="0"/>
              </a:rPr>
              <a:t>Students should understand that abuse can happen in their relationships as a child and the perpetrator can be another child. This is called child on child abuse </a:t>
            </a:r>
          </a:p>
          <a:p>
            <a:pPr marL="285750" indent="-285750">
              <a:buFontTx/>
              <a:buChar char="-"/>
            </a:pPr>
            <a:r>
              <a:rPr lang="en-GB" dirty="0">
                <a:latin typeface="OpenDyslexic" panose="00000500000000000000" pitchFamily="50" charset="0"/>
              </a:rPr>
              <a:t>Students will then go through a number of scenarios which may seem ‘normal’ to teenage children but are actually abuse. Answers are in the note section</a:t>
            </a:r>
          </a:p>
          <a:p>
            <a:r>
              <a:rPr lang="en-GB" dirty="0">
                <a:solidFill>
                  <a:srgbClr val="7030A0"/>
                </a:solidFill>
                <a:latin typeface="OpenDyslexic" panose="00000500000000000000" pitchFamily="50" charset="0"/>
              </a:rPr>
              <a:t>WHY</a:t>
            </a:r>
          </a:p>
          <a:p>
            <a:pPr marL="285750" indent="-285750">
              <a:buFontTx/>
              <a:buChar char="-"/>
            </a:pPr>
            <a:r>
              <a:rPr lang="en-GB" dirty="0">
                <a:solidFill>
                  <a:srgbClr val="7030A0"/>
                </a:solidFill>
                <a:latin typeface="OpenDyslexic" panose="00000500000000000000" pitchFamily="50" charset="0"/>
              </a:rPr>
              <a:t> Ofsted have recently found a high level of abuse in schools from other children. Particularly, sexual abuse after the killing of Sarah Everard and the rise of Andrew Tate this is something we have seen in our school too </a:t>
            </a:r>
            <a:endParaRPr lang="en-GB" dirty="0">
              <a:latin typeface="OpenDyslexic" panose="00000500000000000000" pitchFamily="50" charset="0"/>
            </a:endParaRPr>
          </a:p>
        </p:txBody>
      </p:sp>
    </p:spTree>
    <p:extLst>
      <p:ext uri="{BB962C8B-B14F-4D97-AF65-F5344CB8AC3E}">
        <p14:creationId xmlns:p14="http://schemas.microsoft.com/office/powerpoint/2010/main" val="1159678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4830-C617-6138-1A93-D9EF5D0131C4}"/>
              </a:ext>
            </a:extLst>
          </p:cNvPr>
          <p:cNvSpPr>
            <a:spLocks noGrp="1"/>
          </p:cNvSpPr>
          <p:nvPr>
            <p:ph type="title"/>
          </p:nvPr>
        </p:nvSpPr>
        <p:spPr/>
        <p:txBody>
          <a:bodyPr/>
          <a:lstStyle/>
          <a:p>
            <a:r>
              <a:rPr lang="en-GB" dirty="0">
                <a:solidFill>
                  <a:srgbClr val="FF0000"/>
                </a:solidFill>
              </a:rPr>
              <a:t>Scenario 1 – I do </a:t>
            </a:r>
          </a:p>
        </p:txBody>
      </p:sp>
      <p:sp>
        <p:nvSpPr>
          <p:cNvPr id="3" name="Content Placeholder 2">
            <a:extLst>
              <a:ext uri="{FF2B5EF4-FFF2-40B4-BE49-F238E27FC236}">
                <a16:creationId xmlns:a16="http://schemas.microsoft.com/office/drawing/2014/main" id="{C2C439ED-3203-4D23-88EE-521462EBDEEC}"/>
              </a:ext>
            </a:extLst>
          </p:cNvPr>
          <p:cNvSpPr>
            <a:spLocks noGrp="1"/>
          </p:cNvSpPr>
          <p:nvPr>
            <p:ph idx="1"/>
          </p:nvPr>
        </p:nvSpPr>
        <p:spPr>
          <a:xfrm>
            <a:off x="838200" y="2830119"/>
            <a:ext cx="10515600" cy="2866610"/>
          </a:xfrm>
        </p:spPr>
        <p:txBody>
          <a:bodyPr/>
          <a:lstStyle/>
          <a:p>
            <a:pPr marL="0" indent="0">
              <a:buNone/>
            </a:pPr>
            <a:r>
              <a:rPr lang="en-GB" dirty="0"/>
              <a:t>Jacob has just started a relationship with Demi, he really likes her but she keeps nipping him and hitting him. She says that it’s a joke but she's been doing it for weeks. He’s told her that he doesn’t like it but she just carries on. </a:t>
            </a:r>
          </a:p>
        </p:txBody>
      </p:sp>
      <p:sp>
        <p:nvSpPr>
          <p:cNvPr id="4" name="Rectangle 3">
            <a:extLst>
              <a:ext uri="{FF2B5EF4-FFF2-40B4-BE49-F238E27FC236}">
                <a16:creationId xmlns:a16="http://schemas.microsoft.com/office/drawing/2014/main" id="{18B367D3-0518-D30F-1BC0-94E048505A39}"/>
              </a:ext>
            </a:extLst>
          </p:cNvPr>
          <p:cNvSpPr/>
          <p:nvPr/>
        </p:nvSpPr>
        <p:spPr>
          <a:xfrm>
            <a:off x="4747604" y="6136974"/>
            <a:ext cx="2179669" cy="513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41</a:t>
            </a:r>
          </a:p>
        </p:txBody>
      </p:sp>
      <p:cxnSp>
        <p:nvCxnSpPr>
          <p:cNvPr id="7" name="Straight Connector 6">
            <a:extLst>
              <a:ext uri="{FF2B5EF4-FFF2-40B4-BE49-F238E27FC236}">
                <a16:creationId xmlns:a16="http://schemas.microsoft.com/office/drawing/2014/main" id="{C5813253-8609-9A47-3883-4A806A1E3549}"/>
              </a:ext>
            </a:extLst>
          </p:cNvPr>
          <p:cNvCxnSpPr/>
          <p:nvPr/>
        </p:nvCxnSpPr>
        <p:spPr>
          <a:xfrm>
            <a:off x="4747604" y="3588327"/>
            <a:ext cx="6169778" cy="0"/>
          </a:xfrm>
          <a:prstGeom prst="line">
            <a:avLst/>
          </a:prstGeom>
          <a:ln w="76200">
            <a:solidFill>
              <a:srgbClr val="99FF3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7ACF151-B7C4-D979-A182-5BFBF1A672A2}"/>
              </a:ext>
            </a:extLst>
          </p:cNvPr>
          <p:cNvSpPr txBox="1"/>
          <p:nvPr/>
        </p:nvSpPr>
        <p:spPr>
          <a:xfrm>
            <a:off x="1884219" y="5240471"/>
            <a:ext cx="8811491" cy="584775"/>
          </a:xfrm>
          <a:prstGeom prst="rect">
            <a:avLst/>
          </a:prstGeom>
          <a:solidFill>
            <a:srgbClr val="99FF33"/>
          </a:solidFill>
        </p:spPr>
        <p:txBody>
          <a:bodyPr wrap="square" rtlCol="0">
            <a:spAutoFit/>
          </a:bodyPr>
          <a:lstStyle/>
          <a:p>
            <a:pPr algn="ctr"/>
            <a:r>
              <a:rPr lang="en-GB" sz="3200" dirty="0">
                <a:latin typeface="OpenDyslexic" panose="00000500000000000000" pitchFamily="50" charset="0"/>
              </a:rPr>
              <a:t>This is an example of physical abuse </a:t>
            </a:r>
          </a:p>
        </p:txBody>
      </p:sp>
    </p:spTree>
    <p:extLst>
      <p:ext uri="{BB962C8B-B14F-4D97-AF65-F5344CB8AC3E}">
        <p14:creationId xmlns:p14="http://schemas.microsoft.com/office/powerpoint/2010/main" val="321236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A88-82BF-93F5-E126-0D6A60E04FED}"/>
              </a:ext>
            </a:extLst>
          </p:cNvPr>
          <p:cNvSpPr>
            <a:spLocks noGrp="1"/>
          </p:cNvSpPr>
          <p:nvPr>
            <p:ph type="title"/>
          </p:nvPr>
        </p:nvSpPr>
        <p:spPr/>
        <p:txBody>
          <a:bodyPr/>
          <a:lstStyle/>
          <a:p>
            <a:r>
              <a:rPr lang="en-GB" dirty="0">
                <a:solidFill>
                  <a:srgbClr val="FF0000"/>
                </a:solidFill>
              </a:rPr>
              <a:t>Scenario 2 – I do </a:t>
            </a:r>
          </a:p>
        </p:txBody>
      </p:sp>
      <p:sp>
        <p:nvSpPr>
          <p:cNvPr id="3" name="Content Placeholder 2">
            <a:extLst>
              <a:ext uri="{FF2B5EF4-FFF2-40B4-BE49-F238E27FC236}">
                <a16:creationId xmlns:a16="http://schemas.microsoft.com/office/drawing/2014/main" id="{EA6C9F85-72AA-E556-FB16-B81532DAE00B}"/>
              </a:ext>
            </a:extLst>
          </p:cNvPr>
          <p:cNvSpPr>
            <a:spLocks noGrp="1"/>
          </p:cNvSpPr>
          <p:nvPr>
            <p:ph idx="1"/>
          </p:nvPr>
        </p:nvSpPr>
        <p:spPr>
          <a:xfrm>
            <a:off x="838200" y="2733136"/>
            <a:ext cx="10515600" cy="2866610"/>
          </a:xfrm>
        </p:spPr>
        <p:txBody>
          <a:bodyPr/>
          <a:lstStyle/>
          <a:p>
            <a:pPr marL="0" indent="0">
              <a:buNone/>
            </a:pPr>
            <a:r>
              <a:rPr lang="en-GB" dirty="0"/>
              <a:t>Aaron and Layla have been dating for a few months, they’re both 15 but recently Aaron wants to have sex and keeps touching her without her permission, she doesn’t like it and has told him but he said if she tells anyone he will just make up a rumour about her. </a:t>
            </a:r>
          </a:p>
        </p:txBody>
      </p:sp>
      <p:sp>
        <p:nvSpPr>
          <p:cNvPr id="4" name="Rectangle 3">
            <a:extLst>
              <a:ext uri="{FF2B5EF4-FFF2-40B4-BE49-F238E27FC236}">
                <a16:creationId xmlns:a16="http://schemas.microsoft.com/office/drawing/2014/main" id="{0B100576-F657-2618-4707-B8260736BCDB}"/>
              </a:ext>
            </a:extLst>
          </p:cNvPr>
          <p:cNvSpPr/>
          <p:nvPr/>
        </p:nvSpPr>
        <p:spPr>
          <a:xfrm>
            <a:off x="4747604" y="6136974"/>
            <a:ext cx="2179669" cy="513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41  </a:t>
            </a:r>
          </a:p>
        </p:txBody>
      </p:sp>
      <p:cxnSp>
        <p:nvCxnSpPr>
          <p:cNvPr id="5" name="Straight Connector 4">
            <a:extLst>
              <a:ext uri="{FF2B5EF4-FFF2-40B4-BE49-F238E27FC236}">
                <a16:creationId xmlns:a16="http://schemas.microsoft.com/office/drawing/2014/main" id="{68073A2D-AE0D-263C-98D2-E63E8ACF83D6}"/>
              </a:ext>
            </a:extLst>
          </p:cNvPr>
          <p:cNvCxnSpPr>
            <a:cxnSpLocks/>
          </p:cNvCxnSpPr>
          <p:nvPr/>
        </p:nvCxnSpPr>
        <p:spPr>
          <a:xfrm>
            <a:off x="2637208" y="3906981"/>
            <a:ext cx="8016937" cy="0"/>
          </a:xfrm>
          <a:prstGeom prst="line">
            <a:avLst/>
          </a:prstGeom>
          <a:ln w="76200">
            <a:solidFill>
              <a:srgbClr val="99FF3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45618E-17D8-993A-66F3-D5F59EEBD470}"/>
              </a:ext>
            </a:extLst>
          </p:cNvPr>
          <p:cNvSpPr txBox="1"/>
          <p:nvPr/>
        </p:nvSpPr>
        <p:spPr>
          <a:xfrm>
            <a:off x="1711037" y="4927886"/>
            <a:ext cx="8769926" cy="954107"/>
          </a:xfrm>
          <a:prstGeom prst="rect">
            <a:avLst/>
          </a:prstGeom>
          <a:solidFill>
            <a:srgbClr val="99FF33"/>
          </a:solidFill>
        </p:spPr>
        <p:txBody>
          <a:bodyPr wrap="square" rtlCol="0">
            <a:spAutoFit/>
          </a:bodyPr>
          <a:lstStyle/>
          <a:p>
            <a:pPr algn="ctr"/>
            <a:r>
              <a:rPr lang="en-GB" sz="2800" dirty="0">
                <a:latin typeface="OpenDyslexic" panose="00000500000000000000" pitchFamily="50" charset="0"/>
              </a:rPr>
              <a:t>This is an example of sexual harassment and manipulation </a:t>
            </a:r>
          </a:p>
        </p:txBody>
      </p:sp>
    </p:spTree>
    <p:extLst>
      <p:ext uri="{BB962C8B-B14F-4D97-AF65-F5344CB8AC3E}">
        <p14:creationId xmlns:p14="http://schemas.microsoft.com/office/powerpoint/2010/main" val="394925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AF603-2A31-AD4D-1B47-BF5F6283F802}"/>
              </a:ext>
            </a:extLst>
          </p:cNvPr>
          <p:cNvSpPr>
            <a:spLocks noGrp="1"/>
          </p:cNvSpPr>
          <p:nvPr>
            <p:ph type="title"/>
          </p:nvPr>
        </p:nvSpPr>
        <p:spPr>
          <a:xfrm>
            <a:off x="838200" y="1617530"/>
            <a:ext cx="10515600" cy="903998"/>
          </a:xfrm>
        </p:spPr>
        <p:txBody>
          <a:bodyPr/>
          <a:lstStyle/>
          <a:p>
            <a:r>
              <a:rPr lang="en-GB" dirty="0"/>
              <a:t>Scenario 3 </a:t>
            </a:r>
          </a:p>
        </p:txBody>
      </p:sp>
      <p:sp>
        <p:nvSpPr>
          <p:cNvPr id="3" name="Content Placeholder 2">
            <a:extLst>
              <a:ext uri="{FF2B5EF4-FFF2-40B4-BE49-F238E27FC236}">
                <a16:creationId xmlns:a16="http://schemas.microsoft.com/office/drawing/2014/main" id="{38ACF043-5B54-3515-0A5F-6726CFF38A84}"/>
              </a:ext>
            </a:extLst>
          </p:cNvPr>
          <p:cNvSpPr>
            <a:spLocks noGrp="1"/>
          </p:cNvSpPr>
          <p:nvPr>
            <p:ph idx="1"/>
          </p:nvPr>
        </p:nvSpPr>
        <p:spPr>
          <a:xfrm>
            <a:off x="838200" y="2606523"/>
            <a:ext cx="10515600" cy="2866610"/>
          </a:xfrm>
        </p:spPr>
        <p:txBody>
          <a:bodyPr/>
          <a:lstStyle/>
          <a:p>
            <a:pPr marL="0" indent="0">
              <a:buNone/>
            </a:pPr>
            <a:r>
              <a:rPr lang="en-GB" dirty="0"/>
              <a:t>Ayman is friends with Ali and Ayman knows that Ali is involved with a street gang but Ayman always stays away from that stuff. Ali has started to buy him expensive gifts and tell him that the lads want to meet him. </a:t>
            </a:r>
          </a:p>
        </p:txBody>
      </p:sp>
      <p:sp>
        <p:nvSpPr>
          <p:cNvPr id="4" name="Rectangle 3">
            <a:extLst>
              <a:ext uri="{FF2B5EF4-FFF2-40B4-BE49-F238E27FC236}">
                <a16:creationId xmlns:a16="http://schemas.microsoft.com/office/drawing/2014/main" id="{9A7C3AF2-177C-4A21-7166-A61BBD3DE9B2}"/>
              </a:ext>
            </a:extLst>
          </p:cNvPr>
          <p:cNvSpPr/>
          <p:nvPr/>
        </p:nvSpPr>
        <p:spPr>
          <a:xfrm>
            <a:off x="4747604" y="6136974"/>
            <a:ext cx="2179669" cy="513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41  </a:t>
            </a:r>
          </a:p>
        </p:txBody>
      </p:sp>
      <p:cxnSp>
        <p:nvCxnSpPr>
          <p:cNvPr id="5" name="Straight Connector 4">
            <a:extLst>
              <a:ext uri="{FF2B5EF4-FFF2-40B4-BE49-F238E27FC236}">
                <a16:creationId xmlns:a16="http://schemas.microsoft.com/office/drawing/2014/main" id="{E05CDD40-8F34-B89A-615E-7467AE41B765}"/>
              </a:ext>
            </a:extLst>
          </p:cNvPr>
          <p:cNvCxnSpPr>
            <a:cxnSpLocks/>
          </p:cNvCxnSpPr>
          <p:nvPr/>
        </p:nvCxnSpPr>
        <p:spPr>
          <a:xfrm>
            <a:off x="838200" y="4170217"/>
            <a:ext cx="9885218" cy="0"/>
          </a:xfrm>
          <a:prstGeom prst="line">
            <a:avLst/>
          </a:prstGeom>
          <a:ln w="76200">
            <a:solidFill>
              <a:srgbClr val="99FF3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180E1A0-62DD-18F7-3DC6-B3348A90229A}"/>
              </a:ext>
            </a:extLst>
          </p:cNvPr>
          <p:cNvCxnSpPr>
            <a:cxnSpLocks/>
          </p:cNvCxnSpPr>
          <p:nvPr/>
        </p:nvCxnSpPr>
        <p:spPr>
          <a:xfrm>
            <a:off x="616527" y="4571999"/>
            <a:ext cx="3138055" cy="0"/>
          </a:xfrm>
          <a:prstGeom prst="line">
            <a:avLst/>
          </a:prstGeom>
          <a:ln w="76200">
            <a:solidFill>
              <a:srgbClr val="99FF3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85C972C-A80B-8A5F-8148-39BCDD1BCDA1}"/>
              </a:ext>
            </a:extLst>
          </p:cNvPr>
          <p:cNvSpPr txBox="1"/>
          <p:nvPr/>
        </p:nvSpPr>
        <p:spPr>
          <a:xfrm>
            <a:off x="1711037" y="4927886"/>
            <a:ext cx="8769926" cy="954107"/>
          </a:xfrm>
          <a:prstGeom prst="rect">
            <a:avLst/>
          </a:prstGeom>
          <a:solidFill>
            <a:srgbClr val="99FF33"/>
          </a:solidFill>
        </p:spPr>
        <p:txBody>
          <a:bodyPr wrap="square" rtlCol="0">
            <a:spAutoFit/>
          </a:bodyPr>
          <a:lstStyle/>
          <a:p>
            <a:pPr algn="ctr"/>
            <a:r>
              <a:rPr lang="en-GB" sz="2800" dirty="0">
                <a:latin typeface="OpenDyslexic" panose="00000500000000000000" pitchFamily="50" charset="0"/>
              </a:rPr>
              <a:t>Ayman is being groomed by Ali to encourage him into the gang </a:t>
            </a:r>
          </a:p>
        </p:txBody>
      </p:sp>
    </p:spTree>
    <p:extLst>
      <p:ext uri="{BB962C8B-B14F-4D97-AF65-F5344CB8AC3E}">
        <p14:creationId xmlns:p14="http://schemas.microsoft.com/office/powerpoint/2010/main" val="114147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610F-ACE4-10FF-7E7E-5DC7432D51BE}"/>
              </a:ext>
            </a:extLst>
          </p:cNvPr>
          <p:cNvSpPr>
            <a:spLocks noGrp="1"/>
          </p:cNvSpPr>
          <p:nvPr>
            <p:ph type="title"/>
          </p:nvPr>
        </p:nvSpPr>
        <p:spPr>
          <a:xfrm>
            <a:off x="838200" y="1575966"/>
            <a:ext cx="10515600" cy="793161"/>
          </a:xfrm>
        </p:spPr>
        <p:txBody>
          <a:bodyPr/>
          <a:lstStyle/>
          <a:p>
            <a:r>
              <a:rPr lang="en-GB" dirty="0"/>
              <a:t>Scenario 4 </a:t>
            </a:r>
          </a:p>
        </p:txBody>
      </p:sp>
      <p:sp>
        <p:nvSpPr>
          <p:cNvPr id="3" name="Content Placeholder 2">
            <a:extLst>
              <a:ext uri="{FF2B5EF4-FFF2-40B4-BE49-F238E27FC236}">
                <a16:creationId xmlns:a16="http://schemas.microsoft.com/office/drawing/2014/main" id="{24058942-E1A1-B702-59A4-47390099B378}"/>
              </a:ext>
            </a:extLst>
          </p:cNvPr>
          <p:cNvSpPr>
            <a:spLocks noGrp="1"/>
          </p:cNvSpPr>
          <p:nvPr>
            <p:ph idx="1"/>
          </p:nvPr>
        </p:nvSpPr>
        <p:spPr>
          <a:xfrm>
            <a:off x="1004454" y="2650010"/>
            <a:ext cx="10515600" cy="2866610"/>
          </a:xfrm>
        </p:spPr>
        <p:txBody>
          <a:bodyPr/>
          <a:lstStyle/>
          <a:p>
            <a:pPr marL="0" indent="0">
              <a:buNone/>
            </a:pPr>
            <a:r>
              <a:rPr lang="en-GB" dirty="0"/>
              <a:t>Molly and Danielle are best friends and Molly has a Saturday job. Danielle always pressures Molly into buying pizza every Saturday for her and the group of friends. Molly doesn’t want to say no because Danielle said that she would start a rumour about her kissing a boy if she refuses. </a:t>
            </a:r>
          </a:p>
        </p:txBody>
      </p:sp>
      <p:sp>
        <p:nvSpPr>
          <p:cNvPr id="4" name="Rectangle 3">
            <a:extLst>
              <a:ext uri="{FF2B5EF4-FFF2-40B4-BE49-F238E27FC236}">
                <a16:creationId xmlns:a16="http://schemas.microsoft.com/office/drawing/2014/main" id="{801EA7D6-77D1-7021-D0BC-A21BF6A3C561}"/>
              </a:ext>
            </a:extLst>
          </p:cNvPr>
          <p:cNvSpPr/>
          <p:nvPr/>
        </p:nvSpPr>
        <p:spPr>
          <a:xfrm>
            <a:off x="4747604" y="6136974"/>
            <a:ext cx="2179669" cy="513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41  </a:t>
            </a:r>
          </a:p>
        </p:txBody>
      </p:sp>
      <p:cxnSp>
        <p:nvCxnSpPr>
          <p:cNvPr id="5" name="Straight Connector 4">
            <a:extLst>
              <a:ext uri="{FF2B5EF4-FFF2-40B4-BE49-F238E27FC236}">
                <a16:creationId xmlns:a16="http://schemas.microsoft.com/office/drawing/2014/main" id="{4C2ED2FB-CCA5-E0A2-DBDE-309AEC789706}"/>
              </a:ext>
            </a:extLst>
          </p:cNvPr>
          <p:cNvCxnSpPr>
            <a:cxnSpLocks/>
          </p:cNvCxnSpPr>
          <p:nvPr/>
        </p:nvCxnSpPr>
        <p:spPr>
          <a:xfrm>
            <a:off x="1153391" y="3429000"/>
            <a:ext cx="9885218" cy="0"/>
          </a:xfrm>
          <a:prstGeom prst="line">
            <a:avLst/>
          </a:prstGeom>
          <a:ln w="76200">
            <a:solidFill>
              <a:srgbClr val="99FF3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984257-3DC2-9197-7434-0AD5C2577FAF}"/>
              </a:ext>
            </a:extLst>
          </p:cNvPr>
          <p:cNvCxnSpPr>
            <a:cxnSpLocks/>
          </p:cNvCxnSpPr>
          <p:nvPr/>
        </p:nvCxnSpPr>
        <p:spPr>
          <a:xfrm>
            <a:off x="3906982" y="4599708"/>
            <a:ext cx="7446818" cy="0"/>
          </a:xfrm>
          <a:prstGeom prst="line">
            <a:avLst/>
          </a:prstGeom>
          <a:ln w="76200">
            <a:solidFill>
              <a:srgbClr val="99FF3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22B478B-E55A-7589-FDBE-08D3756158A9}"/>
              </a:ext>
            </a:extLst>
          </p:cNvPr>
          <p:cNvSpPr txBox="1"/>
          <p:nvPr/>
        </p:nvSpPr>
        <p:spPr>
          <a:xfrm>
            <a:off x="1711037" y="5303577"/>
            <a:ext cx="8769926" cy="523220"/>
          </a:xfrm>
          <a:prstGeom prst="rect">
            <a:avLst/>
          </a:prstGeom>
          <a:solidFill>
            <a:srgbClr val="99FF33"/>
          </a:solidFill>
        </p:spPr>
        <p:txBody>
          <a:bodyPr wrap="square" rtlCol="0">
            <a:spAutoFit/>
          </a:bodyPr>
          <a:lstStyle/>
          <a:p>
            <a:pPr algn="ctr"/>
            <a:r>
              <a:rPr lang="en-GB" sz="2800" dirty="0">
                <a:latin typeface="OpenDyslexic" panose="00000500000000000000" pitchFamily="50" charset="0"/>
              </a:rPr>
              <a:t>Financial abuse and manipulation </a:t>
            </a:r>
          </a:p>
        </p:txBody>
      </p:sp>
    </p:spTree>
    <p:extLst>
      <p:ext uri="{BB962C8B-B14F-4D97-AF65-F5344CB8AC3E}">
        <p14:creationId xmlns:p14="http://schemas.microsoft.com/office/powerpoint/2010/main" val="352351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97B8-7E01-08C3-A9D9-75AAAF435464}"/>
              </a:ext>
            </a:extLst>
          </p:cNvPr>
          <p:cNvSpPr>
            <a:spLocks noGrp="1"/>
          </p:cNvSpPr>
          <p:nvPr>
            <p:ph type="title"/>
          </p:nvPr>
        </p:nvSpPr>
        <p:spPr>
          <a:xfrm>
            <a:off x="838200" y="1617530"/>
            <a:ext cx="10515600" cy="793162"/>
          </a:xfrm>
        </p:spPr>
        <p:txBody>
          <a:bodyPr/>
          <a:lstStyle/>
          <a:p>
            <a:r>
              <a:rPr lang="en-GB" dirty="0"/>
              <a:t>Scenario 5</a:t>
            </a:r>
          </a:p>
        </p:txBody>
      </p:sp>
      <p:sp>
        <p:nvSpPr>
          <p:cNvPr id="3" name="Content Placeholder 2">
            <a:extLst>
              <a:ext uri="{FF2B5EF4-FFF2-40B4-BE49-F238E27FC236}">
                <a16:creationId xmlns:a16="http://schemas.microsoft.com/office/drawing/2014/main" id="{448C5AFC-A160-B25B-765F-0C5E4E14136F}"/>
              </a:ext>
            </a:extLst>
          </p:cNvPr>
          <p:cNvSpPr>
            <a:spLocks noGrp="1"/>
          </p:cNvSpPr>
          <p:nvPr>
            <p:ph idx="1"/>
          </p:nvPr>
        </p:nvSpPr>
        <p:spPr>
          <a:xfrm>
            <a:off x="838200" y="2704838"/>
            <a:ext cx="10515600" cy="2866610"/>
          </a:xfrm>
        </p:spPr>
        <p:txBody>
          <a:bodyPr/>
          <a:lstStyle/>
          <a:p>
            <a:pPr marL="0" indent="0">
              <a:buNone/>
            </a:pPr>
            <a:r>
              <a:rPr lang="en-GB" dirty="0"/>
              <a:t>It’s a windy day and all of the girls skirts are blowing up. Ben decides to take a photo of the row of girls in front and you can see their bums, he sends it to his mates in a group chat for a laugh. They won’t find out.</a:t>
            </a:r>
          </a:p>
        </p:txBody>
      </p:sp>
      <p:sp>
        <p:nvSpPr>
          <p:cNvPr id="4" name="Rectangle 3">
            <a:extLst>
              <a:ext uri="{FF2B5EF4-FFF2-40B4-BE49-F238E27FC236}">
                <a16:creationId xmlns:a16="http://schemas.microsoft.com/office/drawing/2014/main" id="{0F1B78BB-1C9A-E19F-F15F-67146AC9818A}"/>
              </a:ext>
            </a:extLst>
          </p:cNvPr>
          <p:cNvSpPr/>
          <p:nvPr/>
        </p:nvSpPr>
        <p:spPr>
          <a:xfrm>
            <a:off x="4747604" y="6136974"/>
            <a:ext cx="2179669" cy="513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41 </a:t>
            </a:r>
          </a:p>
        </p:txBody>
      </p:sp>
      <p:cxnSp>
        <p:nvCxnSpPr>
          <p:cNvPr id="5" name="Straight Connector 4">
            <a:extLst>
              <a:ext uri="{FF2B5EF4-FFF2-40B4-BE49-F238E27FC236}">
                <a16:creationId xmlns:a16="http://schemas.microsoft.com/office/drawing/2014/main" id="{9D72C1D2-5132-99A4-EC3B-D108B11CF482}"/>
              </a:ext>
            </a:extLst>
          </p:cNvPr>
          <p:cNvCxnSpPr>
            <a:cxnSpLocks/>
          </p:cNvCxnSpPr>
          <p:nvPr/>
        </p:nvCxnSpPr>
        <p:spPr>
          <a:xfrm>
            <a:off x="2189018" y="3470563"/>
            <a:ext cx="9005455" cy="0"/>
          </a:xfrm>
          <a:prstGeom prst="line">
            <a:avLst/>
          </a:prstGeom>
          <a:ln w="76200">
            <a:solidFill>
              <a:srgbClr val="99FF3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74EDA9-E197-397D-89A9-B0799749ED0B}"/>
              </a:ext>
            </a:extLst>
          </p:cNvPr>
          <p:cNvCxnSpPr>
            <a:cxnSpLocks/>
          </p:cNvCxnSpPr>
          <p:nvPr/>
        </p:nvCxnSpPr>
        <p:spPr>
          <a:xfrm>
            <a:off x="983672" y="4287981"/>
            <a:ext cx="9005455" cy="0"/>
          </a:xfrm>
          <a:prstGeom prst="line">
            <a:avLst/>
          </a:prstGeom>
          <a:ln w="76200">
            <a:solidFill>
              <a:srgbClr val="99FF3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3B3795D-952F-4E99-7C2A-14B6023DDBD6}"/>
              </a:ext>
            </a:extLst>
          </p:cNvPr>
          <p:cNvSpPr txBox="1"/>
          <p:nvPr/>
        </p:nvSpPr>
        <p:spPr>
          <a:xfrm>
            <a:off x="1711037" y="4853508"/>
            <a:ext cx="8769926" cy="954107"/>
          </a:xfrm>
          <a:prstGeom prst="rect">
            <a:avLst/>
          </a:prstGeom>
          <a:solidFill>
            <a:srgbClr val="99FF33"/>
          </a:solidFill>
        </p:spPr>
        <p:txBody>
          <a:bodyPr wrap="square" rtlCol="0">
            <a:spAutoFit/>
          </a:bodyPr>
          <a:lstStyle/>
          <a:p>
            <a:pPr algn="ctr"/>
            <a:r>
              <a:rPr lang="en-GB" sz="2800" dirty="0" err="1">
                <a:latin typeface="OpenDyslexic" panose="00000500000000000000" pitchFamily="50" charset="0"/>
              </a:rPr>
              <a:t>Upskirting</a:t>
            </a:r>
            <a:r>
              <a:rPr lang="en-GB" sz="2800" dirty="0">
                <a:latin typeface="OpenDyslexic" panose="00000500000000000000" pitchFamily="50" charset="0"/>
              </a:rPr>
              <a:t>- this is an illegal crime and if found guilty can result in 1-2 years in prison </a:t>
            </a:r>
          </a:p>
        </p:txBody>
      </p:sp>
    </p:spTree>
    <p:extLst>
      <p:ext uri="{BB962C8B-B14F-4D97-AF65-F5344CB8AC3E}">
        <p14:creationId xmlns:p14="http://schemas.microsoft.com/office/powerpoint/2010/main" val="161560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49B6-C537-DFD5-AD5F-578629236B35}"/>
              </a:ext>
            </a:extLst>
          </p:cNvPr>
          <p:cNvSpPr>
            <a:spLocks noGrp="1"/>
          </p:cNvSpPr>
          <p:nvPr>
            <p:ph type="title"/>
          </p:nvPr>
        </p:nvSpPr>
        <p:spPr>
          <a:xfrm>
            <a:off x="838200" y="1617529"/>
            <a:ext cx="10515600" cy="765453"/>
          </a:xfrm>
        </p:spPr>
        <p:txBody>
          <a:bodyPr/>
          <a:lstStyle/>
          <a:p>
            <a:r>
              <a:rPr lang="en-GB" dirty="0"/>
              <a:t>Scenario 6 </a:t>
            </a:r>
          </a:p>
        </p:txBody>
      </p:sp>
      <p:sp>
        <p:nvSpPr>
          <p:cNvPr id="3" name="Content Placeholder 2">
            <a:extLst>
              <a:ext uri="{FF2B5EF4-FFF2-40B4-BE49-F238E27FC236}">
                <a16:creationId xmlns:a16="http://schemas.microsoft.com/office/drawing/2014/main" id="{926C8D40-FE7F-A1C9-32C5-6BFC004F37B6}"/>
              </a:ext>
            </a:extLst>
          </p:cNvPr>
          <p:cNvSpPr>
            <a:spLocks noGrp="1"/>
          </p:cNvSpPr>
          <p:nvPr>
            <p:ph idx="1"/>
          </p:nvPr>
        </p:nvSpPr>
        <p:spPr>
          <a:xfrm>
            <a:off x="838200" y="2494776"/>
            <a:ext cx="10515600" cy="2866610"/>
          </a:xfrm>
        </p:spPr>
        <p:txBody>
          <a:bodyPr>
            <a:normAutofit lnSpcReduction="10000"/>
          </a:bodyPr>
          <a:lstStyle/>
          <a:p>
            <a:pPr marL="0" indent="0">
              <a:buNone/>
            </a:pPr>
            <a:r>
              <a:rPr lang="en-GB" dirty="0"/>
              <a:t>Ryder and Jack are brothers, Ryder is 16 and Jack is 14. Mum doesn’t like Ryder’s friends and says that their bad news but she can’t do anything because she works late at Co-op. Ryder sometimes gets Jack to drop parcels off at his mates house and gives him £20. Jack just wants to stay at home on </a:t>
            </a:r>
            <a:r>
              <a:rPr lang="en-GB" dirty="0" err="1"/>
              <a:t>Fifa</a:t>
            </a:r>
            <a:r>
              <a:rPr lang="en-GB" dirty="0"/>
              <a:t> with his mates but Ryder said he has to go because he’s his brother. </a:t>
            </a:r>
          </a:p>
        </p:txBody>
      </p:sp>
      <p:sp>
        <p:nvSpPr>
          <p:cNvPr id="4" name="Rectangle 3">
            <a:extLst>
              <a:ext uri="{FF2B5EF4-FFF2-40B4-BE49-F238E27FC236}">
                <a16:creationId xmlns:a16="http://schemas.microsoft.com/office/drawing/2014/main" id="{996A119F-584B-E81D-D588-767B9A0544FD}"/>
              </a:ext>
            </a:extLst>
          </p:cNvPr>
          <p:cNvSpPr/>
          <p:nvPr/>
        </p:nvSpPr>
        <p:spPr>
          <a:xfrm>
            <a:off x="4747604" y="6136974"/>
            <a:ext cx="2179669" cy="513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41</a:t>
            </a:r>
          </a:p>
        </p:txBody>
      </p:sp>
      <p:cxnSp>
        <p:nvCxnSpPr>
          <p:cNvPr id="5" name="Straight Connector 4">
            <a:extLst>
              <a:ext uri="{FF2B5EF4-FFF2-40B4-BE49-F238E27FC236}">
                <a16:creationId xmlns:a16="http://schemas.microsoft.com/office/drawing/2014/main" id="{87B900F9-0F8F-DA69-B703-E212DF843F3B}"/>
              </a:ext>
            </a:extLst>
          </p:cNvPr>
          <p:cNvCxnSpPr>
            <a:cxnSpLocks/>
          </p:cNvCxnSpPr>
          <p:nvPr/>
        </p:nvCxnSpPr>
        <p:spPr>
          <a:xfrm>
            <a:off x="969818" y="4163290"/>
            <a:ext cx="9005455" cy="0"/>
          </a:xfrm>
          <a:prstGeom prst="line">
            <a:avLst/>
          </a:prstGeom>
          <a:ln w="76200">
            <a:solidFill>
              <a:srgbClr val="99FF3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F91E1FA-BB10-87AA-4DD1-333A4B94F369}"/>
              </a:ext>
            </a:extLst>
          </p:cNvPr>
          <p:cNvSpPr txBox="1"/>
          <p:nvPr/>
        </p:nvSpPr>
        <p:spPr>
          <a:xfrm>
            <a:off x="2168237" y="5006326"/>
            <a:ext cx="8769926" cy="523220"/>
          </a:xfrm>
          <a:prstGeom prst="rect">
            <a:avLst/>
          </a:prstGeom>
          <a:solidFill>
            <a:srgbClr val="99FF33"/>
          </a:solidFill>
        </p:spPr>
        <p:txBody>
          <a:bodyPr wrap="square" rtlCol="0">
            <a:spAutoFit/>
          </a:bodyPr>
          <a:lstStyle/>
          <a:p>
            <a:pPr algn="ctr"/>
            <a:r>
              <a:rPr lang="en-GB" sz="2800" dirty="0">
                <a:latin typeface="OpenDyslexic" panose="00000500000000000000" pitchFamily="50" charset="0"/>
              </a:rPr>
              <a:t>Emotional abuse and manipulation </a:t>
            </a:r>
          </a:p>
        </p:txBody>
      </p:sp>
      <p:cxnSp>
        <p:nvCxnSpPr>
          <p:cNvPr id="7" name="Straight Connector 6">
            <a:extLst>
              <a:ext uri="{FF2B5EF4-FFF2-40B4-BE49-F238E27FC236}">
                <a16:creationId xmlns:a16="http://schemas.microsoft.com/office/drawing/2014/main" id="{EFA3D765-1A1B-174F-47B2-A70EBA2FFCD2}"/>
              </a:ext>
            </a:extLst>
          </p:cNvPr>
          <p:cNvCxnSpPr>
            <a:cxnSpLocks/>
          </p:cNvCxnSpPr>
          <p:nvPr/>
        </p:nvCxnSpPr>
        <p:spPr>
          <a:xfrm>
            <a:off x="7488381" y="4897580"/>
            <a:ext cx="3449782" cy="0"/>
          </a:xfrm>
          <a:prstGeom prst="line">
            <a:avLst/>
          </a:prstGeom>
          <a:ln w="76200">
            <a:solidFill>
              <a:srgbClr val="99FF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86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05030-1406-9924-CCCB-C7BAC773B337}"/>
              </a:ext>
            </a:extLst>
          </p:cNvPr>
          <p:cNvSpPr>
            <a:spLocks noGrp="1"/>
          </p:cNvSpPr>
          <p:nvPr>
            <p:ph type="title"/>
          </p:nvPr>
        </p:nvSpPr>
        <p:spPr>
          <a:xfrm>
            <a:off x="838200" y="1617529"/>
            <a:ext cx="10515600" cy="820871"/>
          </a:xfrm>
        </p:spPr>
        <p:txBody>
          <a:bodyPr/>
          <a:lstStyle/>
          <a:p>
            <a:r>
              <a:rPr lang="en-GB" dirty="0"/>
              <a:t>Scenario 7 </a:t>
            </a:r>
          </a:p>
        </p:txBody>
      </p:sp>
      <p:sp>
        <p:nvSpPr>
          <p:cNvPr id="3" name="Content Placeholder 2">
            <a:extLst>
              <a:ext uri="{FF2B5EF4-FFF2-40B4-BE49-F238E27FC236}">
                <a16:creationId xmlns:a16="http://schemas.microsoft.com/office/drawing/2014/main" id="{5213348E-DACE-05B3-1CF5-7D775B15ABE7}"/>
              </a:ext>
            </a:extLst>
          </p:cNvPr>
          <p:cNvSpPr>
            <a:spLocks noGrp="1"/>
          </p:cNvSpPr>
          <p:nvPr>
            <p:ph idx="1"/>
          </p:nvPr>
        </p:nvSpPr>
        <p:spPr>
          <a:xfrm>
            <a:off x="838200" y="2373861"/>
            <a:ext cx="10515600" cy="2866610"/>
          </a:xfrm>
        </p:spPr>
        <p:txBody>
          <a:bodyPr/>
          <a:lstStyle/>
          <a:p>
            <a:pPr marL="0" indent="0">
              <a:buNone/>
            </a:pPr>
            <a:r>
              <a:rPr lang="en-GB" dirty="0"/>
              <a:t>Neve keeps getting added into a group chat with two other girls in her class, they always say nasty things to her in school but online they keep threatening to kill her. She’s screenshotted the images but doesn’t know how to make it stop.</a:t>
            </a:r>
          </a:p>
        </p:txBody>
      </p:sp>
      <p:sp>
        <p:nvSpPr>
          <p:cNvPr id="4" name="Rectangle 3">
            <a:extLst>
              <a:ext uri="{FF2B5EF4-FFF2-40B4-BE49-F238E27FC236}">
                <a16:creationId xmlns:a16="http://schemas.microsoft.com/office/drawing/2014/main" id="{0E186C5F-7044-1CF1-1A50-101089E87AA4}"/>
              </a:ext>
            </a:extLst>
          </p:cNvPr>
          <p:cNvSpPr/>
          <p:nvPr/>
        </p:nvSpPr>
        <p:spPr>
          <a:xfrm>
            <a:off x="4747604" y="6136974"/>
            <a:ext cx="2179669" cy="513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41  </a:t>
            </a:r>
          </a:p>
        </p:txBody>
      </p:sp>
      <p:cxnSp>
        <p:nvCxnSpPr>
          <p:cNvPr id="5" name="Straight Connector 4">
            <a:extLst>
              <a:ext uri="{FF2B5EF4-FFF2-40B4-BE49-F238E27FC236}">
                <a16:creationId xmlns:a16="http://schemas.microsoft.com/office/drawing/2014/main" id="{9BC5AEFE-4372-3FEC-3E37-96806CF9CE93}"/>
              </a:ext>
            </a:extLst>
          </p:cNvPr>
          <p:cNvCxnSpPr>
            <a:cxnSpLocks/>
          </p:cNvCxnSpPr>
          <p:nvPr/>
        </p:nvCxnSpPr>
        <p:spPr>
          <a:xfrm>
            <a:off x="4322618" y="3539836"/>
            <a:ext cx="6664037" cy="0"/>
          </a:xfrm>
          <a:prstGeom prst="line">
            <a:avLst/>
          </a:prstGeom>
          <a:ln w="76200">
            <a:solidFill>
              <a:srgbClr val="99FF3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3762DB2-6CBB-1F90-8BCC-940BEF597FE7}"/>
              </a:ext>
            </a:extLst>
          </p:cNvPr>
          <p:cNvCxnSpPr>
            <a:cxnSpLocks/>
          </p:cNvCxnSpPr>
          <p:nvPr/>
        </p:nvCxnSpPr>
        <p:spPr>
          <a:xfrm>
            <a:off x="554182" y="3955471"/>
            <a:ext cx="1939636" cy="0"/>
          </a:xfrm>
          <a:prstGeom prst="line">
            <a:avLst/>
          </a:prstGeom>
          <a:ln w="76200">
            <a:solidFill>
              <a:srgbClr val="99FF3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A14B485-2642-A16C-7F12-9C87BDD59098}"/>
              </a:ext>
            </a:extLst>
          </p:cNvPr>
          <p:cNvSpPr txBox="1"/>
          <p:nvPr/>
        </p:nvSpPr>
        <p:spPr>
          <a:xfrm>
            <a:off x="1330037" y="4574643"/>
            <a:ext cx="10023763" cy="954107"/>
          </a:xfrm>
          <a:prstGeom prst="rect">
            <a:avLst/>
          </a:prstGeom>
          <a:solidFill>
            <a:srgbClr val="99FF33"/>
          </a:solidFill>
        </p:spPr>
        <p:txBody>
          <a:bodyPr wrap="square" rtlCol="0">
            <a:spAutoFit/>
          </a:bodyPr>
          <a:lstStyle/>
          <a:p>
            <a:pPr algn="ctr"/>
            <a:r>
              <a:rPr lang="en-GB" sz="2800" dirty="0">
                <a:latin typeface="OpenDyslexic" panose="00000500000000000000" pitchFamily="50" charset="0"/>
              </a:rPr>
              <a:t>This is an example of harassment. Any threat of harm could lead to 5 years in prison </a:t>
            </a:r>
          </a:p>
        </p:txBody>
      </p:sp>
    </p:spTree>
    <p:extLst>
      <p:ext uri="{BB962C8B-B14F-4D97-AF65-F5344CB8AC3E}">
        <p14:creationId xmlns:p14="http://schemas.microsoft.com/office/powerpoint/2010/main" val="295722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AE79-A2E5-B793-24A1-3FA838796C21}"/>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5207CADB-2CCA-C36B-181E-48FFDC737688}"/>
              </a:ext>
            </a:extLst>
          </p:cNvPr>
          <p:cNvPicPr>
            <a:picLocks noGrp="1" noChangeAspect="1"/>
          </p:cNvPicPr>
          <p:nvPr>
            <p:ph idx="1"/>
          </p:nvPr>
        </p:nvPicPr>
        <p:blipFill>
          <a:blip r:embed="rId2"/>
          <a:stretch>
            <a:fillRect/>
          </a:stretch>
        </p:blipFill>
        <p:spPr>
          <a:xfrm>
            <a:off x="1473447" y="1413776"/>
            <a:ext cx="8276033" cy="4658650"/>
          </a:xfrm>
          <a:prstGeom prst="rect">
            <a:avLst/>
          </a:prstGeom>
        </p:spPr>
      </p:pic>
    </p:spTree>
    <p:extLst>
      <p:ext uri="{BB962C8B-B14F-4D97-AF65-F5344CB8AC3E}">
        <p14:creationId xmlns:p14="http://schemas.microsoft.com/office/powerpoint/2010/main" val="407121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69AE-E248-6FBA-9848-9CECFB406461}"/>
              </a:ext>
            </a:extLst>
          </p:cNvPr>
          <p:cNvSpPr>
            <a:spLocks noGrp="1"/>
          </p:cNvSpPr>
          <p:nvPr>
            <p:ph type="title"/>
          </p:nvPr>
        </p:nvSpPr>
        <p:spPr>
          <a:xfrm>
            <a:off x="838200" y="1617529"/>
            <a:ext cx="10515600" cy="613053"/>
          </a:xfrm>
        </p:spPr>
        <p:txBody>
          <a:bodyPr>
            <a:normAutofit fontScale="90000"/>
          </a:bodyPr>
          <a:lstStyle/>
          <a:p>
            <a:r>
              <a:rPr lang="en-GB" sz="4000" dirty="0"/>
              <a:t>DO now </a:t>
            </a:r>
          </a:p>
        </p:txBody>
      </p:sp>
      <p:sp>
        <p:nvSpPr>
          <p:cNvPr id="5" name="TextBox 4">
            <a:extLst>
              <a:ext uri="{FF2B5EF4-FFF2-40B4-BE49-F238E27FC236}">
                <a16:creationId xmlns:a16="http://schemas.microsoft.com/office/drawing/2014/main" id="{6C0C3956-4EC1-02ED-1605-841FCAFAE6EB}"/>
              </a:ext>
            </a:extLst>
          </p:cNvPr>
          <p:cNvSpPr txBox="1"/>
          <p:nvPr/>
        </p:nvSpPr>
        <p:spPr>
          <a:xfrm>
            <a:off x="188334" y="5282255"/>
            <a:ext cx="10629813" cy="830997"/>
          </a:xfrm>
          <a:prstGeom prst="rect">
            <a:avLst/>
          </a:prstGeom>
          <a:noFill/>
        </p:spPr>
        <p:txBody>
          <a:bodyPr wrap="square">
            <a:spAutoFit/>
          </a:bodyPr>
          <a:lstStyle/>
          <a:p>
            <a:r>
              <a:rPr lang="en-GB" sz="2400" b="1" dirty="0">
                <a:solidFill>
                  <a:srgbClr val="FF0066"/>
                </a:solidFill>
                <a:latin typeface="OpenDyslexic" panose="00000500000000000000" pitchFamily="50" charset="0"/>
              </a:rPr>
              <a:t>  Exam style question:</a:t>
            </a:r>
          </a:p>
          <a:p>
            <a:r>
              <a:rPr lang="en-GB" sz="2400" dirty="0">
                <a:solidFill>
                  <a:srgbClr val="FF0066"/>
                </a:solidFill>
                <a:latin typeface="OpenDyslexic" panose="00000500000000000000" pitchFamily="50" charset="0"/>
              </a:rPr>
              <a:t>	What is meant by the term physical boundary? [2 marks]</a:t>
            </a:r>
            <a:endParaRPr lang="en-GB" sz="5400" dirty="0">
              <a:solidFill>
                <a:srgbClr val="FF0066"/>
              </a:solidFill>
            </a:endParaRPr>
          </a:p>
        </p:txBody>
      </p:sp>
      <p:sp>
        <p:nvSpPr>
          <p:cNvPr id="6" name="Rectangle 5">
            <a:extLst>
              <a:ext uri="{FF2B5EF4-FFF2-40B4-BE49-F238E27FC236}">
                <a16:creationId xmlns:a16="http://schemas.microsoft.com/office/drawing/2014/main" id="{72167AEB-3113-541D-3089-D268CB28CA1B}"/>
              </a:ext>
            </a:extLst>
          </p:cNvPr>
          <p:cNvSpPr/>
          <p:nvPr/>
        </p:nvSpPr>
        <p:spPr>
          <a:xfrm>
            <a:off x="9742168" y="1512747"/>
            <a:ext cx="2179669" cy="513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40  </a:t>
            </a:r>
          </a:p>
        </p:txBody>
      </p:sp>
      <p:sp>
        <p:nvSpPr>
          <p:cNvPr id="10" name="TextBox 9">
            <a:extLst>
              <a:ext uri="{FF2B5EF4-FFF2-40B4-BE49-F238E27FC236}">
                <a16:creationId xmlns:a16="http://schemas.microsoft.com/office/drawing/2014/main" id="{22F82CB5-A8A3-1108-6F2D-BE1D9E14D534}"/>
              </a:ext>
            </a:extLst>
          </p:cNvPr>
          <p:cNvSpPr txBox="1"/>
          <p:nvPr/>
        </p:nvSpPr>
        <p:spPr>
          <a:xfrm>
            <a:off x="2658383" y="6005306"/>
            <a:ext cx="9131835" cy="830997"/>
          </a:xfrm>
          <a:prstGeom prst="rect">
            <a:avLst/>
          </a:prstGeom>
          <a:solidFill>
            <a:srgbClr val="99FF33"/>
          </a:solidFill>
        </p:spPr>
        <p:txBody>
          <a:bodyPr wrap="square" rtlCol="0">
            <a:spAutoFit/>
          </a:bodyPr>
          <a:lstStyle/>
          <a:p>
            <a:pPr algn="ctr"/>
            <a:r>
              <a:rPr lang="en-GB" sz="2400" dirty="0">
                <a:latin typeface="OpenDyslexic" panose="00000500000000000000" pitchFamily="50" charset="0"/>
              </a:rPr>
              <a:t>A boundary that we put in place that is a comfortable distance </a:t>
            </a:r>
          </a:p>
        </p:txBody>
      </p:sp>
      <p:sp>
        <p:nvSpPr>
          <p:cNvPr id="8" name="TextBox 7">
            <a:extLst>
              <a:ext uri="{FF2B5EF4-FFF2-40B4-BE49-F238E27FC236}">
                <a16:creationId xmlns:a16="http://schemas.microsoft.com/office/drawing/2014/main" id="{96FEC7B4-353B-5ED9-05BE-77FDE89B9147}"/>
              </a:ext>
            </a:extLst>
          </p:cNvPr>
          <p:cNvSpPr txBox="1"/>
          <p:nvPr/>
        </p:nvSpPr>
        <p:spPr>
          <a:xfrm>
            <a:off x="176302" y="2335364"/>
            <a:ext cx="6852295" cy="2985433"/>
          </a:xfrm>
          <a:prstGeom prst="rect">
            <a:avLst/>
          </a:prstGeom>
          <a:noFill/>
        </p:spPr>
        <p:txBody>
          <a:bodyPr wrap="square" rtlCol="0">
            <a:spAutoFit/>
          </a:bodyPr>
          <a:lstStyle/>
          <a:p>
            <a:r>
              <a:rPr lang="en-GB" sz="2800" dirty="0">
                <a:latin typeface="OpenDyslexic" panose="00000500000000000000" pitchFamily="50" charset="0"/>
              </a:rPr>
              <a:t>Last lesson: </a:t>
            </a:r>
          </a:p>
          <a:p>
            <a:r>
              <a:rPr lang="en-GB" sz="3200" dirty="0">
                <a:latin typeface="OpenDyslexic" panose="00000500000000000000" pitchFamily="50" charset="0"/>
              </a:rPr>
              <a:t>A. </a:t>
            </a:r>
            <a:r>
              <a:rPr lang="en-GB" sz="2800" dirty="0">
                <a:latin typeface="OpenDyslexic" panose="00000500000000000000" pitchFamily="50" charset="0"/>
              </a:rPr>
              <a:t>What is the hazard in the image</a:t>
            </a:r>
            <a:r>
              <a:rPr lang="en-GB" sz="3600" dirty="0">
                <a:latin typeface="OpenDyslexic" panose="00000500000000000000" pitchFamily="50" charset="0"/>
              </a:rPr>
              <a:t>? </a:t>
            </a:r>
            <a:endParaRPr lang="en-GB" sz="900" dirty="0">
              <a:latin typeface="OpenDyslexic" panose="00000500000000000000" pitchFamily="50" charset="0"/>
            </a:endParaRPr>
          </a:p>
          <a:p>
            <a:r>
              <a:rPr lang="en-GB" sz="3200" dirty="0">
                <a:latin typeface="OpenDyslexic" panose="00000500000000000000" pitchFamily="50" charset="0"/>
              </a:rPr>
              <a:t>B. </a:t>
            </a:r>
            <a:r>
              <a:rPr lang="en-GB" sz="2800" dirty="0">
                <a:latin typeface="OpenDyslexic" panose="00000500000000000000" pitchFamily="50" charset="0"/>
              </a:rPr>
              <a:t>How can we reduce the risk  </a:t>
            </a:r>
            <a:r>
              <a:rPr lang="en-GB" sz="3200" dirty="0">
                <a:latin typeface="OpenDyslexic" panose="00000500000000000000" pitchFamily="50" charset="0"/>
              </a:rPr>
              <a:t>	</a:t>
            </a:r>
            <a:endParaRPr lang="en-GB" sz="900" dirty="0">
              <a:latin typeface="OpenDyslexic" panose="00000500000000000000" pitchFamily="50" charset="0"/>
            </a:endParaRPr>
          </a:p>
          <a:p>
            <a:r>
              <a:rPr lang="en-GB" sz="3200" dirty="0">
                <a:latin typeface="OpenDyslexic" panose="00000500000000000000" pitchFamily="50" charset="0"/>
              </a:rPr>
              <a:t>C. </a:t>
            </a:r>
            <a:r>
              <a:rPr lang="en-GB" sz="2800" dirty="0">
                <a:latin typeface="OpenDyslexic" panose="00000500000000000000" pitchFamily="50" charset="0"/>
              </a:rPr>
              <a:t>What is the difference between a risk and hazard</a:t>
            </a:r>
            <a:endParaRPr lang="en-GB" sz="3200" dirty="0">
              <a:latin typeface="OpenDyslexic" panose="00000500000000000000" pitchFamily="50" charset="0"/>
            </a:endParaRPr>
          </a:p>
        </p:txBody>
      </p:sp>
      <p:pic>
        <p:nvPicPr>
          <p:cNvPr id="9" name="Picture 8">
            <a:extLst>
              <a:ext uri="{FF2B5EF4-FFF2-40B4-BE49-F238E27FC236}">
                <a16:creationId xmlns:a16="http://schemas.microsoft.com/office/drawing/2014/main" id="{0EB71FFC-5CEB-455A-830C-0C658C6959E2}"/>
              </a:ext>
            </a:extLst>
          </p:cNvPr>
          <p:cNvPicPr>
            <a:picLocks noChangeAspect="1"/>
          </p:cNvPicPr>
          <p:nvPr/>
        </p:nvPicPr>
        <p:blipFill>
          <a:blip r:embed="rId2"/>
          <a:stretch>
            <a:fillRect/>
          </a:stretch>
        </p:blipFill>
        <p:spPr>
          <a:xfrm>
            <a:off x="7363240" y="607387"/>
            <a:ext cx="2378928" cy="1810720"/>
          </a:xfrm>
          <a:prstGeom prst="rect">
            <a:avLst/>
          </a:prstGeom>
        </p:spPr>
      </p:pic>
      <p:sp>
        <p:nvSpPr>
          <p:cNvPr id="3" name="TextBox 2">
            <a:extLst>
              <a:ext uri="{FF2B5EF4-FFF2-40B4-BE49-F238E27FC236}">
                <a16:creationId xmlns:a16="http://schemas.microsoft.com/office/drawing/2014/main" id="{C2F51EA5-FDA0-3783-9972-F26B914C8CBA}"/>
              </a:ext>
            </a:extLst>
          </p:cNvPr>
          <p:cNvSpPr txBox="1"/>
          <p:nvPr/>
        </p:nvSpPr>
        <p:spPr>
          <a:xfrm>
            <a:off x="6782936" y="2749006"/>
            <a:ext cx="5409064" cy="2554545"/>
          </a:xfrm>
          <a:prstGeom prst="rect">
            <a:avLst/>
          </a:prstGeom>
          <a:solidFill>
            <a:srgbClr val="99FF33"/>
          </a:solidFill>
        </p:spPr>
        <p:txBody>
          <a:bodyPr wrap="square" rtlCol="0">
            <a:spAutoFit/>
          </a:bodyPr>
          <a:lstStyle/>
          <a:p>
            <a:pPr algn="ctr"/>
            <a:r>
              <a:rPr lang="en-GB" sz="2000" dirty="0">
                <a:latin typeface="OpenDyslexic" panose="00000500000000000000" pitchFamily="50" charset="0"/>
              </a:rPr>
              <a:t>a. Hot cooker, hot pan, hot liquids in pan.</a:t>
            </a:r>
          </a:p>
          <a:p>
            <a:pPr algn="ctr"/>
            <a:endParaRPr lang="en-GB" sz="2000" dirty="0">
              <a:latin typeface="OpenDyslexic" panose="00000500000000000000" pitchFamily="50" charset="0"/>
            </a:endParaRPr>
          </a:p>
          <a:p>
            <a:pPr algn="ctr"/>
            <a:r>
              <a:rPr lang="en-GB" sz="2000" dirty="0">
                <a:latin typeface="OpenDyslexic" panose="00000500000000000000" pitchFamily="50" charset="0"/>
              </a:rPr>
              <a:t>b. Put it on back of hob and handle towards the back.</a:t>
            </a:r>
          </a:p>
          <a:p>
            <a:pPr algn="ctr"/>
            <a:endParaRPr lang="en-GB" sz="2000" dirty="0">
              <a:latin typeface="OpenDyslexic" panose="00000500000000000000" pitchFamily="50" charset="0"/>
            </a:endParaRPr>
          </a:p>
          <a:p>
            <a:pPr algn="ctr"/>
            <a:r>
              <a:rPr lang="en-GB" sz="2000" dirty="0">
                <a:latin typeface="OpenDyslexic" panose="00000500000000000000" pitchFamily="50" charset="0"/>
              </a:rPr>
              <a:t>c. Hazard is something that causes harm: risk is how likely it is.  </a:t>
            </a:r>
          </a:p>
        </p:txBody>
      </p:sp>
    </p:spTree>
    <p:extLst>
      <p:ext uri="{BB962C8B-B14F-4D97-AF65-F5344CB8AC3E}">
        <p14:creationId xmlns:p14="http://schemas.microsoft.com/office/powerpoint/2010/main" val="96075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D0A77-35D7-8FF6-C889-3B7740BC9892}"/>
              </a:ext>
            </a:extLst>
          </p:cNvPr>
          <p:cNvSpPr>
            <a:spLocks noGrp="1"/>
          </p:cNvSpPr>
          <p:nvPr>
            <p:ph type="title"/>
          </p:nvPr>
        </p:nvSpPr>
        <p:spPr>
          <a:xfrm>
            <a:off x="838200" y="1617529"/>
            <a:ext cx="10515600" cy="613053"/>
          </a:xfrm>
        </p:spPr>
        <p:txBody>
          <a:bodyPr>
            <a:normAutofit fontScale="90000"/>
          </a:bodyPr>
          <a:lstStyle/>
          <a:p>
            <a:pPr algn="ctr"/>
            <a:r>
              <a:rPr lang="en-GB" dirty="0"/>
              <a:t>What are we learning today? </a:t>
            </a:r>
          </a:p>
        </p:txBody>
      </p:sp>
      <p:sp>
        <p:nvSpPr>
          <p:cNvPr id="3" name="Content Placeholder 2">
            <a:extLst>
              <a:ext uri="{FF2B5EF4-FFF2-40B4-BE49-F238E27FC236}">
                <a16:creationId xmlns:a16="http://schemas.microsoft.com/office/drawing/2014/main" id="{9C6F81DB-4F62-C587-4CDB-61413BC3DA0D}"/>
              </a:ext>
            </a:extLst>
          </p:cNvPr>
          <p:cNvSpPr>
            <a:spLocks noGrp="1"/>
          </p:cNvSpPr>
          <p:nvPr>
            <p:ph idx="1"/>
          </p:nvPr>
        </p:nvSpPr>
        <p:spPr>
          <a:xfrm>
            <a:off x="713509" y="5327016"/>
            <a:ext cx="10515600" cy="1041601"/>
          </a:xfrm>
        </p:spPr>
        <p:txBody>
          <a:bodyPr>
            <a:normAutofit fontScale="25000" lnSpcReduction="20000"/>
          </a:bodyPr>
          <a:lstStyle/>
          <a:p>
            <a:pPr marL="0" indent="0" algn="ctr">
              <a:buNone/>
            </a:pPr>
            <a:r>
              <a:rPr lang="en-GB" sz="7400" dirty="0"/>
              <a:t>-What is consent?</a:t>
            </a:r>
          </a:p>
          <a:p>
            <a:pPr marL="0" indent="0" algn="ctr">
              <a:buNone/>
            </a:pPr>
            <a:r>
              <a:rPr lang="en-GB" sz="7400" dirty="0"/>
              <a:t>What is child on child abuse?</a:t>
            </a:r>
          </a:p>
          <a:p>
            <a:pPr marL="0" indent="0" algn="ctr">
              <a:buNone/>
            </a:pPr>
            <a:r>
              <a:rPr lang="en-GB" sz="7400" dirty="0"/>
              <a:t>How does peer pressure link to child on child abuse?  </a:t>
            </a:r>
          </a:p>
          <a:p>
            <a:pPr marL="0" indent="0" algn="ctr">
              <a:buNone/>
            </a:pPr>
            <a:r>
              <a:rPr lang="en-GB" sz="7400" dirty="0"/>
              <a:t> </a:t>
            </a:r>
          </a:p>
          <a:p>
            <a:pPr>
              <a:buFontTx/>
              <a:buChar char="-"/>
            </a:pPr>
            <a:endParaRPr lang="en-GB" dirty="0"/>
          </a:p>
        </p:txBody>
      </p:sp>
      <p:pic>
        <p:nvPicPr>
          <p:cNvPr id="1026" name="Picture 2" descr="Sex and consent: a podcast with UKCP | Psychologies">
            <a:extLst>
              <a:ext uri="{FF2B5EF4-FFF2-40B4-BE49-F238E27FC236}">
                <a16:creationId xmlns:a16="http://schemas.microsoft.com/office/drawing/2014/main" id="{0F547DBA-2626-D050-B72E-E5E86EADF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38" y="2291146"/>
            <a:ext cx="3674918" cy="2426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gns of Abuse in Children – Cleveland Clinic">
            <a:extLst>
              <a:ext uri="{FF2B5EF4-FFF2-40B4-BE49-F238E27FC236}">
                <a16:creationId xmlns:a16="http://schemas.microsoft.com/office/drawing/2014/main" id="{9C65448A-C090-ED96-49C0-9B83B5B4E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683" y="2291146"/>
            <a:ext cx="4386551" cy="24263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ght Child Abuse - YouTube">
            <a:extLst>
              <a:ext uri="{FF2B5EF4-FFF2-40B4-BE49-F238E27FC236}">
                <a16:creationId xmlns:a16="http://schemas.microsoft.com/office/drawing/2014/main" id="{6838CEB7-856B-E717-37E7-2953BD518D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4062" y="2291146"/>
            <a:ext cx="3429000" cy="242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068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B1EDE-BE87-88EA-49DE-51E2CAF128B8}"/>
              </a:ext>
            </a:extLst>
          </p:cNvPr>
          <p:cNvSpPr>
            <a:spLocks noGrp="1"/>
          </p:cNvSpPr>
          <p:nvPr>
            <p:ph idx="1"/>
          </p:nvPr>
        </p:nvSpPr>
        <p:spPr>
          <a:xfrm>
            <a:off x="2985655" y="6113646"/>
            <a:ext cx="6158346" cy="550390"/>
          </a:xfrm>
        </p:spPr>
        <p:txBody>
          <a:bodyPr/>
          <a:lstStyle/>
          <a:p>
            <a:pPr marL="0" indent="0">
              <a:buNone/>
            </a:pPr>
            <a:r>
              <a:rPr lang="en-GB" dirty="0">
                <a:hlinkClick r:id="rId3"/>
              </a:rPr>
              <a:t>Tea Consent (Clean) - YouTube</a:t>
            </a:r>
            <a:endParaRPr lang="en-GB" dirty="0"/>
          </a:p>
        </p:txBody>
      </p:sp>
      <p:pic>
        <p:nvPicPr>
          <p:cNvPr id="4" name="Picture 2" descr="CONSENT TEA (Australian Version - Female Voice Over) - YouTube">
            <a:extLst>
              <a:ext uri="{FF2B5EF4-FFF2-40B4-BE49-F238E27FC236}">
                <a16:creationId xmlns:a16="http://schemas.microsoft.com/office/drawing/2014/main" id="{91E19D90-C39F-D026-DD90-09DF9DB90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2401" y="1869302"/>
            <a:ext cx="4164853" cy="23427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1C3818-74D5-0162-4C64-01A78BAE2EC6}"/>
              </a:ext>
            </a:extLst>
          </p:cNvPr>
          <p:cNvSpPr txBox="1"/>
          <p:nvPr/>
        </p:nvSpPr>
        <p:spPr>
          <a:xfrm>
            <a:off x="295642" y="4212031"/>
            <a:ext cx="3228109" cy="1631216"/>
          </a:xfrm>
          <a:prstGeom prst="rect">
            <a:avLst/>
          </a:prstGeom>
          <a:solidFill>
            <a:srgbClr val="99FF33"/>
          </a:solidFill>
        </p:spPr>
        <p:txBody>
          <a:bodyPr wrap="square" rtlCol="0">
            <a:spAutoFit/>
          </a:bodyPr>
          <a:lstStyle/>
          <a:p>
            <a:pPr algn="ctr"/>
            <a:r>
              <a:rPr lang="en-GB" sz="2000" dirty="0">
                <a:latin typeface="OpenDyslexic" panose="00000500000000000000" pitchFamily="50" charset="0"/>
              </a:rPr>
              <a:t>We shouldn’t force anybody to do anything without them allowing for us to do it </a:t>
            </a:r>
          </a:p>
        </p:txBody>
      </p:sp>
      <p:sp>
        <p:nvSpPr>
          <p:cNvPr id="6" name="TextBox 5">
            <a:extLst>
              <a:ext uri="{FF2B5EF4-FFF2-40B4-BE49-F238E27FC236}">
                <a16:creationId xmlns:a16="http://schemas.microsoft.com/office/drawing/2014/main" id="{4CE4B280-F0C2-A669-8C07-D2274CDA6E67}"/>
              </a:ext>
            </a:extLst>
          </p:cNvPr>
          <p:cNvSpPr txBox="1"/>
          <p:nvPr/>
        </p:nvSpPr>
        <p:spPr>
          <a:xfrm>
            <a:off x="8466251" y="1731037"/>
            <a:ext cx="3338946" cy="1200329"/>
          </a:xfrm>
          <a:prstGeom prst="rect">
            <a:avLst/>
          </a:prstGeom>
          <a:solidFill>
            <a:srgbClr val="99FF33"/>
          </a:solidFill>
        </p:spPr>
        <p:txBody>
          <a:bodyPr wrap="square" rtlCol="0">
            <a:spAutoFit/>
          </a:bodyPr>
          <a:lstStyle/>
          <a:p>
            <a:pPr algn="ctr"/>
            <a:r>
              <a:rPr lang="en-GB" sz="2400" dirty="0">
                <a:latin typeface="OpenDyslexic" panose="00000500000000000000" pitchFamily="50" charset="0"/>
              </a:rPr>
              <a:t>We shouldn’t touch anybody without their consent. </a:t>
            </a:r>
          </a:p>
        </p:txBody>
      </p:sp>
      <p:sp>
        <p:nvSpPr>
          <p:cNvPr id="7" name="TextBox 6">
            <a:extLst>
              <a:ext uri="{FF2B5EF4-FFF2-40B4-BE49-F238E27FC236}">
                <a16:creationId xmlns:a16="http://schemas.microsoft.com/office/drawing/2014/main" id="{CCB7122D-5C93-1751-B2B5-99D936110496}"/>
              </a:ext>
            </a:extLst>
          </p:cNvPr>
          <p:cNvSpPr txBox="1"/>
          <p:nvPr/>
        </p:nvSpPr>
        <p:spPr>
          <a:xfrm>
            <a:off x="7529946" y="4526798"/>
            <a:ext cx="3228109" cy="1323439"/>
          </a:xfrm>
          <a:prstGeom prst="rect">
            <a:avLst/>
          </a:prstGeom>
          <a:solidFill>
            <a:srgbClr val="99FF33"/>
          </a:solidFill>
        </p:spPr>
        <p:txBody>
          <a:bodyPr wrap="square" rtlCol="0">
            <a:spAutoFit/>
          </a:bodyPr>
          <a:lstStyle/>
          <a:p>
            <a:pPr algn="ctr"/>
            <a:r>
              <a:rPr lang="en-GB" sz="2000" dirty="0">
                <a:latin typeface="OpenDyslexic" panose="00000500000000000000" pitchFamily="50" charset="0"/>
              </a:rPr>
              <a:t>We should always ask permission before touching another person. </a:t>
            </a:r>
          </a:p>
        </p:txBody>
      </p:sp>
    </p:spTree>
    <p:extLst>
      <p:ext uri="{BB962C8B-B14F-4D97-AF65-F5344CB8AC3E}">
        <p14:creationId xmlns:p14="http://schemas.microsoft.com/office/powerpoint/2010/main" val="3417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07D9E-4843-4744-B71A-482B19E12130}"/>
              </a:ext>
            </a:extLst>
          </p:cNvPr>
          <p:cNvSpPr>
            <a:spLocks noGrp="1"/>
          </p:cNvSpPr>
          <p:nvPr>
            <p:ph type="title"/>
          </p:nvPr>
        </p:nvSpPr>
        <p:spPr/>
        <p:txBody>
          <a:bodyPr/>
          <a:lstStyle/>
          <a:p>
            <a:pPr algn="ctr"/>
            <a:r>
              <a:rPr lang="en-GB" dirty="0"/>
              <a:t>What is consent and why do I need to know it? </a:t>
            </a:r>
          </a:p>
        </p:txBody>
      </p:sp>
      <p:sp>
        <p:nvSpPr>
          <p:cNvPr id="4" name="TextBox 3">
            <a:extLst>
              <a:ext uri="{FF2B5EF4-FFF2-40B4-BE49-F238E27FC236}">
                <a16:creationId xmlns:a16="http://schemas.microsoft.com/office/drawing/2014/main" id="{A06D38DB-441D-4216-AF8C-CD4E1DA015E2}"/>
              </a:ext>
            </a:extLst>
          </p:cNvPr>
          <p:cNvSpPr txBox="1"/>
          <p:nvPr/>
        </p:nvSpPr>
        <p:spPr>
          <a:xfrm>
            <a:off x="332509" y="3325091"/>
            <a:ext cx="11707091" cy="1815882"/>
          </a:xfrm>
          <a:prstGeom prst="rect">
            <a:avLst/>
          </a:prstGeom>
          <a:noFill/>
        </p:spPr>
        <p:txBody>
          <a:bodyPr wrap="square" rtlCol="0">
            <a:spAutoFit/>
          </a:bodyPr>
          <a:lstStyle/>
          <a:p>
            <a:pPr algn="ctr"/>
            <a:r>
              <a:rPr lang="en-GB" sz="2800" b="1" i="1" dirty="0">
                <a:latin typeface="OpenDyslexic" panose="00000500000000000000" pitchFamily="50" charset="0"/>
              </a:rPr>
              <a:t>“Consent is an agreement which is given willingly and freely without exploitation, threat or fear, and by a person who has the capacity to give their agreement” </a:t>
            </a:r>
          </a:p>
          <a:p>
            <a:pPr algn="ctr"/>
            <a:endParaRPr lang="en-GB" sz="2800" b="1" i="1" dirty="0">
              <a:latin typeface="OpenDyslexic" panose="00000500000000000000" pitchFamily="50" charset="0"/>
            </a:endParaRPr>
          </a:p>
        </p:txBody>
      </p:sp>
      <p:sp>
        <p:nvSpPr>
          <p:cNvPr id="5" name="Rectangle 4">
            <a:extLst>
              <a:ext uri="{FF2B5EF4-FFF2-40B4-BE49-F238E27FC236}">
                <a16:creationId xmlns:a16="http://schemas.microsoft.com/office/drawing/2014/main" id="{5A382DA5-8F73-482C-B704-5C0B1F8DF3A6}"/>
              </a:ext>
            </a:extLst>
          </p:cNvPr>
          <p:cNvSpPr/>
          <p:nvPr/>
        </p:nvSpPr>
        <p:spPr>
          <a:xfrm>
            <a:off x="4747604" y="6023429"/>
            <a:ext cx="2538567" cy="664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40   </a:t>
            </a:r>
          </a:p>
        </p:txBody>
      </p:sp>
    </p:spTree>
    <p:extLst>
      <p:ext uri="{BB962C8B-B14F-4D97-AF65-F5344CB8AC3E}">
        <p14:creationId xmlns:p14="http://schemas.microsoft.com/office/powerpoint/2010/main" val="94580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A9C94-0FB3-4C66-880D-34A8055BF017}"/>
              </a:ext>
            </a:extLst>
          </p:cNvPr>
          <p:cNvSpPr>
            <a:spLocks noGrp="1"/>
          </p:cNvSpPr>
          <p:nvPr>
            <p:ph idx="1"/>
          </p:nvPr>
        </p:nvSpPr>
        <p:spPr>
          <a:xfrm>
            <a:off x="346363" y="1549495"/>
            <a:ext cx="11499273" cy="1464790"/>
          </a:xfrm>
        </p:spPr>
        <p:txBody>
          <a:bodyPr>
            <a:normAutofit/>
          </a:bodyPr>
          <a:lstStyle/>
          <a:p>
            <a:pPr marL="0" indent="0">
              <a:buNone/>
            </a:pPr>
            <a:r>
              <a:rPr lang="en-GB" sz="2800" b="1" i="1" dirty="0"/>
              <a:t>“Consent is an agreement which is given </a:t>
            </a:r>
            <a:r>
              <a:rPr lang="en-GB" sz="2800" b="1" i="1" dirty="0">
                <a:highlight>
                  <a:srgbClr val="FFFF00"/>
                </a:highlight>
              </a:rPr>
              <a:t>willingly</a:t>
            </a:r>
            <a:r>
              <a:rPr lang="en-GB" sz="2800" b="1" i="1" dirty="0"/>
              <a:t> and </a:t>
            </a:r>
            <a:r>
              <a:rPr lang="en-GB" sz="2800" b="1" i="1" dirty="0">
                <a:highlight>
                  <a:srgbClr val="FFFF00"/>
                </a:highlight>
              </a:rPr>
              <a:t>freely</a:t>
            </a:r>
            <a:r>
              <a:rPr lang="en-GB" sz="2800" b="1" i="1" dirty="0"/>
              <a:t> without exploitation, threat or fear, and by a person who has the </a:t>
            </a:r>
            <a:r>
              <a:rPr lang="en-GB" sz="2800" b="1" i="1" dirty="0">
                <a:highlight>
                  <a:srgbClr val="FFFF00"/>
                </a:highlight>
              </a:rPr>
              <a:t>capacity</a:t>
            </a:r>
            <a:r>
              <a:rPr lang="en-GB" sz="2800" b="1" i="1" dirty="0"/>
              <a:t> to give their </a:t>
            </a:r>
            <a:r>
              <a:rPr lang="en-GB" sz="2800" b="1" i="1" dirty="0">
                <a:highlight>
                  <a:srgbClr val="FFFF00"/>
                </a:highlight>
              </a:rPr>
              <a:t>agreement</a:t>
            </a:r>
            <a:r>
              <a:rPr lang="en-GB" sz="2800" b="1" i="1" dirty="0"/>
              <a:t>” </a:t>
            </a:r>
            <a:endParaRPr lang="en-GB" sz="2800" dirty="0"/>
          </a:p>
          <a:p>
            <a:pPr marL="0" indent="0">
              <a:buNone/>
            </a:pPr>
            <a:endParaRPr lang="en-GB" dirty="0"/>
          </a:p>
        </p:txBody>
      </p:sp>
      <p:sp>
        <p:nvSpPr>
          <p:cNvPr id="4" name="TextBox 3">
            <a:extLst>
              <a:ext uri="{FF2B5EF4-FFF2-40B4-BE49-F238E27FC236}">
                <a16:creationId xmlns:a16="http://schemas.microsoft.com/office/drawing/2014/main" id="{77B88651-8DF7-45A2-8CB2-F323B10F7EA4}"/>
              </a:ext>
            </a:extLst>
          </p:cNvPr>
          <p:cNvSpPr txBox="1"/>
          <p:nvPr/>
        </p:nvSpPr>
        <p:spPr>
          <a:xfrm>
            <a:off x="838199" y="3014285"/>
            <a:ext cx="10515600" cy="738664"/>
          </a:xfrm>
          <a:prstGeom prst="rect">
            <a:avLst/>
          </a:prstGeom>
          <a:solidFill>
            <a:srgbClr val="FFC000"/>
          </a:solidFill>
        </p:spPr>
        <p:txBody>
          <a:bodyPr wrap="square" rtlCol="0">
            <a:spAutoFit/>
          </a:bodyPr>
          <a:lstStyle/>
          <a:p>
            <a:r>
              <a:rPr lang="en-GB" sz="2400" dirty="0">
                <a:latin typeface="OpenDyslexic" panose="00000500000000000000" pitchFamily="50" charset="0"/>
              </a:rPr>
              <a:t>1. Which three words are the most important in this definition? </a:t>
            </a:r>
          </a:p>
          <a:p>
            <a:pPr marL="342900" indent="-342900">
              <a:buAutoNum type="arabicPeriod"/>
            </a:pPr>
            <a:endParaRPr lang="en-GB" dirty="0"/>
          </a:p>
        </p:txBody>
      </p:sp>
      <p:sp>
        <p:nvSpPr>
          <p:cNvPr id="5" name="Rectangle 4">
            <a:extLst>
              <a:ext uri="{FF2B5EF4-FFF2-40B4-BE49-F238E27FC236}">
                <a16:creationId xmlns:a16="http://schemas.microsoft.com/office/drawing/2014/main" id="{22CDA9D0-D7D3-4AA5-B67C-5A3B62CE2A39}"/>
              </a:ext>
            </a:extLst>
          </p:cNvPr>
          <p:cNvSpPr/>
          <p:nvPr/>
        </p:nvSpPr>
        <p:spPr>
          <a:xfrm>
            <a:off x="4747604" y="6136974"/>
            <a:ext cx="2179669" cy="513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40  </a:t>
            </a:r>
          </a:p>
        </p:txBody>
      </p:sp>
      <p:sp>
        <p:nvSpPr>
          <p:cNvPr id="6" name="TextBox 5">
            <a:extLst>
              <a:ext uri="{FF2B5EF4-FFF2-40B4-BE49-F238E27FC236}">
                <a16:creationId xmlns:a16="http://schemas.microsoft.com/office/drawing/2014/main" id="{61BDD01C-63D2-4C36-8557-E884C4414AB6}"/>
              </a:ext>
            </a:extLst>
          </p:cNvPr>
          <p:cNvSpPr txBox="1"/>
          <p:nvPr/>
        </p:nvSpPr>
        <p:spPr>
          <a:xfrm>
            <a:off x="838199" y="4067798"/>
            <a:ext cx="10515600" cy="1754326"/>
          </a:xfrm>
          <a:prstGeom prst="rect">
            <a:avLst/>
          </a:prstGeom>
          <a:solidFill>
            <a:srgbClr val="99FF33"/>
          </a:solidFill>
        </p:spPr>
        <p:txBody>
          <a:bodyPr wrap="square" rtlCol="0">
            <a:spAutoFit/>
          </a:bodyPr>
          <a:lstStyle/>
          <a:p>
            <a:r>
              <a:rPr lang="en-GB" sz="2800" dirty="0">
                <a:latin typeface="OpenDyslexic" panose="00000500000000000000" pitchFamily="50" charset="0"/>
              </a:rPr>
              <a:t>2.</a:t>
            </a:r>
            <a:r>
              <a:rPr lang="en-US" sz="2800" dirty="0">
                <a:solidFill>
                  <a:schemeClr val="tx1"/>
                </a:solidFill>
                <a:latin typeface="OpenDyslexic" panose="00000500000000000000" pitchFamily="50" charset="0"/>
              </a:rPr>
              <a:t> </a:t>
            </a:r>
            <a:r>
              <a:rPr lang="en-US" sz="2000" dirty="0">
                <a:latin typeface="OpenDyslexic" panose="00000500000000000000" pitchFamily="50" charset="0"/>
              </a:rPr>
              <a:t>When have you given someone consent to do something?</a:t>
            </a:r>
          </a:p>
          <a:p>
            <a:r>
              <a:rPr lang="en-US" sz="2000" dirty="0">
                <a:latin typeface="OpenDyslexic" panose="00000500000000000000" pitchFamily="50" charset="0"/>
              </a:rPr>
              <a:t> </a:t>
            </a:r>
            <a:endParaRPr lang="en-US" sz="2000" dirty="0">
              <a:solidFill>
                <a:schemeClr val="tx1"/>
              </a:solidFill>
              <a:latin typeface="OpenDyslexic" panose="00000500000000000000" pitchFamily="50" charset="0"/>
            </a:endParaRPr>
          </a:p>
          <a:p>
            <a:r>
              <a:rPr lang="en-US" sz="2000" dirty="0">
                <a:solidFill>
                  <a:schemeClr val="tx1"/>
                </a:solidFill>
                <a:latin typeface="OpenDyslexic" panose="00000500000000000000" pitchFamily="50" charset="0"/>
              </a:rPr>
              <a:t>As you get older and possibly get intimate with someone why is it important for young people to understand what the definition of consent is?</a:t>
            </a:r>
            <a:r>
              <a:rPr lang="en-GB" sz="2000" dirty="0">
                <a:latin typeface="OpenDyslexic" panose="00000500000000000000" pitchFamily="50" charset="0"/>
              </a:rPr>
              <a:t> </a:t>
            </a:r>
            <a:endParaRPr lang="en-GB" sz="1400" dirty="0"/>
          </a:p>
        </p:txBody>
      </p:sp>
    </p:spTree>
    <p:extLst>
      <p:ext uri="{BB962C8B-B14F-4D97-AF65-F5344CB8AC3E}">
        <p14:creationId xmlns:p14="http://schemas.microsoft.com/office/powerpoint/2010/main" val="346112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3712-FBB5-3E87-A634-2444470B9247}"/>
              </a:ext>
            </a:extLst>
          </p:cNvPr>
          <p:cNvSpPr>
            <a:spLocks noGrp="1"/>
          </p:cNvSpPr>
          <p:nvPr>
            <p:ph type="title"/>
          </p:nvPr>
        </p:nvSpPr>
        <p:spPr/>
        <p:txBody>
          <a:bodyPr/>
          <a:lstStyle/>
          <a:p>
            <a:pPr algn="ctr"/>
            <a:r>
              <a:rPr lang="en-GB" u="sng" dirty="0"/>
              <a:t>Child on child abuse  </a:t>
            </a:r>
          </a:p>
        </p:txBody>
      </p:sp>
      <p:sp>
        <p:nvSpPr>
          <p:cNvPr id="3" name="Content Placeholder 2">
            <a:extLst>
              <a:ext uri="{FF2B5EF4-FFF2-40B4-BE49-F238E27FC236}">
                <a16:creationId xmlns:a16="http://schemas.microsoft.com/office/drawing/2014/main" id="{F4B68224-66C2-6E03-52BC-DE817098EF12}"/>
              </a:ext>
            </a:extLst>
          </p:cNvPr>
          <p:cNvSpPr>
            <a:spLocks noGrp="1"/>
          </p:cNvSpPr>
          <p:nvPr>
            <p:ph idx="1"/>
          </p:nvPr>
        </p:nvSpPr>
        <p:spPr>
          <a:xfrm>
            <a:off x="838200" y="3218046"/>
            <a:ext cx="10515600" cy="2022425"/>
          </a:xfrm>
        </p:spPr>
        <p:txBody>
          <a:bodyPr/>
          <a:lstStyle/>
          <a:p>
            <a:pPr marL="0" indent="0">
              <a:buNone/>
            </a:pPr>
            <a:r>
              <a:rPr lang="en-GB" dirty="0"/>
              <a:t>Child on child  abuse occurs when a young person is exploited, bullied and / or harmed by their peers who are the same or similar age; everyone directly involved in peer on peer abuse is under the age of 18</a:t>
            </a:r>
          </a:p>
        </p:txBody>
      </p:sp>
    </p:spTree>
    <p:extLst>
      <p:ext uri="{BB962C8B-B14F-4D97-AF65-F5344CB8AC3E}">
        <p14:creationId xmlns:p14="http://schemas.microsoft.com/office/powerpoint/2010/main" val="132018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48F3-0E39-2E1A-F7F2-4012138DF845}"/>
              </a:ext>
            </a:extLst>
          </p:cNvPr>
          <p:cNvSpPr>
            <a:spLocks noGrp="1"/>
          </p:cNvSpPr>
          <p:nvPr>
            <p:ph type="title"/>
          </p:nvPr>
        </p:nvSpPr>
        <p:spPr>
          <a:xfrm>
            <a:off x="838200" y="1617530"/>
            <a:ext cx="10515600" cy="971818"/>
          </a:xfrm>
        </p:spPr>
        <p:txBody>
          <a:bodyPr/>
          <a:lstStyle/>
          <a:p>
            <a:pPr algn="ctr"/>
            <a:r>
              <a:rPr lang="en-GB" u="sng" dirty="0"/>
              <a:t>What is child on child abuse? </a:t>
            </a:r>
          </a:p>
        </p:txBody>
      </p:sp>
      <p:sp>
        <p:nvSpPr>
          <p:cNvPr id="4" name="Rectangle 3">
            <a:extLst>
              <a:ext uri="{FF2B5EF4-FFF2-40B4-BE49-F238E27FC236}">
                <a16:creationId xmlns:a16="http://schemas.microsoft.com/office/drawing/2014/main" id="{7E9A6569-A4FF-BD2C-768B-322AD1627EF2}"/>
              </a:ext>
            </a:extLst>
          </p:cNvPr>
          <p:cNvSpPr/>
          <p:nvPr/>
        </p:nvSpPr>
        <p:spPr>
          <a:xfrm>
            <a:off x="4747604" y="6136974"/>
            <a:ext cx="2179669" cy="513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40  </a:t>
            </a:r>
          </a:p>
        </p:txBody>
      </p:sp>
      <p:sp>
        <p:nvSpPr>
          <p:cNvPr id="5" name="Cloud 4">
            <a:extLst>
              <a:ext uri="{FF2B5EF4-FFF2-40B4-BE49-F238E27FC236}">
                <a16:creationId xmlns:a16="http://schemas.microsoft.com/office/drawing/2014/main" id="{90D87FF4-9A30-24F5-2E52-40C956F0B9B1}"/>
              </a:ext>
            </a:extLst>
          </p:cNvPr>
          <p:cNvSpPr/>
          <p:nvPr/>
        </p:nvSpPr>
        <p:spPr>
          <a:xfrm>
            <a:off x="8991600" y="2448263"/>
            <a:ext cx="2362200" cy="97181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OpenDyslexic" panose="00000500000000000000" pitchFamily="50" charset="0"/>
              </a:rPr>
              <a:t>Bullying </a:t>
            </a:r>
          </a:p>
        </p:txBody>
      </p:sp>
      <p:sp>
        <p:nvSpPr>
          <p:cNvPr id="6" name="Cloud 5">
            <a:extLst>
              <a:ext uri="{FF2B5EF4-FFF2-40B4-BE49-F238E27FC236}">
                <a16:creationId xmlns:a16="http://schemas.microsoft.com/office/drawing/2014/main" id="{65831BE1-AFEE-C858-0A47-BBF1F44FB451}"/>
              </a:ext>
            </a:extLst>
          </p:cNvPr>
          <p:cNvSpPr/>
          <p:nvPr/>
        </p:nvSpPr>
        <p:spPr>
          <a:xfrm>
            <a:off x="9326188" y="5094134"/>
            <a:ext cx="2611582" cy="97181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OpenDyslexic" panose="00000500000000000000" pitchFamily="50" charset="0"/>
              </a:rPr>
              <a:t>Abuse in a friendship </a:t>
            </a:r>
          </a:p>
        </p:txBody>
      </p:sp>
      <p:sp>
        <p:nvSpPr>
          <p:cNvPr id="7" name="Cloud 6">
            <a:extLst>
              <a:ext uri="{FF2B5EF4-FFF2-40B4-BE49-F238E27FC236}">
                <a16:creationId xmlns:a16="http://schemas.microsoft.com/office/drawing/2014/main" id="{1D134F13-BDBE-D509-7CA0-E96473D02965}"/>
              </a:ext>
            </a:extLst>
          </p:cNvPr>
          <p:cNvSpPr/>
          <p:nvPr/>
        </p:nvSpPr>
        <p:spPr>
          <a:xfrm>
            <a:off x="50393" y="3000507"/>
            <a:ext cx="4350329" cy="173323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OpenDyslexic" panose="00000500000000000000" pitchFamily="50" charset="0"/>
              </a:rPr>
              <a:t>Physical abuse – hitting, nipping, kicking, biting, burns and slapping </a:t>
            </a:r>
          </a:p>
        </p:txBody>
      </p:sp>
      <p:sp>
        <p:nvSpPr>
          <p:cNvPr id="8" name="Cloud 7">
            <a:extLst>
              <a:ext uri="{FF2B5EF4-FFF2-40B4-BE49-F238E27FC236}">
                <a16:creationId xmlns:a16="http://schemas.microsoft.com/office/drawing/2014/main" id="{A77005F6-6F90-7CFB-511D-207CC4B3D5C4}"/>
              </a:ext>
            </a:extLst>
          </p:cNvPr>
          <p:cNvSpPr/>
          <p:nvPr/>
        </p:nvSpPr>
        <p:spPr>
          <a:xfrm>
            <a:off x="5189570" y="4218877"/>
            <a:ext cx="4350329" cy="173323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OpenDyslexic" panose="00000500000000000000" pitchFamily="50" charset="0"/>
              </a:rPr>
              <a:t>Sexual abuse – forced kissing, pressure to become a couple </a:t>
            </a:r>
          </a:p>
        </p:txBody>
      </p:sp>
      <p:sp>
        <p:nvSpPr>
          <p:cNvPr id="9" name="Cloud 8">
            <a:extLst>
              <a:ext uri="{FF2B5EF4-FFF2-40B4-BE49-F238E27FC236}">
                <a16:creationId xmlns:a16="http://schemas.microsoft.com/office/drawing/2014/main" id="{E43DD260-BB60-3654-44FE-ECAAAED96C2A}"/>
              </a:ext>
            </a:extLst>
          </p:cNvPr>
          <p:cNvSpPr/>
          <p:nvPr/>
        </p:nvSpPr>
        <p:spPr>
          <a:xfrm>
            <a:off x="261157" y="5144901"/>
            <a:ext cx="3928803" cy="97181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OpenDyslexic" panose="00000500000000000000" pitchFamily="50" charset="0"/>
              </a:rPr>
              <a:t>Sexual touching without consent </a:t>
            </a:r>
          </a:p>
        </p:txBody>
      </p:sp>
      <p:sp>
        <p:nvSpPr>
          <p:cNvPr id="10" name="Cloud 9">
            <a:extLst>
              <a:ext uri="{FF2B5EF4-FFF2-40B4-BE49-F238E27FC236}">
                <a16:creationId xmlns:a16="http://schemas.microsoft.com/office/drawing/2014/main" id="{F5FE2E70-E5EB-CAD7-A352-295EBFB4914C}"/>
              </a:ext>
            </a:extLst>
          </p:cNvPr>
          <p:cNvSpPr/>
          <p:nvPr/>
        </p:nvSpPr>
        <p:spPr>
          <a:xfrm>
            <a:off x="4558145" y="2535419"/>
            <a:ext cx="3643748" cy="173323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OpenDyslexic" panose="00000500000000000000" pitchFamily="50" charset="0"/>
              </a:rPr>
              <a:t>Taking inappropriate images of each other </a:t>
            </a:r>
          </a:p>
        </p:txBody>
      </p:sp>
    </p:spTree>
    <p:extLst>
      <p:ext uri="{BB962C8B-B14F-4D97-AF65-F5344CB8AC3E}">
        <p14:creationId xmlns:p14="http://schemas.microsoft.com/office/powerpoint/2010/main" val="391299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D1BC-6000-81A0-84E2-B7706C0E8586}"/>
              </a:ext>
            </a:extLst>
          </p:cNvPr>
          <p:cNvSpPr>
            <a:spLocks noGrp="1"/>
          </p:cNvSpPr>
          <p:nvPr>
            <p:ph type="title"/>
          </p:nvPr>
        </p:nvSpPr>
        <p:spPr>
          <a:xfrm>
            <a:off x="838200" y="1617529"/>
            <a:ext cx="10515600" cy="2524980"/>
          </a:xfrm>
        </p:spPr>
        <p:txBody>
          <a:bodyPr>
            <a:normAutofit/>
          </a:bodyPr>
          <a:lstStyle/>
          <a:p>
            <a:r>
              <a:rPr lang="en-GB" dirty="0"/>
              <a:t>A number of scenarios are going to come up and we will try to look out what type of abuse is happening in the scenario.</a:t>
            </a:r>
          </a:p>
        </p:txBody>
      </p:sp>
    </p:spTree>
    <p:extLst>
      <p:ext uri="{BB962C8B-B14F-4D97-AF65-F5344CB8AC3E}">
        <p14:creationId xmlns:p14="http://schemas.microsoft.com/office/powerpoint/2010/main" val="1861695958"/>
      </p:ext>
    </p:extLst>
  </p:cSld>
  <p:clrMapOvr>
    <a:masterClrMapping/>
  </p:clrMapOvr>
</p:sld>
</file>

<file path=ppt/theme/theme1.xml><?xml version="1.0" encoding="utf-8"?>
<a:theme xmlns:a="http://schemas.openxmlformats.org/drawingml/2006/main" name="OMA BQ">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 BQ" id="{2A74D048-6A73-413F-B677-E3BFBBE88AE1}" vid="{A4E9037C-9D27-41FA-BC51-DE4161E9A8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OMA BQ Vocab Master</Template>
  <TotalTime>2596</TotalTime>
  <Words>2217</Words>
  <Application>Microsoft Office PowerPoint</Application>
  <PresentationFormat>Widescreen</PresentationFormat>
  <Paragraphs>153</Paragraphs>
  <Slides>17</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Arial</vt:lpstr>
      <vt:lpstr>Calibri</vt:lpstr>
      <vt:lpstr>GDS Transport</vt:lpstr>
      <vt:lpstr>Lato</vt:lpstr>
      <vt:lpstr>Merriweather</vt:lpstr>
      <vt:lpstr>NSPCCBold</vt:lpstr>
      <vt:lpstr>OpenDyslexic</vt:lpstr>
      <vt:lpstr>PT Sans</vt:lpstr>
      <vt:lpstr>PT Serif</vt:lpstr>
      <vt:lpstr>OMA BQ</vt:lpstr>
      <vt:lpstr>PowerPoint Presentation</vt:lpstr>
      <vt:lpstr>DO now </vt:lpstr>
      <vt:lpstr>What are we learning today? </vt:lpstr>
      <vt:lpstr>PowerPoint Presentation</vt:lpstr>
      <vt:lpstr>What is consent and why do I need to know it? </vt:lpstr>
      <vt:lpstr>PowerPoint Presentation</vt:lpstr>
      <vt:lpstr>Child on child abuse  </vt:lpstr>
      <vt:lpstr>What is child on child abuse? </vt:lpstr>
      <vt:lpstr>A number of scenarios are going to come up and we will try to look out what type of abuse is happening in the scenario.</vt:lpstr>
      <vt:lpstr>Scenario 1 – I do </vt:lpstr>
      <vt:lpstr>Scenario 2 – I do </vt:lpstr>
      <vt:lpstr>Scenario 3 </vt:lpstr>
      <vt:lpstr>Scenario 4 </vt:lpstr>
      <vt:lpstr>Scenario 5</vt:lpstr>
      <vt:lpstr>Scenario 6 </vt:lpstr>
      <vt:lpstr>Scenario 7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Shallow</dc:creator>
  <cp:lastModifiedBy>Abbie Shaw</cp:lastModifiedBy>
  <cp:revision>133</cp:revision>
  <dcterms:created xsi:type="dcterms:W3CDTF">2021-07-01T09:20:41Z</dcterms:created>
  <dcterms:modified xsi:type="dcterms:W3CDTF">2025-09-17T09:34:37Z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6fe2a56-af49-4a87-8d01-0ad3300d8c60_Enabled">
    <vt:lpwstr>true</vt:lpwstr>
  </property>
  <property fmtid="{D5CDD505-2E9C-101B-9397-08002B2CF9AE}" pid="3" name="MSIP_Label_d6fe2a56-af49-4a87-8d01-0ad3300d8c60_SetDate">
    <vt:lpwstr>2024-06-07T13:32:39Z</vt:lpwstr>
  </property>
  <property fmtid="{D5CDD505-2E9C-101B-9397-08002B2CF9AE}" pid="4" name="MSIP_Label_d6fe2a56-af49-4a87-8d01-0ad3300d8c60_Method">
    <vt:lpwstr>Standard</vt:lpwstr>
  </property>
  <property fmtid="{D5CDD505-2E9C-101B-9397-08002B2CF9AE}" pid="5" name="MSIP_Label_d6fe2a56-af49-4a87-8d01-0ad3300d8c60_Name">
    <vt:lpwstr>defa4170-0d19-0005-0004-bc88714345d2</vt:lpwstr>
  </property>
  <property fmtid="{D5CDD505-2E9C-101B-9397-08002B2CF9AE}" pid="6" name="MSIP_Label_d6fe2a56-af49-4a87-8d01-0ad3300d8c60_SiteId">
    <vt:lpwstr>51640577-21a1-4ce3-8bc8-5bb90cabad75</vt:lpwstr>
  </property>
  <property fmtid="{D5CDD505-2E9C-101B-9397-08002B2CF9AE}" pid="7" name="MSIP_Label_d6fe2a56-af49-4a87-8d01-0ad3300d8c60_ActionId">
    <vt:lpwstr>5aae5018-b648-4d1b-be6b-30b9bdd0bc5f</vt:lpwstr>
  </property>
  <property fmtid="{D5CDD505-2E9C-101B-9397-08002B2CF9AE}" pid="8" name="MSIP_Label_d6fe2a56-af49-4a87-8d01-0ad3300d8c60_ContentBits">
    <vt:lpwstr>0</vt:lpwstr>
  </property>
</Properties>
</file>