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505" r:id="rId2"/>
    <p:sldId id="507" r:id="rId3"/>
    <p:sldId id="663" r:id="rId4"/>
    <p:sldId id="687" r:id="rId5"/>
    <p:sldId id="259" r:id="rId6"/>
    <p:sldId id="688" r:id="rId7"/>
    <p:sldId id="269" r:id="rId8"/>
    <p:sldId id="270" r:id="rId9"/>
    <p:sldId id="273" r:id="rId10"/>
    <p:sldId id="274" r:id="rId11"/>
    <p:sldId id="276" r:id="rId12"/>
    <p:sldId id="277" r:id="rId13"/>
    <p:sldId id="690" r:id="rId14"/>
    <p:sldId id="691" r:id="rId15"/>
    <p:sldId id="692" r:id="rId16"/>
    <p:sldId id="69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89" autoAdjust="0"/>
    <p:restoredTop sz="91768" autoAdjust="0"/>
  </p:normalViewPr>
  <p:slideViewPr>
    <p:cSldViewPr snapToGrid="0">
      <p:cViewPr varScale="1">
        <p:scale>
          <a:sx n="68" d="100"/>
          <a:sy n="68"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DBBAE9-875C-409F-A5ED-11CB1575A3F6}" type="datetimeFigureOut">
              <a:rPr lang="en-GB" smtClean="0"/>
              <a:t>04/03/2026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356F95-3B05-4B99-B496-1C249B8834AE}" type="slidenum">
              <a:rPr lang="en-GB" smtClean="0"/>
              <a:t>‹#›</a:t>
            </a:fld>
            <a:endParaRPr lang="en-GB"/>
          </a:p>
        </p:txBody>
      </p:sp>
    </p:spTree>
    <p:extLst>
      <p:ext uri="{BB962C8B-B14F-4D97-AF65-F5344CB8AC3E}">
        <p14:creationId xmlns:p14="http://schemas.microsoft.com/office/powerpoint/2010/main" val="1020448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spcc.org.uk/globalassets/documents/online-safety/children-sending-receiving-sexual-messages.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80C943-89BF-4FF3-9CC5-52B2ED010138}" type="slidenum">
              <a:rPr lang="en-GB" smtClean="0"/>
              <a:t>3</a:t>
            </a:fld>
            <a:endParaRPr lang="en-GB" dirty="0"/>
          </a:p>
        </p:txBody>
      </p:sp>
    </p:spTree>
    <p:extLst>
      <p:ext uri="{BB962C8B-B14F-4D97-AF65-F5344CB8AC3E}">
        <p14:creationId xmlns:p14="http://schemas.microsoft.com/office/powerpoint/2010/main" val="2039799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NOT panic. You have already taken the first big step by recognising you are the ‘victim’ in this and the police can get involved.</a:t>
            </a:r>
          </a:p>
          <a:p>
            <a:r>
              <a:rPr lang="en-GB" dirty="0"/>
              <a:t>Do NOT pay.</a:t>
            </a:r>
          </a:p>
          <a:p>
            <a:r>
              <a:rPr lang="en-GB" dirty="0"/>
              <a:t>Do NOT communicate further with the offenders</a:t>
            </a:r>
          </a:p>
          <a:p>
            <a:r>
              <a:rPr lang="en-GB" dirty="0"/>
              <a:t>Block the offender</a:t>
            </a:r>
          </a:p>
          <a:p>
            <a:r>
              <a:rPr lang="en-GB" dirty="0"/>
              <a:t>If you have already paid, check to see if the money has been collected. If it has, and if you are able, then make a note of where it was collected from. If it hasn't, then you can cancel the payment - and the sooner you do that the better.</a:t>
            </a:r>
          </a:p>
        </p:txBody>
      </p:sp>
      <p:sp>
        <p:nvSpPr>
          <p:cNvPr id="4" name="Slide Number Placeholder 3"/>
          <p:cNvSpPr>
            <a:spLocks noGrp="1"/>
          </p:cNvSpPr>
          <p:nvPr>
            <p:ph type="sldNum" sz="quarter" idx="5"/>
          </p:nvPr>
        </p:nvSpPr>
        <p:spPr/>
        <p:txBody>
          <a:bodyPr/>
          <a:lstStyle/>
          <a:p>
            <a:fld id="{59356F95-3B05-4B99-B496-1C249B8834AE}" type="slidenum">
              <a:rPr lang="en-GB" smtClean="0"/>
              <a:t>15</a:t>
            </a:fld>
            <a:endParaRPr lang="en-GB"/>
          </a:p>
        </p:txBody>
      </p:sp>
    </p:spTree>
    <p:extLst>
      <p:ext uri="{BB962C8B-B14F-4D97-AF65-F5344CB8AC3E}">
        <p14:creationId xmlns:p14="http://schemas.microsoft.com/office/powerpoint/2010/main" val="3091298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80C943-89BF-4FF3-9CC5-52B2ED010138}" type="slidenum">
              <a:rPr lang="en-GB" smtClean="0"/>
              <a:t>4</a:t>
            </a:fld>
            <a:endParaRPr lang="en-GB" dirty="0"/>
          </a:p>
        </p:txBody>
      </p:sp>
    </p:spTree>
    <p:extLst>
      <p:ext uri="{BB962C8B-B14F-4D97-AF65-F5344CB8AC3E}">
        <p14:creationId xmlns:p14="http://schemas.microsoft.com/office/powerpoint/2010/main" val="3518835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children-sending-receiving-sexual-messages.pdf (nspcc.org.uk)</a:t>
            </a:r>
            <a:endParaRPr lang="en-GB" dirty="0"/>
          </a:p>
        </p:txBody>
      </p:sp>
      <p:sp>
        <p:nvSpPr>
          <p:cNvPr id="4" name="Slide Number Placeholder 3"/>
          <p:cNvSpPr>
            <a:spLocks noGrp="1"/>
          </p:cNvSpPr>
          <p:nvPr>
            <p:ph type="sldNum" sz="quarter" idx="5"/>
          </p:nvPr>
        </p:nvSpPr>
        <p:spPr/>
        <p:txBody>
          <a:bodyPr/>
          <a:lstStyle/>
          <a:p>
            <a:fld id="{59356F95-3B05-4B99-B496-1C249B8834AE}" type="slidenum">
              <a:rPr lang="en-GB" smtClean="0"/>
              <a:t>6</a:t>
            </a:fld>
            <a:endParaRPr lang="en-GB"/>
          </a:p>
        </p:txBody>
      </p:sp>
    </p:spTree>
    <p:extLst>
      <p:ext uri="{BB962C8B-B14F-4D97-AF65-F5344CB8AC3E}">
        <p14:creationId xmlns:p14="http://schemas.microsoft.com/office/powerpoint/2010/main" val="2548761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 students watch fully without pausing – may wish to watch twice?</a:t>
            </a:r>
          </a:p>
        </p:txBody>
      </p:sp>
      <p:sp>
        <p:nvSpPr>
          <p:cNvPr id="4" name="Slide Number Placeholder 3"/>
          <p:cNvSpPr>
            <a:spLocks noGrp="1"/>
          </p:cNvSpPr>
          <p:nvPr>
            <p:ph type="sldNum" sz="quarter" idx="5"/>
          </p:nvPr>
        </p:nvSpPr>
        <p:spPr/>
        <p:txBody>
          <a:bodyPr/>
          <a:lstStyle/>
          <a:p>
            <a:fld id="{6351896B-4199-4B03-A21C-07196605EE90}" type="slidenum">
              <a:rPr lang="en-GB" smtClean="0"/>
              <a:t>7</a:t>
            </a:fld>
            <a:endParaRPr lang="en-GB"/>
          </a:p>
        </p:txBody>
      </p:sp>
    </p:spTree>
    <p:extLst>
      <p:ext uri="{BB962C8B-B14F-4D97-AF65-F5344CB8AC3E}">
        <p14:creationId xmlns:p14="http://schemas.microsoft.com/office/powerpoint/2010/main" val="1167632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Realistic because this sort of thing happens all of the time within schools</a:t>
            </a:r>
          </a:p>
          <a:p>
            <a:r>
              <a:rPr lang="en-GB" dirty="0"/>
              <a:t>- possible answers: when Josh asked for the photo? When Abi sent the photo? When Brandon shared the photo? </a:t>
            </a:r>
          </a:p>
          <a:p>
            <a:r>
              <a:rPr lang="en-GB" dirty="0"/>
              <a:t>3 – we will be looking at the law later on the lesson but all 3 of them broke the law.</a:t>
            </a:r>
          </a:p>
        </p:txBody>
      </p:sp>
      <p:sp>
        <p:nvSpPr>
          <p:cNvPr id="4" name="Slide Number Placeholder 3"/>
          <p:cNvSpPr>
            <a:spLocks noGrp="1"/>
          </p:cNvSpPr>
          <p:nvPr>
            <p:ph type="sldNum" sz="quarter" idx="5"/>
          </p:nvPr>
        </p:nvSpPr>
        <p:spPr/>
        <p:txBody>
          <a:bodyPr/>
          <a:lstStyle/>
          <a:p>
            <a:fld id="{6351896B-4199-4B03-A21C-07196605EE90}" type="slidenum">
              <a:rPr lang="en-GB" smtClean="0"/>
              <a:t>8</a:t>
            </a:fld>
            <a:endParaRPr lang="en-GB"/>
          </a:p>
        </p:txBody>
      </p:sp>
    </p:spTree>
    <p:extLst>
      <p:ext uri="{BB962C8B-B14F-4D97-AF65-F5344CB8AC3E}">
        <p14:creationId xmlns:p14="http://schemas.microsoft.com/office/powerpoint/2010/main" val="2853644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may wish to use mini whiteboard, or have students stand up/sit down, or move to alternative sides of the room or hands up for agree/disagree.</a:t>
            </a:r>
          </a:p>
        </p:txBody>
      </p:sp>
      <p:sp>
        <p:nvSpPr>
          <p:cNvPr id="4" name="Slide Number Placeholder 3"/>
          <p:cNvSpPr>
            <a:spLocks noGrp="1"/>
          </p:cNvSpPr>
          <p:nvPr>
            <p:ph type="sldNum" sz="quarter" idx="5"/>
          </p:nvPr>
        </p:nvSpPr>
        <p:spPr/>
        <p:txBody>
          <a:bodyPr/>
          <a:lstStyle/>
          <a:p>
            <a:fld id="{6351896B-4199-4B03-A21C-07196605EE90}" type="slidenum">
              <a:rPr lang="en-GB" smtClean="0"/>
              <a:t>9</a:t>
            </a:fld>
            <a:endParaRPr lang="en-GB"/>
          </a:p>
        </p:txBody>
      </p:sp>
    </p:spTree>
    <p:extLst>
      <p:ext uri="{BB962C8B-B14F-4D97-AF65-F5344CB8AC3E}">
        <p14:creationId xmlns:p14="http://schemas.microsoft.com/office/powerpoint/2010/main" val="4078426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Discussion points- Sending/ passing on an image of a person under 18 is classed as distribution of child pornography. This could in fact place people on the sex offenders register which would dictate their whole lives e.g. jobs/ where they can and can’t go/ when having their own children</a:t>
            </a:r>
          </a:p>
        </p:txBody>
      </p:sp>
      <p:sp>
        <p:nvSpPr>
          <p:cNvPr id="4" name="Slide Number Placeholder 3"/>
          <p:cNvSpPr>
            <a:spLocks noGrp="1"/>
          </p:cNvSpPr>
          <p:nvPr>
            <p:ph type="sldNum" sz="quarter" idx="5"/>
          </p:nvPr>
        </p:nvSpPr>
        <p:spPr/>
        <p:txBody>
          <a:bodyPr/>
          <a:lstStyle/>
          <a:p>
            <a:fld id="{59356F95-3B05-4B99-B496-1C249B8834AE}" type="slidenum">
              <a:rPr lang="en-GB" smtClean="0"/>
              <a:t>12</a:t>
            </a:fld>
            <a:endParaRPr lang="en-GB"/>
          </a:p>
        </p:txBody>
      </p:sp>
    </p:spTree>
    <p:extLst>
      <p:ext uri="{BB962C8B-B14F-4D97-AF65-F5344CB8AC3E}">
        <p14:creationId xmlns:p14="http://schemas.microsoft.com/office/powerpoint/2010/main" val="2200895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remind students that this is a crime and so they can call the police (101) to help. They can talk to a teacher who will pass to a DSL.</a:t>
            </a:r>
          </a:p>
          <a:p>
            <a:r>
              <a:rPr lang="en-GB" dirty="0"/>
              <a:t>It is not the victim’s fault and they are not to blame.</a:t>
            </a:r>
          </a:p>
          <a:p>
            <a:endParaRPr lang="en-GB" dirty="0"/>
          </a:p>
        </p:txBody>
      </p:sp>
      <p:sp>
        <p:nvSpPr>
          <p:cNvPr id="4" name="Slide Number Placeholder 3"/>
          <p:cNvSpPr>
            <a:spLocks noGrp="1"/>
          </p:cNvSpPr>
          <p:nvPr>
            <p:ph type="sldNum" sz="quarter" idx="5"/>
          </p:nvPr>
        </p:nvSpPr>
        <p:spPr/>
        <p:txBody>
          <a:bodyPr/>
          <a:lstStyle/>
          <a:p>
            <a:fld id="{59356F95-3B05-4B99-B496-1C249B8834AE}" type="slidenum">
              <a:rPr lang="en-GB" smtClean="0"/>
              <a:t>13</a:t>
            </a:fld>
            <a:endParaRPr lang="en-GB"/>
          </a:p>
        </p:txBody>
      </p:sp>
    </p:spTree>
    <p:extLst>
      <p:ext uri="{BB962C8B-B14F-4D97-AF65-F5344CB8AC3E}">
        <p14:creationId xmlns:p14="http://schemas.microsoft.com/office/powerpoint/2010/main" val="3963307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approaches are very professional in nature with the aim of blackmailing and the potential distribution of images; 2. Be careful who you accept invitations from; do not get lured into compromising situations. Trust your instincts and end uncomfortable situations and conversations immediately; 3. Remember that what goes online may stay online; 4. Update you social networking privacy settings – only let people you know see your account and don’t include personal or private information in profiles. </a:t>
            </a:r>
          </a:p>
        </p:txBody>
      </p:sp>
      <p:sp>
        <p:nvSpPr>
          <p:cNvPr id="4" name="Slide Number Placeholder 3"/>
          <p:cNvSpPr>
            <a:spLocks noGrp="1"/>
          </p:cNvSpPr>
          <p:nvPr>
            <p:ph type="sldNum" sz="quarter" idx="5"/>
          </p:nvPr>
        </p:nvSpPr>
        <p:spPr/>
        <p:txBody>
          <a:bodyPr/>
          <a:lstStyle/>
          <a:p>
            <a:fld id="{59356F95-3B05-4B99-B496-1C249B8834AE}" type="slidenum">
              <a:rPr lang="en-GB" smtClean="0"/>
              <a:t>14</a:t>
            </a:fld>
            <a:endParaRPr lang="en-GB"/>
          </a:p>
        </p:txBody>
      </p:sp>
    </p:spTree>
    <p:extLst>
      <p:ext uri="{BB962C8B-B14F-4D97-AF65-F5344CB8AC3E}">
        <p14:creationId xmlns:p14="http://schemas.microsoft.com/office/powerpoint/2010/main" val="861620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35100" y="16176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435100" y="43894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208159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76249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1691409"/>
            <a:ext cx="2628900" cy="449810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25500" y="1691409"/>
            <a:ext cx="7734300" cy="44981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9220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ngle header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C1E360-0609-4BEF-AF7C-C2C0E9A6FBCE}"/>
              </a:ext>
            </a:extLst>
          </p:cNvPr>
          <p:cNvSpPr>
            <a:spLocks noGrp="1" noChangeAspect="1"/>
          </p:cNvSpPr>
          <p:nvPr>
            <p:ph idx="16" hasCustomPrompt="1"/>
          </p:nvPr>
        </p:nvSpPr>
        <p:spPr>
          <a:xfrm>
            <a:off x="655506" y="574554"/>
            <a:ext cx="5429620" cy="661375"/>
          </a:xfrm>
          <a:prstGeom prst="rect">
            <a:avLst/>
          </a:prstGeom>
          <a:solidFill>
            <a:srgbClr val="009F4D"/>
          </a:solidFill>
        </p:spPr>
        <p:txBody>
          <a:bodyPr lIns="74441" tIns="37221" rIns="74441" bIns="37221"/>
          <a:lstStyle>
            <a:lvl1pPr marL="0" marR="0" indent="0" algn="l" defTabSz="893296" rtl="0" eaLnBrk="1" fontAlgn="auto" latinLnBrk="0" hangingPunct="1">
              <a:lnSpc>
                <a:spcPct val="90000"/>
              </a:lnSpc>
              <a:spcBef>
                <a:spcPct val="0"/>
              </a:spcBef>
              <a:spcAft>
                <a:spcPts val="488"/>
              </a:spcAft>
              <a:buClrTx/>
              <a:buSzTx/>
              <a:buFont typeface="Arial" panose="020B0604020202020204" pitchFamily="34" charset="0"/>
              <a:buNone/>
              <a:tabLst/>
              <a:defRPr lang="en-US" sz="4440" b="1" kern="1200" dirty="0" smtClean="0">
                <a:solidFill>
                  <a:srgbClr val="FFFFFF"/>
                </a:solidFill>
                <a:latin typeface="+mj-lt"/>
                <a:ea typeface="+mj-ea"/>
                <a:cs typeface="+mj-cs"/>
              </a:defRPr>
            </a:lvl1pPr>
          </a:lstStyle>
          <a:p>
            <a:pPr marL="0" marR="0" lvl="0" indent="0" algn="l" defTabSz="893296" rtl="0" eaLnBrk="1" fontAlgn="auto" latinLnBrk="0" hangingPunct="1">
              <a:lnSpc>
                <a:spcPct val="100000"/>
              </a:lnSpc>
              <a:spcBef>
                <a:spcPts val="488"/>
              </a:spcBef>
              <a:spcAft>
                <a:spcPts val="488"/>
              </a:spcAft>
              <a:buClrTx/>
              <a:buSzTx/>
              <a:buFont typeface="Arial" panose="020B0604020202020204" pitchFamily="34" charset="0"/>
              <a:buNone/>
              <a:tabLst/>
              <a:defRPr/>
            </a:pPr>
            <a:r>
              <a:rPr lang="en-US"/>
              <a:t>Title </a:t>
            </a:r>
            <a:endParaRPr lang="en-US" sz="3480">
              <a:solidFill>
                <a:srgbClr val="FFFFFF"/>
              </a:solidFill>
            </a:endParaRPr>
          </a:p>
        </p:txBody>
      </p:sp>
      <p:sp>
        <p:nvSpPr>
          <p:cNvPr id="7" name="Text Placeholder 5">
            <a:extLst>
              <a:ext uri="{FF2B5EF4-FFF2-40B4-BE49-F238E27FC236}">
                <a16:creationId xmlns:a16="http://schemas.microsoft.com/office/drawing/2014/main" id="{C1850855-BE95-4F7A-A1A9-2D5FF72B20E6}"/>
              </a:ext>
            </a:extLst>
          </p:cNvPr>
          <p:cNvSpPr>
            <a:spLocks noGrp="1"/>
          </p:cNvSpPr>
          <p:nvPr>
            <p:ph type="body" sz="quarter" idx="10" hasCustomPrompt="1"/>
          </p:nvPr>
        </p:nvSpPr>
        <p:spPr>
          <a:xfrm>
            <a:off x="9668387" y="6302309"/>
            <a:ext cx="2101035" cy="371015"/>
          </a:xfrm>
          <a:prstGeom prst="rect">
            <a:avLst/>
          </a:prstGeom>
        </p:spPr>
        <p:txBody>
          <a:bodyPr/>
          <a:lstStyle>
            <a:lvl1pPr marL="0" indent="0">
              <a:buNone/>
              <a:defRPr sz="1200" baseline="0">
                <a:solidFill>
                  <a:schemeClr val="bg1">
                    <a:lumMod val="50000"/>
                  </a:schemeClr>
                </a:solidFill>
                <a:latin typeface="+mj-lt"/>
              </a:defRPr>
            </a:lvl1pPr>
          </a:lstStyle>
          <a:p>
            <a:r>
              <a:rPr lang="en-GB"/>
              <a:t>KS3 – Basic life support</a:t>
            </a:r>
          </a:p>
        </p:txBody>
      </p:sp>
    </p:spTree>
    <p:extLst>
      <p:ext uri="{BB962C8B-B14F-4D97-AF65-F5344CB8AC3E}">
        <p14:creationId xmlns:p14="http://schemas.microsoft.com/office/powerpoint/2010/main" val="332718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635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224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895419"/>
            <a:ext cx="10515600" cy="10816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50257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34206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34206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17492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6" y="1427884"/>
            <a:ext cx="10515600" cy="988291"/>
          </a:xfrm>
        </p:spPr>
        <p:txBody>
          <a:bodyPr/>
          <a:lstStyle/>
          <a:p>
            <a:r>
              <a:rPr lang="en-US"/>
              <a:t>Click to edit Master title style</a:t>
            </a:r>
            <a:endParaRPr lang="en-GB" dirty="0"/>
          </a:p>
        </p:txBody>
      </p:sp>
      <p:sp>
        <p:nvSpPr>
          <p:cNvPr id="3" name="Text Placeholder 2"/>
          <p:cNvSpPr>
            <a:spLocks noGrp="1"/>
          </p:cNvSpPr>
          <p:nvPr>
            <p:ph type="body" idx="1"/>
          </p:nvPr>
        </p:nvSpPr>
        <p:spPr>
          <a:xfrm>
            <a:off x="839786" y="249713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6" y="3482975"/>
            <a:ext cx="5157787" cy="2722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249713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482974"/>
            <a:ext cx="5183188" cy="2722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58526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35487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369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6" y="1787524"/>
            <a:ext cx="3932237" cy="1069975"/>
          </a:xfrm>
        </p:spPr>
        <p:txBody>
          <a:bodyPr anchor="b"/>
          <a:lstStyle>
            <a:lvl1pPr>
              <a:defRPr sz="3200"/>
            </a:lvl1pPr>
          </a:lstStyle>
          <a:p>
            <a:r>
              <a:rPr lang="en-US"/>
              <a:t>Click to edit Master title style</a:t>
            </a:r>
            <a:endParaRPr lang="en-GB" dirty="0"/>
          </a:p>
        </p:txBody>
      </p:sp>
      <p:sp>
        <p:nvSpPr>
          <p:cNvPr id="3" name="Content Placeholder 2"/>
          <p:cNvSpPr>
            <a:spLocks noGrp="1"/>
          </p:cNvSpPr>
          <p:nvPr>
            <p:ph idx="1"/>
          </p:nvPr>
        </p:nvSpPr>
        <p:spPr>
          <a:xfrm>
            <a:off x="5081588" y="1800225"/>
            <a:ext cx="6172200" cy="42034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7" y="2870200"/>
            <a:ext cx="3932237" cy="313343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56014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1673224"/>
            <a:ext cx="3932237" cy="1069975"/>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95888" y="1804843"/>
            <a:ext cx="6172200" cy="42495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7" y="2882900"/>
            <a:ext cx="3932237" cy="317961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38117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17529"/>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3218046"/>
            <a:ext cx="10515600" cy="28666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Rounded Rectangle 26"/>
          <p:cNvSpPr/>
          <p:nvPr/>
        </p:nvSpPr>
        <p:spPr>
          <a:xfrm>
            <a:off x="838200" y="613978"/>
            <a:ext cx="10515600" cy="76756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latin typeface="OpenDyslexic" panose="00000500000000000000" pitchFamily="50" charset="0"/>
                <a:ea typeface="Adobe Fan Heiti Std B" panose="020B0700000000000000" pitchFamily="34" charset="-128"/>
              </a:rPr>
              <a:t>Big Question: What is the impact of inappropriate messaging? </a:t>
            </a:r>
            <a:endParaRPr lang="en-GB" sz="1400" dirty="0">
              <a:solidFill>
                <a:schemeClr val="tx1"/>
              </a:solidFill>
              <a:latin typeface="OpenDyslexic" panose="00000500000000000000" pitchFamily="50" charset="0"/>
              <a:ea typeface="Adobe Fan Heiti Std B" panose="020B0700000000000000" pitchFamily="34" charset="-128"/>
            </a:endParaRPr>
          </a:p>
        </p:txBody>
      </p:sp>
      <p:sp>
        <p:nvSpPr>
          <p:cNvPr id="28" name="Rounded Rectangle 27"/>
          <p:cNvSpPr/>
          <p:nvPr/>
        </p:nvSpPr>
        <p:spPr>
          <a:xfrm>
            <a:off x="838199" y="116283"/>
            <a:ext cx="2346037" cy="360218"/>
          </a:xfrm>
          <a:prstGeom prst="roundRect">
            <a:avLst/>
          </a:prstGeom>
          <a:solidFill>
            <a:schemeClr val="accent2">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b="1" dirty="0"/>
              <a:t>Sexting  </a:t>
            </a:r>
          </a:p>
        </p:txBody>
      </p:sp>
      <p:sp>
        <p:nvSpPr>
          <p:cNvPr id="31" name="Rounded Rectangle 30"/>
          <p:cNvSpPr/>
          <p:nvPr/>
        </p:nvSpPr>
        <p:spPr>
          <a:xfrm>
            <a:off x="9007763" y="103511"/>
            <a:ext cx="2346037" cy="360218"/>
          </a:xfrm>
          <a:prstGeom prst="roundRect">
            <a:avLst/>
          </a:prstGeom>
          <a:solidFill>
            <a:schemeClr val="accent2">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b="1" dirty="0"/>
              <a:t>Pornography </a:t>
            </a:r>
          </a:p>
        </p:txBody>
      </p:sp>
      <p:sp>
        <p:nvSpPr>
          <p:cNvPr id="32" name="Rounded Rectangle 31"/>
          <p:cNvSpPr/>
          <p:nvPr/>
        </p:nvSpPr>
        <p:spPr>
          <a:xfrm>
            <a:off x="838198" y="6381499"/>
            <a:ext cx="2346037" cy="360218"/>
          </a:xfrm>
          <a:prstGeom prst="roundRect">
            <a:avLst/>
          </a:prstGeom>
          <a:solidFill>
            <a:schemeClr val="accent2">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b="1" dirty="0"/>
              <a:t>Consent </a:t>
            </a:r>
          </a:p>
        </p:txBody>
      </p:sp>
      <p:sp>
        <p:nvSpPr>
          <p:cNvPr id="35" name="Rounded Rectangle 34"/>
          <p:cNvSpPr/>
          <p:nvPr/>
        </p:nvSpPr>
        <p:spPr>
          <a:xfrm>
            <a:off x="9007763" y="6348629"/>
            <a:ext cx="2346037" cy="360218"/>
          </a:xfrm>
          <a:prstGeom prst="roundRect">
            <a:avLst/>
          </a:prstGeom>
          <a:solidFill>
            <a:schemeClr val="accent2">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b="1" dirty="0"/>
              <a:t>Social media </a:t>
            </a:r>
          </a:p>
        </p:txBody>
      </p:sp>
      <p:pic>
        <p:nvPicPr>
          <p:cNvPr id="14" name="Picture 13"/>
          <p:cNvPicPr/>
          <p:nvPr/>
        </p:nvPicPr>
        <p:blipFill rotWithShape="1">
          <a:blip r:embed="rId14"/>
          <a:srcRect r="65860"/>
          <a:stretch/>
        </p:blipFill>
        <p:spPr>
          <a:xfrm>
            <a:off x="10642599" y="650691"/>
            <a:ext cx="647701" cy="712859"/>
          </a:xfrm>
          <a:prstGeom prst="rect">
            <a:avLst/>
          </a:prstGeom>
        </p:spPr>
      </p:pic>
    </p:spTree>
    <p:extLst>
      <p:ext uri="{BB962C8B-B14F-4D97-AF65-F5344CB8AC3E}">
        <p14:creationId xmlns:p14="http://schemas.microsoft.com/office/powerpoint/2010/main" val="950461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www.childnet.com/resources/pshetoolkit/sexting/just-send-i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www.childnet.com/resources/pshetoolkit/sexting/just-send-i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F6C5C-067B-4081-234B-1546B21DE4E3}"/>
              </a:ext>
            </a:extLst>
          </p:cNvPr>
          <p:cNvSpPr>
            <a:spLocks noGrp="1"/>
          </p:cNvSpPr>
          <p:nvPr>
            <p:ph type="title"/>
          </p:nvPr>
        </p:nvSpPr>
        <p:spPr>
          <a:xfrm>
            <a:off x="838200" y="1522936"/>
            <a:ext cx="10515600" cy="642195"/>
          </a:xfrm>
        </p:spPr>
        <p:txBody>
          <a:bodyPr>
            <a:normAutofit fontScale="90000"/>
          </a:bodyPr>
          <a:lstStyle/>
          <a:p>
            <a:pPr algn="ctr"/>
            <a:r>
              <a:rPr lang="en-GB" dirty="0">
                <a:latin typeface="OpenDyslexic" panose="00000500000000000000" pitchFamily="50" charset="0"/>
              </a:rPr>
              <a:t>Do now: Drill questions </a:t>
            </a:r>
          </a:p>
        </p:txBody>
      </p:sp>
      <p:sp>
        <p:nvSpPr>
          <p:cNvPr id="4" name="Content Placeholder 3">
            <a:extLst>
              <a:ext uri="{FF2B5EF4-FFF2-40B4-BE49-F238E27FC236}">
                <a16:creationId xmlns:a16="http://schemas.microsoft.com/office/drawing/2014/main" id="{93C76DC4-BEC3-786B-02BE-720E0BB50119}"/>
              </a:ext>
            </a:extLst>
          </p:cNvPr>
          <p:cNvSpPr txBox="1">
            <a:spLocks noGrp="1"/>
          </p:cNvSpPr>
          <p:nvPr>
            <p:ph idx="1"/>
          </p:nvPr>
        </p:nvSpPr>
        <p:spPr>
          <a:xfrm>
            <a:off x="144518" y="2026605"/>
            <a:ext cx="11585027" cy="3658437"/>
          </a:xfrm>
          <a:prstGeom prst="rect">
            <a:avLst/>
          </a:prstGeom>
          <a:noFill/>
        </p:spPr>
        <p:txBody>
          <a:bodyPr wrap="square">
            <a:spAutoFit/>
          </a:bodyPr>
          <a:lstStyle/>
          <a:p>
            <a:pPr marL="514350" indent="-514350">
              <a:buAutoNum type="arabicPeriod"/>
            </a:pPr>
            <a:r>
              <a:rPr lang="en-GB" sz="2400" dirty="0">
                <a:latin typeface="OpenDyslexic" panose="00000500000000000000" pitchFamily="50" charset="0"/>
                <a:ea typeface="Calibri" panose="020F0502020204030204" pitchFamily="34" charset="0"/>
                <a:cs typeface="Times New Roman" panose="02020603050405020304" pitchFamily="18" charset="0"/>
              </a:rPr>
              <a:t>What is the design argument </a:t>
            </a:r>
          </a:p>
          <a:p>
            <a:pPr marL="0" indent="0">
              <a:buNone/>
            </a:pPr>
            <a:endParaRPr lang="en-GB" sz="2400" dirty="0">
              <a:latin typeface="OpenDyslexic" panose="00000500000000000000" pitchFamily="50" charset="0"/>
              <a:ea typeface="Calibri" panose="020F0502020204030204" pitchFamily="34" charset="0"/>
              <a:cs typeface="Times New Roman" panose="02020603050405020304" pitchFamily="18" charset="0"/>
            </a:endParaRPr>
          </a:p>
          <a:p>
            <a:pPr marL="0" indent="0">
              <a:buNone/>
            </a:pPr>
            <a:r>
              <a:rPr lang="en-GB" sz="2400" dirty="0">
                <a:latin typeface="OpenDyslexic" panose="00000500000000000000" pitchFamily="50" charset="0"/>
                <a:ea typeface="Calibri" panose="020F0502020204030204" pitchFamily="34" charset="0"/>
                <a:cs typeface="Times New Roman" panose="02020603050405020304" pitchFamily="18" charset="0"/>
              </a:rPr>
              <a:t>2. Name one example of moral evil </a:t>
            </a:r>
          </a:p>
          <a:p>
            <a:pPr marL="0" indent="0">
              <a:buNone/>
            </a:pPr>
            <a:endParaRPr lang="en-GB" sz="2400" dirty="0">
              <a:latin typeface="OpenDyslexic" panose="00000500000000000000" pitchFamily="50" charset="0"/>
              <a:ea typeface="Calibri" panose="020F0502020204030204" pitchFamily="34" charset="0"/>
              <a:cs typeface="Times New Roman" panose="02020603050405020304" pitchFamily="18" charset="0"/>
            </a:endParaRPr>
          </a:p>
          <a:p>
            <a:pPr marL="0" indent="0">
              <a:buNone/>
            </a:pPr>
            <a:r>
              <a:rPr lang="en-GB" sz="2400" dirty="0">
                <a:latin typeface="OpenDyslexic" panose="00000500000000000000" pitchFamily="50" charset="0"/>
                <a:ea typeface="Calibri" panose="020F0502020204030204" pitchFamily="34" charset="0"/>
                <a:cs typeface="Times New Roman" panose="02020603050405020304" pitchFamily="18" charset="0"/>
              </a:rPr>
              <a:t>3. What is meant by the term atheist</a:t>
            </a:r>
          </a:p>
          <a:p>
            <a:pPr marL="0" indent="0">
              <a:buNone/>
            </a:pPr>
            <a:endParaRPr lang="en-GB" sz="2400" dirty="0">
              <a:latin typeface="OpenDyslexic" panose="00000500000000000000" pitchFamily="50" charset="0"/>
              <a:ea typeface="Calibri" panose="020F0502020204030204" pitchFamily="34" charset="0"/>
              <a:cs typeface="Times New Roman" panose="02020603050405020304" pitchFamily="18" charset="0"/>
            </a:endParaRPr>
          </a:p>
          <a:p>
            <a:pPr marL="0" indent="0">
              <a:buNone/>
            </a:pPr>
            <a:r>
              <a:rPr lang="en-GB" sz="2400" dirty="0">
                <a:latin typeface="OpenDyslexic" panose="00000500000000000000" pitchFamily="50" charset="0"/>
                <a:ea typeface="Calibri" panose="020F0502020204030204" pitchFamily="34" charset="0"/>
                <a:cs typeface="Times New Roman" panose="02020603050405020304" pitchFamily="18" charset="0"/>
              </a:rPr>
              <a:t>4.  Name one example of natural evil</a:t>
            </a:r>
          </a:p>
          <a:p>
            <a:pPr marL="0" indent="0">
              <a:buNone/>
            </a:pPr>
            <a:r>
              <a:rPr lang="en-GB" sz="2400" dirty="0">
                <a:solidFill>
                  <a:srgbClr val="FF0066"/>
                </a:solidFill>
                <a:latin typeface="OpenDyslexic" panose="00000500000000000000" pitchFamily="50" charset="0"/>
                <a:ea typeface="Calibri" panose="020F0502020204030204" pitchFamily="34" charset="0"/>
                <a:cs typeface="Times New Roman" panose="02020603050405020304" pitchFamily="18" charset="0"/>
              </a:rPr>
              <a:t>Exam style question: What is meant by the term child-on-child abuse</a:t>
            </a:r>
          </a:p>
        </p:txBody>
      </p:sp>
      <p:sp>
        <p:nvSpPr>
          <p:cNvPr id="5" name="TextBox 4">
            <a:extLst>
              <a:ext uri="{FF2B5EF4-FFF2-40B4-BE49-F238E27FC236}">
                <a16:creationId xmlns:a16="http://schemas.microsoft.com/office/drawing/2014/main" id="{6ABFF68A-A28D-E3B2-69BB-EDA6A89F0B90}"/>
              </a:ext>
            </a:extLst>
          </p:cNvPr>
          <p:cNvSpPr txBox="1"/>
          <p:nvPr/>
        </p:nvSpPr>
        <p:spPr>
          <a:xfrm>
            <a:off x="462455" y="2134664"/>
            <a:ext cx="10731062" cy="707886"/>
          </a:xfrm>
          <a:prstGeom prst="rect">
            <a:avLst/>
          </a:prstGeom>
          <a:solidFill>
            <a:srgbClr val="92D050"/>
          </a:solidFill>
        </p:spPr>
        <p:txBody>
          <a:bodyPr wrap="square" rtlCol="0">
            <a:spAutoFit/>
          </a:bodyPr>
          <a:lstStyle/>
          <a:p>
            <a:pPr algn="ctr"/>
            <a:r>
              <a:rPr lang="en-GB" sz="2000" dirty="0">
                <a:latin typeface="OpenDyslexic" panose="00000500000000000000" pitchFamily="50" charset="0"/>
              </a:rPr>
              <a:t>The design argument believes that everything has a designer. It poses the question of who designed us </a:t>
            </a:r>
          </a:p>
        </p:txBody>
      </p:sp>
      <p:sp>
        <p:nvSpPr>
          <p:cNvPr id="7" name="TextBox 6">
            <a:extLst>
              <a:ext uri="{FF2B5EF4-FFF2-40B4-BE49-F238E27FC236}">
                <a16:creationId xmlns:a16="http://schemas.microsoft.com/office/drawing/2014/main" id="{7906E247-2892-ED43-B9FF-E8D9FD7FB9FF}"/>
              </a:ext>
            </a:extLst>
          </p:cNvPr>
          <p:cNvSpPr txBox="1"/>
          <p:nvPr/>
        </p:nvSpPr>
        <p:spPr>
          <a:xfrm>
            <a:off x="388883" y="3228945"/>
            <a:ext cx="10731062" cy="400110"/>
          </a:xfrm>
          <a:prstGeom prst="rect">
            <a:avLst/>
          </a:prstGeom>
          <a:solidFill>
            <a:srgbClr val="92D050"/>
          </a:solidFill>
        </p:spPr>
        <p:txBody>
          <a:bodyPr wrap="square" rtlCol="0">
            <a:spAutoFit/>
          </a:bodyPr>
          <a:lstStyle/>
          <a:p>
            <a:pPr algn="ctr"/>
            <a:r>
              <a:rPr lang="en-GB" sz="2000" dirty="0">
                <a:latin typeface="OpenDyslexic" panose="00000500000000000000" pitchFamily="50" charset="0"/>
              </a:rPr>
              <a:t>The holocaust, school shooting- any evil that is man made </a:t>
            </a:r>
          </a:p>
        </p:txBody>
      </p:sp>
      <p:sp>
        <p:nvSpPr>
          <p:cNvPr id="8" name="TextBox 7">
            <a:extLst>
              <a:ext uri="{FF2B5EF4-FFF2-40B4-BE49-F238E27FC236}">
                <a16:creationId xmlns:a16="http://schemas.microsoft.com/office/drawing/2014/main" id="{9048E028-B6FB-9398-2681-8A05352AB6EC}"/>
              </a:ext>
            </a:extLst>
          </p:cNvPr>
          <p:cNvSpPr txBox="1"/>
          <p:nvPr/>
        </p:nvSpPr>
        <p:spPr>
          <a:xfrm>
            <a:off x="462455" y="4056883"/>
            <a:ext cx="10731062" cy="400110"/>
          </a:xfrm>
          <a:prstGeom prst="rect">
            <a:avLst/>
          </a:prstGeom>
          <a:solidFill>
            <a:srgbClr val="92D050"/>
          </a:solidFill>
        </p:spPr>
        <p:txBody>
          <a:bodyPr wrap="square" rtlCol="0">
            <a:spAutoFit/>
          </a:bodyPr>
          <a:lstStyle/>
          <a:p>
            <a:pPr algn="ctr"/>
            <a:r>
              <a:rPr lang="en-GB" sz="2000" dirty="0">
                <a:latin typeface="OpenDyslexic" panose="00000500000000000000" pitchFamily="50" charset="0"/>
              </a:rPr>
              <a:t>Do not believe in a God </a:t>
            </a:r>
          </a:p>
        </p:txBody>
      </p:sp>
      <p:sp>
        <p:nvSpPr>
          <p:cNvPr id="9" name="TextBox 8">
            <a:extLst>
              <a:ext uri="{FF2B5EF4-FFF2-40B4-BE49-F238E27FC236}">
                <a16:creationId xmlns:a16="http://schemas.microsoft.com/office/drawing/2014/main" id="{273ACC42-1A02-83CE-5059-2F26F09F9F35}"/>
              </a:ext>
            </a:extLst>
          </p:cNvPr>
          <p:cNvSpPr txBox="1"/>
          <p:nvPr/>
        </p:nvSpPr>
        <p:spPr>
          <a:xfrm>
            <a:off x="571500" y="4831395"/>
            <a:ext cx="10731062" cy="400110"/>
          </a:xfrm>
          <a:prstGeom prst="rect">
            <a:avLst/>
          </a:prstGeom>
          <a:solidFill>
            <a:srgbClr val="92D050"/>
          </a:solidFill>
        </p:spPr>
        <p:txBody>
          <a:bodyPr wrap="square" rtlCol="0">
            <a:spAutoFit/>
          </a:bodyPr>
          <a:lstStyle/>
          <a:p>
            <a:pPr algn="ctr"/>
            <a:r>
              <a:rPr lang="en-GB" sz="2000" dirty="0">
                <a:latin typeface="OpenDyslexic" panose="00000500000000000000" pitchFamily="50" charset="0"/>
              </a:rPr>
              <a:t>Hurricane, typhoon, earthquake- an evil act caused by Earth </a:t>
            </a:r>
          </a:p>
        </p:txBody>
      </p:sp>
      <p:sp>
        <p:nvSpPr>
          <p:cNvPr id="10" name="TextBox 9">
            <a:extLst>
              <a:ext uri="{FF2B5EF4-FFF2-40B4-BE49-F238E27FC236}">
                <a16:creationId xmlns:a16="http://schemas.microsoft.com/office/drawing/2014/main" id="{F810E88B-7787-5674-8BCE-F7C8FDAD3593}"/>
              </a:ext>
            </a:extLst>
          </p:cNvPr>
          <p:cNvSpPr txBox="1"/>
          <p:nvPr/>
        </p:nvSpPr>
        <p:spPr>
          <a:xfrm>
            <a:off x="730469" y="5613101"/>
            <a:ext cx="10731062" cy="400110"/>
          </a:xfrm>
          <a:prstGeom prst="rect">
            <a:avLst/>
          </a:prstGeom>
          <a:solidFill>
            <a:srgbClr val="92D050"/>
          </a:solidFill>
        </p:spPr>
        <p:txBody>
          <a:bodyPr wrap="square" rtlCol="0">
            <a:spAutoFit/>
          </a:bodyPr>
          <a:lstStyle/>
          <a:p>
            <a:pPr algn="ctr"/>
            <a:r>
              <a:rPr lang="en-GB" sz="2000" dirty="0">
                <a:latin typeface="OpenDyslexic" panose="00000500000000000000" pitchFamily="50" charset="0"/>
              </a:rPr>
              <a:t>Abuse towards a child perpetrated by a child </a:t>
            </a:r>
          </a:p>
        </p:txBody>
      </p:sp>
      <p:sp>
        <p:nvSpPr>
          <p:cNvPr id="3" name="Rectangle 2">
            <a:extLst>
              <a:ext uri="{FF2B5EF4-FFF2-40B4-BE49-F238E27FC236}">
                <a16:creationId xmlns:a16="http://schemas.microsoft.com/office/drawing/2014/main" id="{EA01DFAA-847B-81C1-AA2E-29F43CDAEBBA}"/>
              </a:ext>
            </a:extLst>
          </p:cNvPr>
          <p:cNvSpPr/>
          <p:nvPr/>
        </p:nvSpPr>
        <p:spPr>
          <a:xfrm>
            <a:off x="4747604" y="6307412"/>
            <a:ext cx="2510446" cy="550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OpenDyslexic" panose="00000500000000000000" pitchFamily="50" charset="0"/>
              </a:rPr>
              <a:t>Page 20</a:t>
            </a:r>
          </a:p>
        </p:txBody>
      </p:sp>
    </p:spTree>
    <p:extLst>
      <p:ext uri="{BB962C8B-B14F-4D97-AF65-F5344CB8AC3E}">
        <p14:creationId xmlns:p14="http://schemas.microsoft.com/office/powerpoint/2010/main" val="231463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596B32-957C-4064-828F-1FC4D37DAC95}"/>
              </a:ext>
            </a:extLst>
          </p:cNvPr>
          <p:cNvSpPr>
            <a:spLocks noGrp="1"/>
          </p:cNvSpPr>
          <p:nvPr>
            <p:ph idx="1"/>
          </p:nvPr>
        </p:nvSpPr>
        <p:spPr>
          <a:xfrm>
            <a:off x="443345" y="1582482"/>
            <a:ext cx="6065520" cy="3425935"/>
          </a:xfrm>
        </p:spPr>
        <p:txBody>
          <a:bodyPr>
            <a:normAutofit fontScale="92500" lnSpcReduction="10000"/>
          </a:bodyPr>
          <a:lstStyle/>
          <a:p>
            <a:pPr marL="0" indent="0">
              <a:buNone/>
            </a:pPr>
            <a:r>
              <a:rPr lang="en-GB" sz="4000" dirty="0">
                <a:latin typeface="OpenDyslexic" panose="00000500000000000000" pitchFamily="50" charset="0"/>
              </a:rPr>
              <a:t>You have to be careful about what you post online/social media/over private messages, because it could be against the law.</a:t>
            </a:r>
          </a:p>
        </p:txBody>
      </p:sp>
      <p:pic>
        <p:nvPicPr>
          <p:cNvPr id="5122" name="Picture 2" descr="Can These &quot;True Or False&quot; Questions Reveal Your Personality?">
            <a:extLst>
              <a:ext uri="{FF2B5EF4-FFF2-40B4-BE49-F238E27FC236}">
                <a16:creationId xmlns:a16="http://schemas.microsoft.com/office/drawing/2014/main" id="{4413B2F2-FC90-43BB-8393-2B6F576EF7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3041" y="1582482"/>
            <a:ext cx="4453104" cy="296873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9DF11C29-BD21-4287-B6A3-5D6DA605C821}"/>
              </a:ext>
            </a:extLst>
          </p:cNvPr>
          <p:cNvSpPr>
            <a:spLocks noGrp="1"/>
          </p:cNvSpPr>
          <p:nvPr>
            <p:ph type="title"/>
          </p:nvPr>
        </p:nvSpPr>
        <p:spPr>
          <a:xfrm>
            <a:off x="838200" y="1617529"/>
            <a:ext cx="10515600" cy="1325563"/>
          </a:xfrm>
        </p:spPr>
        <p:style>
          <a:lnRef idx="2">
            <a:schemeClr val="dk1"/>
          </a:lnRef>
          <a:fillRef idx="1">
            <a:schemeClr val="lt1"/>
          </a:fillRef>
          <a:effectRef idx="0">
            <a:schemeClr val="dk1"/>
          </a:effectRef>
          <a:fontRef idx="minor">
            <a:schemeClr val="dk1"/>
          </a:fontRef>
        </p:style>
        <p:txBody>
          <a:bodyPr/>
          <a:lstStyle/>
          <a:p>
            <a:r>
              <a:rPr lang="en-GB" b="1" dirty="0">
                <a:highlight>
                  <a:srgbClr val="00FF00"/>
                </a:highlight>
                <a:latin typeface="OpenDyslexic" panose="00000500000000000000" pitchFamily="50" charset="0"/>
              </a:rPr>
              <a:t>True</a:t>
            </a:r>
          </a:p>
        </p:txBody>
      </p:sp>
      <p:sp>
        <p:nvSpPr>
          <p:cNvPr id="5" name="Content Placeholder 2">
            <a:extLst>
              <a:ext uri="{FF2B5EF4-FFF2-40B4-BE49-F238E27FC236}">
                <a16:creationId xmlns:a16="http://schemas.microsoft.com/office/drawing/2014/main" id="{5E743CCA-6569-42E1-ACB2-FE9146C87678}"/>
              </a:ext>
            </a:extLst>
          </p:cNvPr>
          <p:cNvSpPr txBox="1">
            <a:spLocks/>
          </p:cNvSpPr>
          <p:nvPr/>
        </p:nvSpPr>
        <p:spPr>
          <a:xfrm>
            <a:off x="838200" y="3429000"/>
            <a:ext cx="10515600" cy="286661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4000">
                <a:latin typeface="OpenDyslexic" panose="00000500000000000000" pitchFamily="50" charset="0"/>
              </a:rPr>
              <a:t>There are many laws that incorporate the online world, so there are lots of risks of breaking laws.</a:t>
            </a:r>
            <a:endParaRPr lang="en-GB" sz="4000" dirty="0">
              <a:latin typeface="OpenDyslexic" panose="00000500000000000000" pitchFamily="50" charset="0"/>
            </a:endParaRPr>
          </a:p>
        </p:txBody>
      </p:sp>
      <p:sp>
        <p:nvSpPr>
          <p:cNvPr id="6" name="Rectangle 5">
            <a:extLst>
              <a:ext uri="{FF2B5EF4-FFF2-40B4-BE49-F238E27FC236}">
                <a16:creationId xmlns:a16="http://schemas.microsoft.com/office/drawing/2014/main" id="{88C99141-9CBE-4183-8DA1-4DE33397BF2B}"/>
              </a:ext>
            </a:extLst>
          </p:cNvPr>
          <p:cNvSpPr/>
          <p:nvPr/>
        </p:nvSpPr>
        <p:spPr>
          <a:xfrm>
            <a:off x="4774816" y="6307412"/>
            <a:ext cx="2510446" cy="550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OpenDyslexic" panose="00000500000000000000" pitchFamily="50" charset="0"/>
              </a:rPr>
              <a:t>Page 21</a:t>
            </a:r>
          </a:p>
        </p:txBody>
      </p:sp>
    </p:spTree>
    <p:extLst>
      <p:ext uri="{BB962C8B-B14F-4D97-AF65-F5344CB8AC3E}">
        <p14:creationId xmlns:p14="http://schemas.microsoft.com/office/powerpoint/2010/main" val="303443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596B32-957C-4064-828F-1FC4D37DAC95}"/>
              </a:ext>
            </a:extLst>
          </p:cNvPr>
          <p:cNvSpPr>
            <a:spLocks noGrp="1"/>
          </p:cNvSpPr>
          <p:nvPr>
            <p:ph idx="1"/>
          </p:nvPr>
        </p:nvSpPr>
        <p:spPr>
          <a:xfrm>
            <a:off x="835176" y="2736465"/>
            <a:ext cx="6065520" cy="2866610"/>
          </a:xfrm>
        </p:spPr>
        <p:txBody>
          <a:bodyPr>
            <a:normAutofit fontScale="92500" lnSpcReduction="10000"/>
          </a:bodyPr>
          <a:lstStyle/>
          <a:p>
            <a:pPr marL="0" indent="0">
              <a:buNone/>
            </a:pPr>
            <a:r>
              <a:rPr lang="en-GB" sz="4000" dirty="0">
                <a:latin typeface="OpenDyslexic" panose="00000500000000000000" pitchFamily="50" charset="0"/>
              </a:rPr>
              <a:t>If a child under 18 sends a full or partial naked picture of themselves to someone else, it is against the law.</a:t>
            </a:r>
          </a:p>
        </p:txBody>
      </p:sp>
      <p:pic>
        <p:nvPicPr>
          <p:cNvPr id="4" name="Picture 2" descr="Can These &quot;True Or False&quot; Questions Reveal Your Personality?">
            <a:extLst>
              <a:ext uri="{FF2B5EF4-FFF2-40B4-BE49-F238E27FC236}">
                <a16:creationId xmlns:a16="http://schemas.microsoft.com/office/drawing/2014/main" id="{FA0AA5C8-0ED6-4743-9DE4-795C760C6A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9296" y="2403364"/>
            <a:ext cx="4453104" cy="296873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51B9BEAA-897D-499A-A1A2-F44BB3BE6112}"/>
              </a:ext>
            </a:extLst>
          </p:cNvPr>
          <p:cNvSpPr>
            <a:spLocks noGrp="1"/>
          </p:cNvSpPr>
          <p:nvPr>
            <p:ph type="title"/>
          </p:nvPr>
        </p:nvSpPr>
        <p:spPr>
          <a:xfrm>
            <a:off x="838200" y="1617529"/>
            <a:ext cx="10515600" cy="1325563"/>
          </a:xfrm>
        </p:spPr>
        <p:style>
          <a:lnRef idx="2">
            <a:schemeClr val="dk1"/>
          </a:lnRef>
          <a:fillRef idx="1">
            <a:schemeClr val="lt1"/>
          </a:fillRef>
          <a:effectRef idx="0">
            <a:schemeClr val="dk1"/>
          </a:effectRef>
          <a:fontRef idx="minor">
            <a:schemeClr val="dk1"/>
          </a:fontRef>
        </p:style>
        <p:txBody>
          <a:bodyPr/>
          <a:lstStyle/>
          <a:p>
            <a:r>
              <a:rPr lang="en-GB" b="1" dirty="0">
                <a:highlight>
                  <a:srgbClr val="00FF00"/>
                </a:highlight>
                <a:latin typeface="OpenDyslexic" panose="00000500000000000000" pitchFamily="50" charset="0"/>
              </a:rPr>
              <a:t>True</a:t>
            </a:r>
          </a:p>
        </p:txBody>
      </p:sp>
      <p:sp>
        <p:nvSpPr>
          <p:cNvPr id="6" name="Content Placeholder 2">
            <a:extLst>
              <a:ext uri="{FF2B5EF4-FFF2-40B4-BE49-F238E27FC236}">
                <a16:creationId xmlns:a16="http://schemas.microsoft.com/office/drawing/2014/main" id="{5F078177-1323-49B5-97B6-AFBD420C4FF8}"/>
              </a:ext>
            </a:extLst>
          </p:cNvPr>
          <p:cNvSpPr txBox="1">
            <a:spLocks/>
          </p:cNvSpPr>
          <p:nvPr/>
        </p:nvSpPr>
        <p:spPr>
          <a:xfrm>
            <a:off x="838200" y="3429000"/>
            <a:ext cx="10515600" cy="286661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4000">
                <a:latin typeface="OpenDyslexic" panose="00000500000000000000" pitchFamily="50" charset="0"/>
              </a:rPr>
              <a:t>This law is in place for safeguarding and child protection. The police will take a ‘common sense’ approach and focus firstly on the victim (the person in the photo/video). In certain circumstances, this can results in a criminal record.</a:t>
            </a:r>
            <a:endParaRPr lang="en-GB" sz="4000" dirty="0">
              <a:latin typeface="OpenDyslexic" panose="00000500000000000000" pitchFamily="50" charset="0"/>
            </a:endParaRPr>
          </a:p>
        </p:txBody>
      </p:sp>
      <p:sp>
        <p:nvSpPr>
          <p:cNvPr id="7" name="Rectangle 6">
            <a:extLst>
              <a:ext uri="{FF2B5EF4-FFF2-40B4-BE49-F238E27FC236}">
                <a16:creationId xmlns:a16="http://schemas.microsoft.com/office/drawing/2014/main" id="{59829255-5B18-4F7B-B6D1-5C20284B42EF}"/>
              </a:ext>
            </a:extLst>
          </p:cNvPr>
          <p:cNvSpPr/>
          <p:nvPr/>
        </p:nvSpPr>
        <p:spPr>
          <a:xfrm>
            <a:off x="4774816" y="6307412"/>
            <a:ext cx="2510446" cy="550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OpenDyslexic" panose="00000500000000000000" pitchFamily="50" charset="0"/>
              </a:rPr>
              <a:t>Page 21</a:t>
            </a:r>
          </a:p>
        </p:txBody>
      </p:sp>
    </p:spTree>
    <p:extLst>
      <p:ext uri="{BB962C8B-B14F-4D97-AF65-F5344CB8AC3E}">
        <p14:creationId xmlns:p14="http://schemas.microsoft.com/office/powerpoint/2010/main" val="213963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596B32-957C-4064-828F-1FC4D37DAC95}"/>
              </a:ext>
            </a:extLst>
          </p:cNvPr>
          <p:cNvSpPr>
            <a:spLocks noGrp="1"/>
          </p:cNvSpPr>
          <p:nvPr>
            <p:ph idx="1"/>
          </p:nvPr>
        </p:nvSpPr>
        <p:spPr>
          <a:xfrm>
            <a:off x="620245" y="2403364"/>
            <a:ext cx="6019800" cy="2866610"/>
          </a:xfrm>
        </p:spPr>
        <p:txBody>
          <a:bodyPr>
            <a:normAutofit/>
          </a:bodyPr>
          <a:lstStyle/>
          <a:p>
            <a:pPr marL="0" indent="0">
              <a:buNone/>
            </a:pPr>
            <a:r>
              <a:rPr lang="en-GB" sz="3200" dirty="0">
                <a:latin typeface="OpenDyslexic" panose="00000500000000000000" pitchFamily="50" charset="0"/>
              </a:rPr>
              <a:t>If a child under 18 forwards on a naked picture of someone to embarrass or upset them, there could be serious legal consequences.</a:t>
            </a:r>
          </a:p>
        </p:txBody>
      </p:sp>
      <p:pic>
        <p:nvPicPr>
          <p:cNvPr id="6" name="Picture 2" descr="Can These &quot;True Or False&quot; Questions Reveal Your Personality?">
            <a:extLst>
              <a:ext uri="{FF2B5EF4-FFF2-40B4-BE49-F238E27FC236}">
                <a16:creationId xmlns:a16="http://schemas.microsoft.com/office/drawing/2014/main" id="{5D8548F3-DDB6-4952-B55A-1468C35312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9296" y="2403364"/>
            <a:ext cx="4453104" cy="296873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94E3A0D4-5376-4A7A-B572-E9483C41A284}"/>
              </a:ext>
            </a:extLst>
          </p:cNvPr>
          <p:cNvSpPr>
            <a:spLocks noGrp="1"/>
          </p:cNvSpPr>
          <p:nvPr>
            <p:ph type="title"/>
          </p:nvPr>
        </p:nvSpPr>
        <p:spPr>
          <a:xfrm>
            <a:off x="838200" y="1617529"/>
            <a:ext cx="10515600" cy="1325563"/>
          </a:xfrm>
        </p:spPr>
        <p:style>
          <a:lnRef idx="2">
            <a:schemeClr val="dk1"/>
          </a:lnRef>
          <a:fillRef idx="1">
            <a:schemeClr val="lt1"/>
          </a:fillRef>
          <a:effectRef idx="0">
            <a:schemeClr val="dk1"/>
          </a:effectRef>
          <a:fontRef idx="minor">
            <a:schemeClr val="dk1"/>
          </a:fontRef>
        </p:style>
        <p:txBody>
          <a:bodyPr/>
          <a:lstStyle/>
          <a:p>
            <a:r>
              <a:rPr lang="en-GB" sz="4000" b="1" dirty="0">
                <a:highlight>
                  <a:srgbClr val="00FF00"/>
                </a:highlight>
                <a:latin typeface="OpenDyslexic" panose="00000500000000000000" pitchFamily="50" charset="0"/>
              </a:rPr>
              <a:t>True</a:t>
            </a:r>
          </a:p>
        </p:txBody>
      </p:sp>
      <p:sp>
        <p:nvSpPr>
          <p:cNvPr id="5" name="Content Placeholder 2">
            <a:extLst>
              <a:ext uri="{FF2B5EF4-FFF2-40B4-BE49-F238E27FC236}">
                <a16:creationId xmlns:a16="http://schemas.microsoft.com/office/drawing/2014/main" id="{B23ED53A-18A6-4E7B-AB31-D7E598041668}"/>
              </a:ext>
            </a:extLst>
          </p:cNvPr>
          <p:cNvSpPr txBox="1">
            <a:spLocks/>
          </p:cNvSpPr>
          <p:nvPr/>
        </p:nvSpPr>
        <p:spPr>
          <a:xfrm>
            <a:off x="472440" y="2943092"/>
            <a:ext cx="10515600" cy="286661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600">
                <a:latin typeface="OpenDyslexic" panose="00000500000000000000" pitchFamily="50" charset="0"/>
              </a:rPr>
              <a:t>This law is in place for safeguarding and child protection. The police will take a ‘common sense’ approach and focus firstly on the victim (the person in the photo/video). In certain circumstances, this can results in a criminal record.</a:t>
            </a:r>
            <a:endParaRPr lang="en-GB" sz="3600" dirty="0">
              <a:latin typeface="OpenDyslexic" panose="00000500000000000000" pitchFamily="50" charset="0"/>
            </a:endParaRPr>
          </a:p>
        </p:txBody>
      </p:sp>
      <p:sp>
        <p:nvSpPr>
          <p:cNvPr id="7" name="Rectangle 6">
            <a:extLst>
              <a:ext uri="{FF2B5EF4-FFF2-40B4-BE49-F238E27FC236}">
                <a16:creationId xmlns:a16="http://schemas.microsoft.com/office/drawing/2014/main" id="{1B010655-6635-4E6E-A0EB-7DE522BB3769}"/>
              </a:ext>
            </a:extLst>
          </p:cNvPr>
          <p:cNvSpPr/>
          <p:nvPr/>
        </p:nvSpPr>
        <p:spPr>
          <a:xfrm>
            <a:off x="4840777" y="6157935"/>
            <a:ext cx="2510446" cy="550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OpenDyslexic" panose="00000500000000000000" pitchFamily="50" charset="0"/>
              </a:rPr>
              <a:t>Page 21</a:t>
            </a:r>
          </a:p>
        </p:txBody>
      </p:sp>
    </p:spTree>
    <p:extLst>
      <p:ext uri="{BB962C8B-B14F-4D97-AF65-F5344CB8AC3E}">
        <p14:creationId xmlns:p14="http://schemas.microsoft.com/office/powerpoint/2010/main" val="427488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3967E-6F5C-FA3C-6DFD-3DF96CF5DF14}"/>
              </a:ext>
            </a:extLst>
          </p:cNvPr>
          <p:cNvSpPr>
            <a:spLocks noGrp="1"/>
          </p:cNvSpPr>
          <p:nvPr>
            <p:ph type="title"/>
          </p:nvPr>
        </p:nvSpPr>
        <p:spPr>
          <a:xfrm>
            <a:off x="602530" y="1428993"/>
            <a:ext cx="10515600" cy="1325563"/>
          </a:xfrm>
        </p:spPr>
        <p:txBody>
          <a:bodyPr/>
          <a:lstStyle/>
          <a:p>
            <a:r>
              <a:rPr lang="en-GB" dirty="0">
                <a:latin typeface="OpenDyslexic" panose="00000500000000000000" pitchFamily="50" charset="0"/>
              </a:rPr>
              <a:t>Sextortion- What is it?</a:t>
            </a:r>
          </a:p>
        </p:txBody>
      </p:sp>
      <p:sp>
        <p:nvSpPr>
          <p:cNvPr id="3" name="Content Placeholder 2">
            <a:extLst>
              <a:ext uri="{FF2B5EF4-FFF2-40B4-BE49-F238E27FC236}">
                <a16:creationId xmlns:a16="http://schemas.microsoft.com/office/drawing/2014/main" id="{11975EEC-1941-7047-7676-F0222EE49E57}"/>
              </a:ext>
            </a:extLst>
          </p:cNvPr>
          <p:cNvSpPr>
            <a:spLocks noGrp="1"/>
          </p:cNvSpPr>
          <p:nvPr>
            <p:ph idx="1"/>
          </p:nvPr>
        </p:nvSpPr>
        <p:spPr>
          <a:xfrm>
            <a:off x="602530" y="2575447"/>
            <a:ext cx="7265316" cy="2022425"/>
          </a:xfrm>
        </p:spPr>
        <p:txBody>
          <a:bodyPr>
            <a:normAutofit fontScale="92500" lnSpcReduction="10000"/>
          </a:bodyPr>
          <a:lstStyle/>
          <a:p>
            <a:pPr marL="0" indent="0">
              <a:buNone/>
            </a:pPr>
            <a:r>
              <a:rPr lang="en-GB" dirty="0">
                <a:latin typeface="OpenDyslexic" panose="00000500000000000000" pitchFamily="50" charset="0"/>
              </a:rPr>
              <a:t>Is a type of online blackmail. It is when people threaten to share sexual pictures, videos or information about you unless you pay money. The law also covers threats involving AI and deepfakes*.</a:t>
            </a:r>
          </a:p>
          <a:p>
            <a:endParaRPr lang="en-GB" dirty="0"/>
          </a:p>
        </p:txBody>
      </p:sp>
      <p:sp>
        <p:nvSpPr>
          <p:cNvPr id="4" name="TextBox 3">
            <a:extLst>
              <a:ext uri="{FF2B5EF4-FFF2-40B4-BE49-F238E27FC236}">
                <a16:creationId xmlns:a16="http://schemas.microsoft.com/office/drawing/2014/main" id="{6F98E09F-4CD3-360B-E7FE-B92ECE0A1CF9}"/>
              </a:ext>
            </a:extLst>
          </p:cNvPr>
          <p:cNvSpPr txBox="1"/>
          <p:nvPr/>
        </p:nvSpPr>
        <p:spPr>
          <a:xfrm>
            <a:off x="602530" y="5429007"/>
            <a:ext cx="10407976" cy="646331"/>
          </a:xfrm>
          <a:prstGeom prst="rect">
            <a:avLst/>
          </a:prstGeom>
          <a:noFill/>
        </p:spPr>
        <p:txBody>
          <a:bodyPr wrap="square" rtlCol="0">
            <a:spAutoFit/>
          </a:bodyPr>
          <a:lstStyle/>
          <a:p>
            <a:r>
              <a:rPr lang="en-GB" dirty="0">
                <a:solidFill>
                  <a:srgbClr val="FF0000"/>
                </a:solidFill>
                <a:latin typeface="OpenDyslexic" panose="00000500000000000000" pitchFamily="50" charset="0"/>
              </a:rPr>
              <a:t>You are going to see two scenarios where sextortion has taken place and will decide what you would do if it happened.</a:t>
            </a:r>
          </a:p>
        </p:txBody>
      </p:sp>
      <p:sp>
        <p:nvSpPr>
          <p:cNvPr id="6" name="TextBox 5">
            <a:extLst>
              <a:ext uri="{FF2B5EF4-FFF2-40B4-BE49-F238E27FC236}">
                <a16:creationId xmlns:a16="http://schemas.microsoft.com/office/drawing/2014/main" id="{312FA325-DAF7-F9D4-BE39-12506CA80023}"/>
              </a:ext>
            </a:extLst>
          </p:cNvPr>
          <p:cNvSpPr txBox="1"/>
          <p:nvPr/>
        </p:nvSpPr>
        <p:spPr>
          <a:xfrm>
            <a:off x="8784603" y="3505880"/>
            <a:ext cx="3407397" cy="1477328"/>
          </a:xfrm>
          <a:prstGeom prst="rect">
            <a:avLst/>
          </a:prstGeom>
          <a:noFill/>
        </p:spPr>
        <p:txBody>
          <a:bodyPr wrap="square" rtlCol="0">
            <a:spAutoFit/>
          </a:bodyPr>
          <a:lstStyle/>
          <a:p>
            <a:r>
              <a:rPr lang="en-GB" dirty="0">
                <a:highlight>
                  <a:srgbClr val="FFFF00"/>
                </a:highlight>
                <a:latin typeface="OpenDyslexic" panose="00000500000000000000" pitchFamily="50" charset="0"/>
              </a:rPr>
              <a:t>Sextortion is a serious criminal offence. It is a form of non-consensual intimate image abuse. Domestic abuse act 2021</a:t>
            </a:r>
          </a:p>
        </p:txBody>
      </p:sp>
      <p:pic>
        <p:nvPicPr>
          <p:cNvPr id="7" name="Picture 6">
            <a:extLst>
              <a:ext uri="{FF2B5EF4-FFF2-40B4-BE49-F238E27FC236}">
                <a16:creationId xmlns:a16="http://schemas.microsoft.com/office/drawing/2014/main" id="{86622A79-5799-B812-9B3D-846B45FC977D}"/>
              </a:ext>
            </a:extLst>
          </p:cNvPr>
          <p:cNvPicPr>
            <a:picLocks noChangeAspect="1"/>
          </p:cNvPicPr>
          <p:nvPr/>
        </p:nvPicPr>
        <p:blipFill>
          <a:blip r:embed="rId3"/>
          <a:stretch>
            <a:fillRect/>
          </a:stretch>
        </p:blipFill>
        <p:spPr>
          <a:xfrm>
            <a:off x="8731970" y="1600155"/>
            <a:ext cx="2857500" cy="1600200"/>
          </a:xfrm>
          <a:prstGeom prst="rect">
            <a:avLst/>
          </a:prstGeom>
        </p:spPr>
      </p:pic>
    </p:spTree>
    <p:extLst>
      <p:ext uri="{BB962C8B-B14F-4D97-AF65-F5344CB8AC3E}">
        <p14:creationId xmlns:p14="http://schemas.microsoft.com/office/powerpoint/2010/main" val="3202116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77CC-FD88-9E2A-DD01-F9D0C4274678}"/>
              </a:ext>
            </a:extLst>
          </p:cNvPr>
          <p:cNvSpPr>
            <a:spLocks noGrp="1"/>
          </p:cNvSpPr>
          <p:nvPr>
            <p:ph type="title"/>
          </p:nvPr>
        </p:nvSpPr>
        <p:spPr>
          <a:xfrm>
            <a:off x="1017310" y="1166618"/>
            <a:ext cx="10515600" cy="1325563"/>
          </a:xfrm>
        </p:spPr>
        <p:txBody>
          <a:bodyPr/>
          <a:lstStyle/>
          <a:p>
            <a:r>
              <a:rPr lang="en-GB" dirty="0">
                <a:latin typeface="OpenDyslexic" panose="00000500000000000000" pitchFamily="50" charset="0"/>
              </a:rPr>
              <a:t>Scenario 1: What do I do if…</a:t>
            </a:r>
          </a:p>
        </p:txBody>
      </p:sp>
      <p:sp>
        <p:nvSpPr>
          <p:cNvPr id="3" name="Content Placeholder 2">
            <a:extLst>
              <a:ext uri="{FF2B5EF4-FFF2-40B4-BE49-F238E27FC236}">
                <a16:creationId xmlns:a16="http://schemas.microsoft.com/office/drawing/2014/main" id="{97194BF7-3C70-A502-D3DF-F87565AAE9DC}"/>
              </a:ext>
            </a:extLst>
          </p:cNvPr>
          <p:cNvSpPr>
            <a:spLocks noGrp="1"/>
          </p:cNvSpPr>
          <p:nvPr>
            <p:ph idx="1"/>
          </p:nvPr>
        </p:nvSpPr>
        <p:spPr>
          <a:xfrm>
            <a:off x="659090" y="2367226"/>
            <a:ext cx="10515600" cy="3324156"/>
          </a:xfrm>
        </p:spPr>
        <p:txBody>
          <a:bodyPr>
            <a:normAutofit fontScale="70000" lnSpcReduction="20000"/>
          </a:bodyPr>
          <a:lstStyle/>
          <a:p>
            <a:pPr marL="0" indent="0">
              <a:buNone/>
            </a:pPr>
            <a:r>
              <a:rPr lang="en-GB" dirty="0">
                <a:latin typeface="OpenDyslexic" panose="00000500000000000000" pitchFamily="50" charset="0"/>
              </a:rPr>
              <a:t>Jay is 15 and met “Trish” online. They have a conversation on Snapchat. After a while, Trish asks Jay to add her on his social media (insta / WhatsApp/ Facebook) and they continue their conversation for a bit longer however it becomes sexual in nature. “Trish” offers to send a pic in return for getting one back from Jay. A pic arrives on Jay’s phone, and at first he is unsure, but “Trish” keeps on encouraging him, tells him he’s really fit and that she fancies him, and she progresses to asking for a live video/videochat. Jay agrees and posts a video of himself naked. Within minutes of Jay sending the video to Trish, Jay receives a message with a screenshot of all his friend groups on a range of social media sites, and a threat from Trish that the video will be shared unless the victim pays , and she demands that he share his bank details or downloaded payment app such as </a:t>
            </a:r>
            <a:r>
              <a:rPr lang="en-GB" dirty="0" err="1">
                <a:latin typeface="OpenDyslexic" panose="00000500000000000000" pitchFamily="50" charset="0"/>
              </a:rPr>
              <a:t>paypal</a:t>
            </a:r>
            <a:r>
              <a:rPr lang="en-GB" dirty="0">
                <a:latin typeface="OpenDyslexic" panose="00000500000000000000" pitchFamily="50" charset="0"/>
              </a:rPr>
              <a:t> or Revolut/vouchers for Apple or Steam/ask for Bitcoin. </a:t>
            </a:r>
          </a:p>
        </p:txBody>
      </p:sp>
      <p:sp>
        <p:nvSpPr>
          <p:cNvPr id="4" name="TextBox 3">
            <a:extLst>
              <a:ext uri="{FF2B5EF4-FFF2-40B4-BE49-F238E27FC236}">
                <a16:creationId xmlns:a16="http://schemas.microsoft.com/office/drawing/2014/main" id="{72D10A74-5655-888A-D625-8528130EF85C}"/>
              </a:ext>
            </a:extLst>
          </p:cNvPr>
          <p:cNvSpPr txBox="1"/>
          <p:nvPr/>
        </p:nvSpPr>
        <p:spPr>
          <a:xfrm>
            <a:off x="3663885" y="5398994"/>
            <a:ext cx="5222449" cy="584775"/>
          </a:xfrm>
          <a:prstGeom prst="rect">
            <a:avLst/>
          </a:prstGeom>
          <a:noFill/>
        </p:spPr>
        <p:txBody>
          <a:bodyPr wrap="square" rtlCol="0">
            <a:spAutoFit/>
          </a:bodyPr>
          <a:lstStyle/>
          <a:p>
            <a:r>
              <a:rPr lang="en-GB" sz="3200" dirty="0">
                <a:solidFill>
                  <a:srgbClr val="FF0000"/>
                </a:solidFill>
                <a:latin typeface="OpenDyslexic" panose="00000500000000000000" pitchFamily="50" charset="0"/>
              </a:rPr>
              <a:t>What would you do?</a:t>
            </a:r>
          </a:p>
        </p:txBody>
      </p:sp>
      <p:sp>
        <p:nvSpPr>
          <p:cNvPr id="5" name="Rectangle 4">
            <a:extLst>
              <a:ext uri="{FF2B5EF4-FFF2-40B4-BE49-F238E27FC236}">
                <a16:creationId xmlns:a16="http://schemas.microsoft.com/office/drawing/2014/main" id="{BF783F47-9073-FF63-ED56-81831B727DAA}"/>
              </a:ext>
            </a:extLst>
          </p:cNvPr>
          <p:cNvSpPr/>
          <p:nvPr/>
        </p:nvSpPr>
        <p:spPr>
          <a:xfrm>
            <a:off x="4840777" y="6157935"/>
            <a:ext cx="2510446" cy="550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OpenDyslexic" panose="00000500000000000000" pitchFamily="50" charset="0"/>
              </a:rPr>
              <a:t>Page 21</a:t>
            </a:r>
          </a:p>
        </p:txBody>
      </p:sp>
    </p:spTree>
    <p:extLst>
      <p:ext uri="{BB962C8B-B14F-4D97-AF65-F5344CB8AC3E}">
        <p14:creationId xmlns:p14="http://schemas.microsoft.com/office/powerpoint/2010/main" val="3424971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1E0F1-857D-AA2F-3B53-0E926210A83E}"/>
              </a:ext>
            </a:extLst>
          </p:cNvPr>
          <p:cNvSpPr>
            <a:spLocks noGrp="1"/>
          </p:cNvSpPr>
          <p:nvPr>
            <p:ph type="title"/>
          </p:nvPr>
        </p:nvSpPr>
        <p:spPr>
          <a:xfrm>
            <a:off x="923042" y="1221603"/>
            <a:ext cx="10515600" cy="1325563"/>
          </a:xfrm>
        </p:spPr>
        <p:txBody>
          <a:bodyPr>
            <a:normAutofit/>
          </a:bodyPr>
          <a:lstStyle/>
          <a:p>
            <a:r>
              <a:rPr lang="en-GB" sz="4000" dirty="0">
                <a:latin typeface="OpenDyslexic" panose="00000500000000000000" pitchFamily="50" charset="0"/>
              </a:rPr>
              <a:t>Scenario 2: What do I do if...</a:t>
            </a:r>
          </a:p>
        </p:txBody>
      </p:sp>
      <p:sp>
        <p:nvSpPr>
          <p:cNvPr id="3" name="Content Placeholder 2">
            <a:extLst>
              <a:ext uri="{FF2B5EF4-FFF2-40B4-BE49-F238E27FC236}">
                <a16:creationId xmlns:a16="http://schemas.microsoft.com/office/drawing/2014/main" id="{8BE1C017-D4E6-D116-2006-853500913FAE}"/>
              </a:ext>
            </a:extLst>
          </p:cNvPr>
          <p:cNvSpPr>
            <a:spLocks noGrp="1"/>
          </p:cNvSpPr>
          <p:nvPr>
            <p:ph idx="1"/>
          </p:nvPr>
        </p:nvSpPr>
        <p:spPr>
          <a:xfrm>
            <a:off x="743932" y="2699572"/>
            <a:ext cx="10515600" cy="2866610"/>
          </a:xfrm>
        </p:spPr>
        <p:txBody>
          <a:bodyPr>
            <a:normAutofit fontScale="77500" lnSpcReduction="20000"/>
          </a:bodyPr>
          <a:lstStyle/>
          <a:p>
            <a:pPr marL="0" indent="0">
              <a:buNone/>
            </a:pPr>
            <a:r>
              <a:rPr lang="en-GB" dirty="0">
                <a:latin typeface="OpenDyslexic" panose="00000500000000000000" pitchFamily="50" charset="0"/>
              </a:rPr>
              <a:t>Sarah is 14 and meets Matthew online. They chat for a while on Snapchat and after about half an hour Matthew asks Sarah to add him on her social media (insta / WhatsApp/ Facebook) and they continue their conversation for a bit longer however it becomes sexual in nature. Matthew offers to send a pic in return for getting one back from Sarah but Sarah refuses. A pic arrives on Sarah’s phone which has Sarah’s face superimposed on a sexual image and a demand for payment otherwise the image will be shared with all Sarah’s friends because Matthew has been able to capture their details from Sarah’s social media sites that she shared with him.</a:t>
            </a:r>
          </a:p>
        </p:txBody>
      </p:sp>
      <p:sp>
        <p:nvSpPr>
          <p:cNvPr id="4" name="TextBox 3">
            <a:extLst>
              <a:ext uri="{FF2B5EF4-FFF2-40B4-BE49-F238E27FC236}">
                <a16:creationId xmlns:a16="http://schemas.microsoft.com/office/drawing/2014/main" id="{27A1C589-E6B0-BC28-23A0-841715642A90}"/>
              </a:ext>
            </a:extLst>
          </p:cNvPr>
          <p:cNvSpPr txBox="1"/>
          <p:nvPr/>
        </p:nvSpPr>
        <p:spPr>
          <a:xfrm>
            <a:off x="3663885" y="5398994"/>
            <a:ext cx="5222449" cy="584775"/>
          </a:xfrm>
          <a:prstGeom prst="rect">
            <a:avLst/>
          </a:prstGeom>
          <a:noFill/>
        </p:spPr>
        <p:txBody>
          <a:bodyPr wrap="square" rtlCol="0">
            <a:spAutoFit/>
          </a:bodyPr>
          <a:lstStyle/>
          <a:p>
            <a:r>
              <a:rPr lang="en-GB" sz="3200" dirty="0">
                <a:solidFill>
                  <a:srgbClr val="FF0000"/>
                </a:solidFill>
                <a:latin typeface="OpenDyslexic" panose="00000500000000000000" pitchFamily="50" charset="0"/>
              </a:rPr>
              <a:t>What would you do?</a:t>
            </a:r>
          </a:p>
        </p:txBody>
      </p:sp>
      <p:sp>
        <p:nvSpPr>
          <p:cNvPr id="5" name="Rectangle 4">
            <a:extLst>
              <a:ext uri="{FF2B5EF4-FFF2-40B4-BE49-F238E27FC236}">
                <a16:creationId xmlns:a16="http://schemas.microsoft.com/office/drawing/2014/main" id="{7F173701-60E7-CF57-0EE1-6B5BB13CF15F}"/>
              </a:ext>
            </a:extLst>
          </p:cNvPr>
          <p:cNvSpPr/>
          <p:nvPr/>
        </p:nvSpPr>
        <p:spPr>
          <a:xfrm>
            <a:off x="4840777" y="6157935"/>
            <a:ext cx="2510446" cy="550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OpenDyslexic" panose="00000500000000000000" pitchFamily="50" charset="0"/>
              </a:rPr>
              <a:t>Page 22</a:t>
            </a:r>
          </a:p>
        </p:txBody>
      </p:sp>
    </p:spTree>
    <p:extLst>
      <p:ext uri="{BB962C8B-B14F-4D97-AF65-F5344CB8AC3E}">
        <p14:creationId xmlns:p14="http://schemas.microsoft.com/office/powerpoint/2010/main" val="659479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3AEA-D3FE-2C47-E50E-BC70A26F4036}"/>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6C104E44-51B0-4664-9333-97763C638AC8}"/>
              </a:ext>
            </a:extLst>
          </p:cNvPr>
          <p:cNvPicPr>
            <a:picLocks noGrp="1" noChangeAspect="1"/>
          </p:cNvPicPr>
          <p:nvPr>
            <p:ph idx="1"/>
          </p:nvPr>
        </p:nvPicPr>
        <p:blipFill>
          <a:blip r:embed="rId2"/>
          <a:stretch>
            <a:fillRect/>
          </a:stretch>
        </p:blipFill>
        <p:spPr>
          <a:xfrm>
            <a:off x="1946884" y="1617529"/>
            <a:ext cx="7970002" cy="4483126"/>
          </a:xfrm>
          <a:prstGeom prst="rect">
            <a:avLst/>
          </a:prstGeom>
        </p:spPr>
      </p:pic>
    </p:spTree>
    <p:extLst>
      <p:ext uri="{BB962C8B-B14F-4D97-AF65-F5344CB8AC3E}">
        <p14:creationId xmlns:p14="http://schemas.microsoft.com/office/powerpoint/2010/main" val="2375089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42327-AF25-AAEA-EFAB-23ADFC87ED80}"/>
              </a:ext>
            </a:extLst>
          </p:cNvPr>
          <p:cNvSpPr>
            <a:spLocks noGrp="1"/>
          </p:cNvSpPr>
          <p:nvPr>
            <p:ph type="title"/>
          </p:nvPr>
        </p:nvSpPr>
        <p:spPr>
          <a:xfrm>
            <a:off x="838200" y="1436555"/>
            <a:ext cx="10515600" cy="735146"/>
          </a:xfrm>
        </p:spPr>
        <p:txBody>
          <a:bodyPr/>
          <a:lstStyle/>
          <a:p>
            <a:pPr algn="ctr"/>
            <a:r>
              <a:rPr lang="en-GB" dirty="0">
                <a:latin typeface="OpenDyslexic" panose="00000500000000000000" pitchFamily="50" charset="0"/>
              </a:rPr>
              <a:t>What are we learning today? </a:t>
            </a:r>
          </a:p>
        </p:txBody>
      </p:sp>
      <p:sp>
        <p:nvSpPr>
          <p:cNvPr id="3" name="Content Placeholder 2">
            <a:extLst>
              <a:ext uri="{FF2B5EF4-FFF2-40B4-BE49-F238E27FC236}">
                <a16:creationId xmlns:a16="http://schemas.microsoft.com/office/drawing/2014/main" id="{31994993-35C4-8C51-3162-30B9B33F0526}"/>
              </a:ext>
            </a:extLst>
          </p:cNvPr>
          <p:cNvSpPr>
            <a:spLocks noGrp="1"/>
          </p:cNvSpPr>
          <p:nvPr>
            <p:ph idx="1"/>
          </p:nvPr>
        </p:nvSpPr>
        <p:spPr>
          <a:xfrm>
            <a:off x="838200" y="4867274"/>
            <a:ext cx="10515600" cy="1217381"/>
          </a:xfrm>
        </p:spPr>
        <p:txBody>
          <a:bodyPr>
            <a:normAutofit/>
          </a:bodyPr>
          <a:lstStyle/>
          <a:p>
            <a:pPr algn="ctr">
              <a:buFontTx/>
              <a:buChar char="-"/>
            </a:pPr>
            <a:r>
              <a:rPr lang="en-GB" sz="2000" dirty="0">
                <a:latin typeface="OpenDyslexic" panose="00000500000000000000" pitchFamily="50" charset="0"/>
              </a:rPr>
              <a:t>What is sexting? </a:t>
            </a:r>
          </a:p>
          <a:p>
            <a:pPr algn="ctr">
              <a:buFontTx/>
              <a:buChar char="-"/>
            </a:pPr>
            <a:r>
              <a:rPr lang="en-GB" sz="2000" dirty="0">
                <a:latin typeface="OpenDyslexic" panose="00000500000000000000" pitchFamily="50" charset="0"/>
              </a:rPr>
              <a:t>Why would someone send an inappropriate message? </a:t>
            </a:r>
          </a:p>
          <a:p>
            <a:pPr algn="ctr">
              <a:buFontTx/>
              <a:buChar char="-"/>
            </a:pPr>
            <a:r>
              <a:rPr lang="en-GB" sz="2000" dirty="0">
                <a:latin typeface="OpenDyslexic" panose="00000500000000000000" pitchFamily="50" charset="0"/>
              </a:rPr>
              <a:t>What is sextortion?</a:t>
            </a:r>
          </a:p>
        </p:txBody>
      </p:sp>
      <p:pic>
        <p:nvPicPr>
          <p:cNvPr id="1026" name="Picture 2" descr="Use Messages on your iPhone or iPad – Apple Support (UK)">
            <a:extLst>
              <a:ext uri="{FF2B5EF4-FFF2-40B4-BE49-F238E27FC236}">
                <a16:creationId xmlns:a16="http://schemas.microsoft.com/office/drawing/2014/main" id="{C63C2E80-1837-DEF1-2A9A-750E4C7B0B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856" y="2171701"/>
            <a:ext cx="1641278" cy="24808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ow to Deal with Sexting and Teens: A How-to Guide for Parents">
            <a:extLst>
              <a:ext uri="{FF2B5EF4-FFF2-40B4-BE49-F238E27FC236}">
                <a16:creationId xmlns:a16="http://schemas.microsoft.com/office/drawing/2014/main" id="{8A0C3C6C-FAF0-CBFB-22C5-396C42A98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0800" y="2171701"/>
            <a:ext cx="5029198" cy="25145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ule of law | OSCE">
            <a:extLst>
              <a:ext uri="{FF2B5EF4-FFF2-40B4-BE49-F238E27FC236}">
                <a16:creationId xmlns:a16="http://schemas.microsoft.com/office/drawing/2014/main" id="{1459DCFB-6900-91A5-B660-66707AE4DA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4566" y="2238425"/>
            <a:ext cx="3110508" cy="2414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145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621EB276-8767-4466-B4FB-FAB3E50D51D2}"/>
              </a:ext>
            </a:extLst>
          </p:cNvPr>
          <p:cNvSpPr txBox="1">
            <a:spLocks/>
          </p:cNvSpPr>
          <p:nvPr/>
        </p:nvSpPr>
        <p:spPr>
          <a:xfrm>
            <a:off x="581527" y="161752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OpenDyslexic" panose="00000500000000000000" pitchFamily="50" charset="0"/>
                <a:ea typeface="+mj-ea"/>
                <a:cs typeface="+mj-cs"/>
              </a:defRPr>
            </a:lvl1pPr>
          </a:lstStyle>
          <a:p>
            <a:r>
              <a:rPr lang="en-GB" dirty="0"/>
              <a:t>Key words:</a:t>
            </a:r>
          </a:p>
        </p:txBody>
      </p:sp>
      <p:graphicFrame>
        <p:nvGraphicFramePr>
          <p:cNvPr id="2" name="Table 1">
            <a:extLst>
              <a:ext uri="{FF2B5EF4-FFF2-40B4-BE49-F238E27FC236}">
                <a16:creationId xmlns:a16="http://schemas.microsoft.com/office/drawing/2014/main" id="{413DA61E-AFC0-46B2-AC7B-4E7364D08DBE}"/>
              </a:ext>
            </a:extLst>
          </p:cNvPr>
          <p:cNvGraphicFramePr>
            <a:graphicFrameLocks noGrp="1"/>
          </p:cNvGraphicFramePr>
          <p:nvPr>
            <p:extLst>
              <p:ext uri="{D42A27DB-BD31-4B8C-83A1-F6EECF244321}">
                <p14:modId xmlns:p14="http://schemas.microsoft.com/office/powerpoint/2010/main" val="3923266638"/>
              </p:ext>
            </p:extLst>
          </p:nvPr>
        </p:nvGraphicFramePr>
        <p:xfrm>
          <a:off x="176463" y="2400185"/>
          <a:ext cx="4362880" cy="3739360"/>
        </p:xfrm>
        <a:graphic>
          <a:graphicData uri="http://schemas.openxmlformats.org/drawingml/2006/table">
            <a:tbl>
              <a:tblPr firstRow="1" bandRow="1">
                <a:tableStyleId>{5C22544A-7EE6-4342-B048-85BDC9FD1C3A}</a:tableStyleId>
              </a:tblPr>
              <a:tblGrid>
                <a:gridCol w="4362880">
                  <a:extLst>
                    <a:ext uri="{9D8B030D-6E8A-4147-A177-3AD203B41FA5}">
                      <a16:colId xmlns:a16="http://schemas.microsoft.com/office/drawing/2014/main" val="2002587198"/>
                    </a:ext>
                  </a:extLst>
                </a:gridCol>
              </a:tblGrid>
              <a:tr h="934840">
                <a:tc>
                  <a:txBody>
                    <a:bodyPr/>
                    <a:lstStyle/>
                    <a:p>
                      <a:r>
                        <a:rPr lang="en-GB" sz="2800" b="1" dirty="0">
                          <a:solidFill>
                            <a:schemeClr val="tx1"/>
                          </a:solidFill>
                          <a:latin typeface="OpenDyslexic" panose="00000500000000000000" pitchFamily="50" charset="0"/>
                        </a:rPr>
                        <a:t>Sexting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7520720"/>
                  </a:ext>
                </a:extLst>
              </a:tr>
              <a:tr h="934840">
                <a:tc>
                  <a:txBody>
                    <a:bodyPr/>
                    <a:lstStyle/>
                    <a:p>
                      <a:r>
                        <a:rPr lang="en-GB" sz="2800" b="1" dirty="0">
                          <a:solidFill>
                            <a:schemeClr val="tx1"/>
                          </a:solidFill>
                          <a:latin typeface="OpenDyslexic" panose="00000500000000000000" pitchFamily="50" charset="0"/>
                        </a:rPr>
                        <a:t>Deepfakes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018327"/>
                  </a:ext>
                </a:extLst>
              </a:tr>
              <a:tr h="934840">
                <a:tc>
                  <a:txBody>
                    <a:bodyPr/>
                    <a:lstStyle/>
                    <a:p>
                      <a:r>
                        <a:rPr lang="en-GB" sz="2800" b="1" dirty="0">
                          <a:solidFill>
                            <a:schemeClr val="tx1"/>
                          </a:solidFill>
                          <a:latin typeface="OpenDyslexic" panose="00000500000000000000" pitchFamily="50" charset="0"/>
                        </a:rPr>
                        <a:t>Sextortion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7248053"/>
                  </a:ext>
                </a:extLst>
              </a:tr>
              <a:tr h="934840">
                <a:tc>
                  <a:txBody>
                    <a:bodyPr/>
                    <a:lstStyle/>
                    <a:p>
                      <a:r>
                        <a:rPr lang="en-GB" sz="2800" b="1" dirty="0">
                          <a:solidFill>
                            <a:schemeClr val="tx1"/>
                          </a:solidFill>
                          <a:latin typeface="OpenDyslexic" panose="00000500000000000000" pitchFamily="50" charset="0"/>
                        </a:rPr>
                        <a:t>Social media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7161774"/>
                  </a:ext>
                </a:extLst>
              </a:tr>
            </a:tbl>
          </a:graphicData>
        </a:graphic>
      </p:graphicFrame>
      <p:graphicFrame>
        <p:nvGraphicFramePr>
          <p:cNvPr id="4" name="Table 3">
            <a:extLst>
              <a:ext uri="{FF2B5EF4-FFF2-40B4-BE49-F238E27FC236}">
                <a16:creationId xmlns:a16="http://schemas.microsoft.com/office/drawing/2014/main" id="{00CECA8B-133E-4978-8908-129377D49316}"/>
              </a:ext>
            </a:extLst>
          </p:cNvPr>
          <p:cNvGraphicFramePr>
            <a:graphicFrameLocks noGrp="1"/>
          </p:cNvGraphicFramePr>
          <p:nvPr>
            <p:extLst>
              <p:ext uri="{D42A27DB-BD31-4B8C-83A1-F6EECF244321}">
                <p14:modId xmlns:p14="http://schemas.microsoft.com/office/powerpoint/2010/main" val="2421282956"/>
              </p:ext>
            </p:extLst>
          </p:nvPr>
        </p:nvGraphicFramePr>
        <p:xfrm>
          <a:off x="4944407" y="1617529"/>
          <a:ext cx="7071130" cy="4420515"/>
        </p:xfrm>
        <a:graphic>
          <a:graphicData uri="http://schemas.openxmlformats.org/drawingml/2006/table">
            <a:tbl>
              <a:tblPr firstRow="1" bandRow="1">
                <a:tableStyleId>{5C22544A-7EE6-4342-B048-85BDC9FD1C3A}</a:tableStyleId>
              </a:tblPr>
              <a:tblGrid>
                <a:gridCol w="7071130">
                  <a:extLst>
                    <a:ext uri="{9D8B030D-6E8A-4147-A177-3AD203B41FA5}">
                      <a16:colId xmlns:a16="http://schemas.microsoft.com/office/drawing/2014/main" val="2002587198"/>
                    </a:ext>
                  </a:extLst>
                </a:gridCol>
              </a:tblGrid>
              <a:tr h="918174">
                <a:tc>
                  <a:txBody>
                    <a:bodyPr/>
                    <a:lstStyle/>
                    <a:p>
                      <a:r>
                        <a:rPr lang="en-GB" sz="2000" b="0" dirty="0">
                          <a:solidFill>
                            <a:schemeClr val="tx1"/>
                          </a:solidFill>
                          <a:latin typeface="OpenDyslexic" panose="00000500000000000000" pitchFamily="50" charset="0"/>
                        </a:rPr>
                        <a:t>Are images/media that may have been manipulated by AI to unrealistically impersonate somebody.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7520720"/>
                  </a:ext>
                </a:extLst>
              </a:tr>
              <a:tr h="8640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latin typeface="OpenDyslexic" panose="00000500000000000000" pitchFamily="50" charset="0"/>
                        </a:rPr>
                        <a:t>Is a type of online blackmail. It is when people threaten to share sexual pictures, videos or information about you unless you pay money.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018327"/>
                  </a:ext>
                </a:extLst>
              </a:tr>
              <a:tr h="10981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kern="1200" dirty="0">
                          <a:solidFill>
                            <a:schemeClr val="dk1"/>
                          </a:solidFill>
                          <a:effectLst/>
                          <a:latin typeface="OpenDyslexic" panose="00000500000000000000" pitchFamily="50" charset="0"/>
                          <a:ea typeface="+mn-ea"/>
                          <a:cs typeface="+mn-cs"/>
                        </a:rPr>
                        <a:t>websites and applications that enable users to create and share content or to participate in social networking, e.g. Facebook or </a:t>
                      </a:r>
                      <a:r>
                        <a:rPr lang="en-GB" sz="2000" b="0" i="0" kern="1200" dirty="0" err="1">
                          <a:solidFill>
                            <a:schemeClr val="dk1"/>
                          </a:solidFill>
                          <a:effectLst/>
                          <a:latin typeface="OpenDyslexic" panose="00000500000000000000" pitchFamily="50" charset="0"/>
                          <a:ea typeface="+mn-ea"/>
                          <a:cs typeface="+mn-cs"/>
                        </a:rPr>
                        <a:t>Tiktok</a:t>
                      </a:r>
                      <a:r>
                        <a:rPr lang="en-GB" sz="2000" b="0" i="0" kern="1200" dirty="0">
                          <a:solidFill>
                            <a:schemeClr val="dk1"/>
                          </a:solidFill>
                          <a:effectLst/>
                          <a:latin typeface="OpenDyslexic" panose="00000500000000000000" pitchFamily="50" charset="0"/>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7248053"/>
                  </a:ext>
                </a:extLst>
              </a:tr>
              <a:tr h="12186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latin typeface="OpenDyslexic" panose="00000500000000000000" pitchFamily="50" charset="0"/>
                        </a:rPr>
                        <a:t>sending and receiving sexual messages through technology (phone, computers, games consoles etc…). This can just be words or can be extended to pictures and videos.</a:t>
                      </a:r>
                      <a:endParaRPr lang="en-GB" sz="2000" b="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0405908"/>
                  </a:ext>
                </a:extLst>
              </a:tr>
            </a:tbl>
          </a:graphicData>
        </a:graphic>
      </p:graphicFrame>
      <p:sp>
        <p:nvSpPr>
          <p:cNvPr id="3" name="Rectangle 2">
            <a:extLst>
              <a:ext uri="{FF2B5EF4-FFF2-40B4-BE49-F238E27FC236}">
                <a16:creationId xmlns:a16="http://schemas.microsoft.com/office/drawing/2014/main" id="{4277E1C9-6F0C-4CF2-B9F9-3E4D9DAFB447}"/>
              </a:ext>
            </a:extLst>
          </p:cNvPr>
          <p:cNvSpPr/>
          <p:nvPr/>
        </p:nvSpPr>
        <p:spPr>
          <a:xfrm>
            <a:off x="4747604" y="6307412"/>
            <a:ext cx="2510446" cy="550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OpenDyslexic" panose="00000500000000000000" pitchFamily="50" charset="0"/>
              </a:rPr>
              <a:t>Page 20</a:t>
            </a:r>
          </a:p>
        </p:txBody>
      </p:sp>
    </p:spTree>
    <p:extLst>
      <p:ext uri="{BB962C8B-B14F-4D97-AF65-F5344CB8AC3E}">
        <p14:creationId xmlns:p14="http://schemas.microsoft.com/office/powerpoint/2010/main" val="424397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621EB276-8767-4466-B4FB-FAB3E50D51D2}"/>
              </a:ext>
            </a:extLst>
          </p:cNvPr>
          <p:cNvSpPr txBox="1">
            <a:spLocks/>
          </p:cNvSpPr>
          <p:nvPr/>
        </p:nvSpPr>
        <p:spPr>
          <a:xfrm>
            <a:off x="838200" y="154888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OpenDyslexic" panose="00000500000000000000" pitchFamily="50" charset="0"/>
                <a:ea typeface="+mj-ea"/>
                <a:cs typeface="+mj-cs"/>
              </a:defRPr>
            </a:lvl1pPr>
          </a:lstStyle>
          <a:p>
            <a:r>
              <a:rPr lang="en-GB" dirty="0"/>
              <a:t>Key words:</a:t>
            </a:r>
          </a:p>
        </p:txBody>
      </p:sp>
      <p:graphicFrame>
        <p:nvGraphicFramePr>
          <p:cNvPr id="2" name="Table 1">
            <a:extLst>
              <a:ext uri="{FF2B5EF4-FFF2-40B4-BE49-F238E27FC236}">
                <a16:creationId xmlns:a16="http://schemas.microsoft.com/office/drawing/2014/main" id="{413DA61E-AFC0-46B2-AC7B-4E7364D08DBE}"/>
              </a:ext>
            </a:extLst>
          </p:cNvPr>
          <p:cNvGraphicFramePr>
            <a:graphicFrameLocks noGrp="1"/>
          </p:cNvGraphicFramePr>
          <p:nvPr>
            <p:extLst>
              <p:ext uri="{D42A27DB-BD31-4B8C-83A1-F6EECF244321}">
                <p14:modId xmlns:p14="http://schemas.microsoft.com/office/powerpoint/2010/main" val="1061147995"/>
              </p:ext>
            </p:extLst>
          </p:nvPr>
        </p:nvGraphicFramePr>
        <p:xfrm>
          <a:off x="100370" y="2400184"/>
          <a:ext cx="4471630" cy="3543416"/>
        </p:xfrm>
        <a:graphic>
          <a:graphicData uri="http://schemas.openxmlformats.org/drawingml/2006/table">
            <a:tbl>
              <a:tblPr firstRow="1" bandRow="1">
                <a:tableStyleId>{5C22544A-7EE6-4342-B048-85BDC9FD1C3A}</a:tableStyleId>
              </a:tblPr>
              <a:tblGrid>
                <a:gridCol w="4471630">
                  <a:extLst>
                    <a:ext uri="{9D8B030D-6E8A-4147-A177-3AD203B41FA5}">
                      <a16:colId xmlns:a16="http://schemas.microsoft.com/office/drawing/2014/main" val="2002587198"/>
                    </a:ext>
                  </a:extLst>
                </a:gridCol>
              </a:tblGrid>
              <a:tr h="885854">
                <a:tc>
                  <a:txBody>
                    <a:bodyPr/>
                    <a:lstStyle/>
                    <a:p>
                      <a:r>
                        <a:rPr lang="en-GB" sz="2800" b="1" dirty="0">
                          <a:solidFill>
                            <a:schemeClr val="tx1"/>
                          </a:solidFill>
                          <a:latin typeface="OpenDyslexic" panose="00000500000000000000" pitchFamily="50" charset="0"/>
                        </a:rPr>
                        <a:t>Sexting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757520720"/>
                  </a:ext>
                </a:extLst>
              </a:tr>
              <a:tr h="885854">
                <a:tc>
                  <a:txBody>
                    <a:bodyPr/>
                    <a:lstStyle/>
                    <a:p>
                      <a:r>
                        <a:rPr lang="en-GB" sz="2800" b="1" dirty="0">
                          <a:solidFill>
                            <a:schemeClr val="tx1"/>
                          </a:solidFill>
                          <a:latin typeface="OpenDyslexic" panose="00000500000000000000" pitchFamily="50" charset="0"/>
                        </a:rPr>
                        <a:t>Deepfakes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extLst>
                  <a:ext uri="{0D108BD9-81ED-4DB2-BD59-A6C34878D82A}">
                    <a16:rowId xmlns:a16="http://schemas.microsoft.com/office/drawing/2014/main" val="309018327"/>
                  </a:ext>
                </a:extLst>
              </a:tr>
              <a:tr h="885854">
                <a:tc>
                  <a:txBody>
                    <a:bodyPr/>
                    <a:lstStyle/>
                    <a:p>
                      <a:r>
                        <a:rPr lang="en-GB" sz="2800" b="1" dirty="0">
                          <a:solidFill>
                            <a:schemeClr val="tx1"/>
                          </a:solidFill>
                          <a:latin typeface="OpenDyslexic" panose="00000500000000000000" pitchFamily="50" charset="0"/>
                        </a:rPr>
                        <a:t>Sextortion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66"/>
                    </a:solidFill>
                  </a:tcPr>
                </a:tc>
                <a:extLst>
                  <a:ext uri="{0D108BD9-81ED-4DB2-BD59-A6C34878D82A}">
                    <a16:rowId xmlns:a16="http://schemas.microsoft.com/office/drawing/2014/main" val="2047248053"/>
                  </a:ext>
                </a:extLst>
              </a:tr>
              <a:tr h="885854">
                <a:tc>
                  <a:txBody>
                    <a:bodyPr/>
                    <a:lstStyle/>
                    <a:p>
                      <a:r>
                        <a:rPr lang="en-GB" sz="2800" b="1" dirty="0">
                          <a:solidFill>
                            <a:schemeClr val="tx1"/>
                          </a:solidFill>
                          <a:latin typeface="OpenDyslexic" panose="00000500000000000000" pitchFamily="50" charset="0"/>
                        </a:rPr>
                        <a:t>Social media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33"/>
                    </a:solidFill>
                  </a:tcPr>
                </a:tc>
                <a:extLst>
                  <a:ext uri="{0D108BD9-81ED-4DB2-BD59-A6C34878D82A}">
                    <a16:rowId xmlns:a16="http://schemas.microsoft.com/office/drawing/2014/main" val="3600405908"/>
                  </a:ext>
                </a:extLst>
              </a:tr>
            </a:tbl>
          </a:graphicData>
        </a:graphic>
      </p:graphicFrame>
      <p:graphicFrame>
        <p:nvGraphicFramePr>
          <p:cNvPr id="4" name="Table 3">
            <a:extLst>
              <a:ext uri="{FF2B5EF4-FFF2-40B4-BE49-F238E27FC236}">
                <a16:creationId xmlns:a16="http://schemas.microsoft.com/office/drawing/2014/main" id="{00CECA8B-133E-4978-8908-129377D49316}"/>
              </a:ext>
            </a:extLst>
          </p:cNvPr>
          <p:cNvGraphicFramePr>
            <a:graphicFrameLocks noGrp="1"/>
          </p:cNvGraphicFramePr>
          <p:nvPr>
            <p:extLst>
              <p:ext uri="{D42A27DB-BD31-4B8C-83A1-F6EECF244321}">
                <p14:modId xmlns:p14="http://schemas.microsoft.com/office/powerpoint/2010/main" val="3694157191"/>
              </p:ext>
            </p:extLst>
          </p:nvPr>
        </p:nvGraphicFramePr>
        <p:xfrm>
          <a:off x="4876692" y="1548887"/>
          <a:ext cx="7214937" cy="4632960"/>
        </p:xfrm>
        <a:graphic>
          <a:graphicData uri="http://schemas.openxmlformats.org/drawingml/2006/table">
            <a:tbl>
              <a:tblPr firstRow="1" bandRow="1">
                <a:tableStyleId>{5C22544A-7EE6-4342-B048-85BDC9FD1C3A}</a:tableStyleId>
              </a:tblPr>
              <a:tblGrid>
                <a:gridCol w="7214937">
                  <a:extLst>
                    <a:ext uri="{9D8B030D-6E8A-4147-A177-3AD203B41FA5}">
                      <a16:colId xmlns:a16="http://schemas.microsoft.com/office/drawing/2014/main" val="2002587198"/>
                    </a:ext>
                  </a:extLst>
                </a:gridCol>
              </a:tblGrid>
              <a:tr h="7086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OpenDyslexic" panose="00000500000000000000" pitchFamily="50" charset="0"/>
                        </a:rPr>
                        <a:t>Are images/media that may have been manipulated by AI to unrealistically impersonate somebody.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extLst>
                  <a:ext uri="{0D108BD9-81ED-4DB2-BD59-A6C34878D82A}">
                    <a16:rowId xmlns:a16="http://schemas.microsoft.com/office/drawing/2014/main" val="3757520720"/>
                  </a:ext>
                </a:extLst>
              </a:tr>
              <a:tr h="7086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latin typeface="OpenDyslexic" panose="00000500000000000000" pitchFamily="50" charset="0"/>
                        </a:rPr>
                        <a:t>Is a type of online blackmail. It is when people threaten to share sexual pictures, videos or information about you unless you pay money.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66"/>
                    </a:solidFill>
                  </a:tcPr>
                </a:tc>
                <a:extLst>
                  <a:ext uri="{0D108BD9-81ED-4DB2-BD59-A6C34878D82A}">
                    <a16:rowId xmlns:a16="http://schemas.microsoft.com/office/drawing/2014/main" val="309018327"/>
                  </a:ext>
                </a:extLst>
              </a:tr>
              <a:tr h="7086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kern="1200" dirty="0">
                          <a:solidFill>
                            <a:schemeClr val="dk1"/>
                          </a:solidFill>
                          <a:effectLst/>
                          <a:latin typeface="OpenDyslexic" panose="00000500000000000000" pitchFamily="50" charset="0"/>
                          <a:ea typeface="+mn-ea"/>
                          <a:cs typeface="+mn-cs"/>
                        </a:rPr>
                        <a:t>websites and applications that enable users to create and share content or to participate in social networking, e.g. Facebook or </a:t>
                      </a:r>
                      <a:r>
                        <a:rPr lang="en-GB" sz="2000" b="0" i="0" kern="1200" dirty="0" err="1">
                          <a:solidFill>
                            <a:schemeClr val="dk1"/>
                          </a:solidFill>
                          <a:effectLst/>
                          <a:latin typeface="OpenDyslexic" panose="00000500000000000000" pitchFamily="50" charset="0"/>
                          <a:ea typeface="+mn-ea"/>
                          <a:cs typeface="+mn-cs"/>
                        </a:rPr>
                        <a:t>Tiktok</a:t>
                      </a:r>
                      <a:r>
                        <a:rPr lang="en-GB" sz="2000" b="0" i="0" kern="1200" dirty="0">
                          <a:solidFill>
                            <a:schemeClr val="dk1"/>
                          </a:solidFill>
                          <a:effectLst/>
                          <a:latin typeface="OpenDyslexic" panose="00000500000000000000" pitchFamily="50" charset="0"/>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33"/>
                    </a:solidFill>
                  </a:tcPr>
                </a:tc>
                <a:extLst>
                  <a:ext uri="{0D108BD9-81ED-4DB2-BD59-A6C34878D82A}">
                    <a16:rowId xmlns:a16="http://schemas.microsoft.com/office/drawing/2014/main" val="2047248053"/>
                  </a:ext>
                </a:extLst>
              </a:tr>
              <a:tr h="7086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latin typeface="OpenDyslexic" panose="00000500000000000000" pitchFamily="50" charset="0"/>
                        </a:rPr>
                        <a:t>sending and receiving sexual messages through technology (phone, computers, games consoles etc…). This can just be words or can be extended to pictures and videos.</a:t>
                      </a:r>
                      <a:endParaRPr lang="en-GB" sz="2000" b="0" dirty="0">
                        <a:solidFill>
                          <a:schemeClr val="tx1"/>
                        </a:solidFill>
                        <a:latin typeface="OpenDyslexic" panose="00000500000000000000"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557161774"/>
                  </a:ext>
                </a:extLst>
              </a:tr>
            </a:tbl>
          </a:graphicData>
        </a:graphic>
      </p:graphicFrame>
      <p:sp>
        <p:nvSpPr>
          <p:cNvPr id="5" name="Rectangle 4">
            <a:extLst>
              <a:ext uri="{FF2B5EF4-FFF2-40B4-BE49-F238E27FC236}">
                <a16:creationId xmlns:a16="http://schemas.microsoft.com/office/drawing/2014/main" id="{46DFB2FF-143B-4075-8AE9-8B2FF6E0CAD8}"/>
              </a:ext>
            </a:extLst>
          </p:cNvPr>
          <p:cNvSpPr/>
          <p:nvPr/>
        </p:nvSpPr>
        <p:spPr>
          <a:xfrm>
            <a:off x="4572000" y="6142918"/>
            <a:ext cx="2533101" cy="646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OpenDyslexic" panose="00000500000000000000" pitchFamily="50" charset="0"/>
              </a:rPr>
              <a:t>Page 20</a:t>
            </a:r>
          </a:p>
        </p:txBody>
      </p:sp>
    </p:spTree>
    <p:extLst>
      <p:ext uri="{BB962C8B-B14F-4D97-AF65-F5344CB8AC3E}">
        <p14:creationId xmlns:p14="http://schemas.microsoft.com/office/powerpoint/2010/main" val="298590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3531E-EA75-4CE8-AD4D-A5F41344EB9F}"/>
              </a:ext>
            </a:extLst>
          </p:cNvPr>
          <p:cNvSpPr>
            <a:spLocks noGrp="1"/>
          </p:cNvSpPr>
          <p:nvPr>
            <p:ph type="title"/>
          </p:nvPr>
        </p:nvSpPr>
        <p:spPr/>
        <p:txBody>
          <a:bodyPr/>
          <a:lstStyle/>
          <a:p>
            <a:r>
              <a:rPr lang="en-GB" b="1" u="sng" dirty="0">
                <a:latin typeface="OpenDyslexic" panose="00000500000000000000" pitchFamily="50" charset="0"/>
              </a:rPr>
              <a:t>What is ‘sexting’?</a:t>
            </a:r>
          </a:p>
        </p:txBody>
      </p:sp>
      <p:sp>
        <p:nvSpPr>
          <p:cNvPr id="3" name="Content Placeholder 2">
            <a:extLst>
              <a:ext uri="{FF2B5EF4-FFF2-40B4-BE49-F238E27FC236}">
                <a16:creationId xmlns:a16="http://schemas.microsoft.com/office/drawing/2014/main" id="{467AC120-D096-4DBA-A1B8-8CBEE64837A4}"/>
              </a:ext>
            </a:extLst>
          </p:cNvPr>
          <p:cNvSpPr>
            <a:spLocks noGrp="1"/>
          </p:cNvSpPr>
          <p:nvPr>
            <p:ph idx="1"/>
          </p:nvPr>
        </p:nvSpPr>
        <p:spPr>
          <a:xfrm>
            <a:off x="426720" y="3429000"/>
            <a:ext cx="10515600" cy="2866610"/>
          </a:xfrm>
        </p:spPr>
        <p:txBody>
          <a:bodyPr>
            <a:normAutofit lnSpcReduction="10000"/>
          </a:bodyPr>
          <a:lstStyle/>
          <a:p>
            <a:pPr marL="0" indent="0">
              <a:buNone/>
            </a:pPr>
            <a:r>
              <a:rPr lang="en-GB" dirty="0">
                <a:latin typeface="OpenDyslexic" panose="00000500000000000000" pitchFamily="50" charset="0"/>
              </a:rPr>
              <a:t>‘Sexting’ is a combination of sex and texting. It may also be known as ‘sending nudes’. </a:t>
            </a:r>
          </a:p>
          <a:p>
            <a:pPr marL="0" indent="0">
              <a:buNone/>
            </a:pPr>
            <a:endParaRPr lang="en-GB" dirty="0">
              <a:latin typeface="OpenDyslexic" panose="00000500000000000000" pitchFamily="50" charset="0"/>
            </a:endParaRPr>
          </a:p>
          <a:p>
            <a:pPr marL="0" indent="0">
              <a:buNone/>
            </a:pPr>
            <a:r>
              <a:rPr lang="en-GB" dirty="0">
                <a:latin typeface="OpenDyslexic" panose="00000500000000000000" pitchFamily="50" charset="0"/>
              </a:rPr>
              <a:t>Sexting is sending and receiving sexual messages through technology (phone, computers, games consoles etc…). This can just be words or can be extended to pictures and videos.</a:t>
            </a:r>
          </a:p>
        </p:txBody>
      </p:sp>
      <p:pic>
        <p:nvPicPr>
          <p:cNvPr id="2050" name="Picture 2" descr="Best sexting Quotes | Quote Catalog">
            <a:extLst>
              <a:ext uri="{FF2B5EF4-FFF2-40B4-BE49-F238E27FC236}">
                <a16:creationId xmlns:a16="http://schemas.microsoft.com/office/drawing/2014/main" id="{CA9F6860-9DE6-48ED-90F2-E013EB08B8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81989">
            <a:off x="7720577" y="943368"/>
            <a:ext cx="3876013" cy="22777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63567AF-2A3F-41E6-9778-769F3385E97D}"/>
              </a:ext>
            </a:extLst>
          </p:cNvPr>
          <p:cNvPicPr>
            <a:picLocks noChangeAspect="1"/>
          </p:cNvPicPr>
          <p:nvPr/>
        </p:nvPicPr>
        <p:blipFill>
          <a:blip r:embed="rId3"/>
          <a:stretch>
            <a:fillRect/>
          </a:stretch>
        </p:blipFill>
        <p:spPr>
          <a:xfrm rot="612357">
            <a:off x="10229537" y="4855334"/>
            <a:ext cx="1390227" cy="1153134"/>
          </a:xfrm>
          <a:prstGeom prst="rect">
            <a:avLst/>
          </a:prstGeom>
        </p:spPr>
      </p:pic>
    </p:spTree>
    <p:extLst>
      <p:ext uri="{BB962C8B-B14F-4D97-AF65-F5344CB8AC3E}">
        <p14:creationId xmlns:p14="http://schemas.microsoft.com/office/powerpoint/2010/main" val="2160436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13166-A0D9-ABEA-AB21-CF4575073E44}"/>
              </a:ext>
            </a:extLst>
          </p:cNvPr>
          <p:cNvSpPr>
            <a:spLocks noGrp="1"/>
          </p:cNvSpPr>
          <p:nvPr>
            <p:ph type="title"/>
          </p:nvPr>
        </p:nvSpPr>
        <p:spPr>
          <a:xfrm>
            <a:off x="839786" y="1427884"/>
            <a:ext cx="10515600" cy="988291"/>
          </a:xfrm>
        </p:spPr>
        <p:txBody>
          <a:bodyPr vert="horz" lIns="91440" tIns="45720" rIns="91440" bIns="45720" rtlCol="0" anchor="ctr">
            <a:normAutofit fontScale="90000"/>
          </a:bodyPr>
          <a:lstStyle/>
          <a:p>
            <a:r>
              <a:rPr lang="en-GB" dirty="0">
                <a:latin typeface="OpenDyslexic" panose="00000500000000000000" pitchFamily="50" charset="0"/>
              </a:rPr>
              <a:t>Aren’t we too young to learn this…?</a:t>
            </a:r>
          </a:p>
        </p:txBody>
      </p:sp>
      <p:sp>
        <p:nvSpPr>
          <p:cNvPr id="3" name="Content Placeholder 2">
            <a:extLst>
              <a:ext uri="{FF2B5EF4-FFF2-40B4-BE49-F238E27FC236}">
                <a16:creationId xmlns:a16="http://schemas.microsoft.com/office/drawing/2014/main" id="{A449E28A-8837-4A4F-8087-E376AD40CF08}"/>
              </a:ext>
            </a:extLst>
          </p:cNvPr>
          <p:cNvSpPr>
            <a:spLocks noGrp="1"/>
          </p:cNvSpPr>
          <p:nvPr>
            <p:ph sz="half" idx="2"/>
          </p:nvPr>
        </p:nvSpPr>
        <p:spPr>
          <a:xfrm>
            <a:off x="839786" y="2611931"/>
            <a:ext cx="5157787" cy="2722707"/>
          </a:xfrm>
        </p:spPr>
        <p:txBody>
          <a:bodyPr vert="horz" lIns="91440" tIns="45720" rIns="91440" bIns="45720" rtlCol="0">
            <a:normAutofit fontScale="92500" lnSpcReduction="10000"/>
          </a:bodyPr>
          <a:lstStyle/>
          <a:p>
            <a:pPr marL="0" indent="0">
              <a:buNone/>
            </a:pPr>
            <a:r>
              <a:rPr lang="en-GB" sz="2200" dirty="0">
                <a:latin typeface="OpenDyslexic" panose="00000500000000000000" pitchFamily="50" charset="0"/>
              </a:rPr>
              <a:t>The NSPCC recently conducted a study and found of the primary school children surveyed, </a:t>
            </a:r>
            <a:r>
              <a:rPr lang="en-GB" sz="2200" b="1" dirty="0">
                <a:latin typeface="OpenDyslexic" panose="00000500000000000000" pitchFamily="50" charset="0"/>
              </a:rPr>
              <a:t>1 in 20 </a:t>
            </a:r>
            <a:r>
              <a:rPr lang="en-GB" sz="2200" dirty="0">
                <a:latin typeface="OpenDyslexic" panose="00000500000000000000" pitchFamily="50" charset="0"/>
              </a:rPr>
              <a:t>had been sent a naked or semi naked image by another young person. Of the secondary school children surveyed, </a:t>
            </a:r>
            <a:r>
              <a:rPr lang="en-GB" sz="2200" b="1" dirty="0">
                <a:latin typeface="OpenDyslexic" panose="00000500000000000000" pitchFamily="50" charset="0"/>
              </a:rPr>
              <a:t>1 in 8 </a:t>
            </a:r>
            <a:r>
              <a:rPr lang="en-GB" sz="2200" dirty="0">
                <a:latin typeface="OpenDyslexic" panose="00000500000000000000" pitchFamily="50" charset="0"/>
              </a:rPr>
              <a:t>had been sent or shown a naked or semi-naked image by another young person.</a:t>
            </a:r>
          </a:p>
        </p:txBody>
      </p:sp>
      <p:pic>
        <p:nvPicPr>
          <p:cNvPr id="5" name="Picture 4">
            <a:extLst>
              <a:ext uri="{FF2B5EF4-FFF2-40B4-BE49-F238E27FC236}">
                <a16:creationId xmlns:a16="http://schemas.microsoft.com/office/drawing/2014/main" id="{8E2A89CC-6716-5717-3FE0-0DA4E8C61AB9}"/>
              </a:ext>
            </a:extLst>
          </p:cNvPr>
          <p:cNvPicPr>
            <a:picLocks noChangeAspect="1"/>
          </p:cNvPicPr>
          <p:nvPr/>
        </p:nvPicPr>
        <p:blipFill>
          <a:blip r:embed="rId3"/>
          <a:srcRect t="23310" r="-2" b="24160"/>
          <a:stretch>
            <a:fillRect/>
          </a:stretch>
        </p:blipFill>
        <p:spPr>
          <a:xfrm>
            <a:off x="6780058" y="3784749"/>
            <a:ext cx="3918219" cy="2058224"/>
          </a:xfrm>
          <a:prstGeom prst="rect">
            <a:avLst/>
          </a:prstGeom>
          <a:noFill/>
        </p:spPr>
      </p:pic>
      <p:sp>
        <p:nvSpPr>
          <p:cNvPr id="6" name="Rectangle 5">
            <a:extLst>
              <a:ext uri="{FF2B5EF4-FFF2-40B4-BE49-F238E27FC236}">
                <a16:creationId xmlns:a16="http://schemas.microsoft.com/office/drawing/2014/main" id="{C0C7A939-0CED-6F57-E8DC-F460D9446697}"/>
              </a:ext>
            </a:extLst>
          </p:cNvPr>
          <p:cNvSpPr/>
          <p:nvPr/>
        </p:nvSpPr>
        <p:spPr>
          <a:xfrm>
            <a:off x="4572000" y="6142918"/>
            <a:ext cx="2533101" cy="646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OpenDyslexic" panose="00000500000000000000" pitchFamily="50" charset="0"/>
              </a:rPr>
              <a:t>Page 20</a:t>
            </a:r>
          </a:p>
        </p:txBody>
      </p:sp>
    </p:spTree>
    <p:extLst>
      <p:ext uri="{BB962C8B-B14F-4D97-AF65-F5344CB8AC3E}">
        <p14:creationId xmlns:p14="http://schemas.microsoft.com/office/powerpoint/2010/main" val="49101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032" y="5664583"/>
            <a:ext cx="11112773" cy="672478"/>
          </a:xfrm>
        </p:spPr>
        <p:txBody>
          <a:bodyPr>
            <a:normAutofit/>
          </a:bodyPr>
          <a:lstStyle/>
          <a:p>
            <a:pPr marL="0" indent="0" algn="ctr">
              <a:buNone/>
            </a:pPr>
            <a:r>
              <a:rPr lang="en-GB" dirty="0">
                <a:hlinkClick r:id="rId3"/>
              </a:rPr>
              <a:t>http://www.childnet.com/resources/pshetoolkit/sexting/just-send-it</a:t>
            </a:r>
            <a:r>
              <a:rPr lang="en-GB" dirty="0"/>
              <a:t> </a:t>
            </a:r>
          </a:p>
          <a:p>
            <a:pPr marL="0" indent="0" algn="ctr">
              <a:buNone/>
            </a:pPr>
            <a:endParaRPr lang="en-GB" dirty="0"/>
          </a:p>
        </p:txBody>
      </p:sp>
      <p:pic>
        <p:nvPicPr>
          <p:cNvPr id="2" name="Picture 1">
            <a:hlinkClick r:id="rId3"/>
          </p:cNvPr>
          <p:cNvPicPr>
            <a:picLocks noChangeAspect="1"/>
          </p:cNvPicPr>
          <p:nvPr/>
        </p:nvPicPr>
        <p:blipFill>
          <a:blip r:embed="rId4"/>
          <a:stretch>
            <a:fillRect/>
          </a:stretch>
        </p:blipFill>
        <p:spPr>
          <a:xfrm>
            <a:off x="5669420" y="1814008"/>
            <a:ext cx="6134546" cy="3229984"/>
          </a:xfrm>
          <a:prstGeom prst="rect">
            <a:avLst/>
          </a:prstGeom>
        </p:spPr>
      </p:pic>
      <p:sp>
        <p:nvSpPr>
          <p:cNvPr id="4" name="TextBox 3">
            <a:extLst>
              <a:ext uri="{FF2B5EF4-FFF2-40B4-BE49-F238E27FC236}">
                <a16:creationId xmlns:a16="http://schemas.microsoft.com/office/drawing/2014/main" id="{B371F22B-DE15-4086-BC5D-DE9C0175A573}"/>
              </a:ext>
            </a:extLst>
          </p:cNvPr>
          <p:cNvSpPr txBox="1"/>
          <p:nvPr/>
        </p:nvSpPr>
        <p:spPr>
          <a:xfrm>
            <a:off x="198683" y="1569457"/>
            <a:ext cx="5203311" cy="3046988"/>
          </a:xfrm>
          <a:prstGeom prst="rect">
            <a:avLst/>
          </a:prstGeom>
          <a:noFill/>
        </p:spPr>
        <p:txBody>
          <a:bodyPr wrap="square" rtlCol="0">
            <a:spAutoFit/>
          </a:bodyPr>
          <a:lstStyle/>
          <a:p>
            <a:r>
              <a:rPr lang="en-GB" sz="2400" b="1" dirty="0">
                <a:latin typeface="OpenDyslexic" panose="00000500000000000000" pitchFamily="50" charset="0"/>
              </a:rPr>
              <a:t>We are going to watch a 6 minute video about a young girl, Abi, who experiences an incident around ‘sexting’. </a:t>
            </a:r>
          </a:p>
          <a:p>
            <a:endParaRPr lang="en-GB" sz="2400" b="1" dirty="0">
              <a:latin typeface="OpenDyslexic" panose="00000500000000000000" pitchFamily="50" charset="0"/>
            </a:endParaRPr>
          </a:p>
          <a:p>
            <a:r>
              <a:rPr lang="en-GB" sz="2400" b="1" dirty="0">
                <a:latin typeface="OpenDyslexic" panose="00000500000000000000" pitchFamily="50" charset="0"/>
              </a:rPr>
              <a:t>After the video we will spend some time discussing it watch closely!</a:t>
            </a:r>
          </a:p>
        </p:txBody>
      </p:sp>
    </p:spTree>
    <p:extLst>
      <p:ext uri="{BB962C8B-B14F-4D97-AF65-F5344CB8AC3E}">
        <p14:creationId xmlns:p14="http://schemas.microsoft.com/office/powerpoint/2010/main" val="677675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45C17-39A5-4077-92EF-8C94AF33B259}"/>
              </a:ext>
            </a:extLst>
          </p:cNvPr>
          <p:cNvSpPr>
            <a:spLocks noGrp="1"/>
          </p:cNvSpPr>
          <p:nvPr>
            <p:ph type="title"/>
          </p:nvPr>
        </p:nvSpPr>
        <p:spPr>
          <a:xfrm>
            <a:off x="838200" y="1503229"/>
            <a:ext cx="10515600" cy="748481"/>
          </a:xfrm>
        </p:spPr>
        <p:txBody>
          <a:bodyPr>
            <a:normAutofit fontScale="90000"/>
          </a:bodyPr>
          <a:lstStyle/>
          <a:p>
            <a:pPr algn="ctr"/>
            <a:r>
              <a:rPr lang="en-GB" sz="4800" b="1" u="sng" dirty="0">
                <a:latin typeface="OpenDyslexic" panose="00000500000000000000" pitchFamily="50" charset="0"/>
              </a:rPr>
              <a:t>Initial Impressions</a:t>
            </a:r>
          </a:p>
        </p:txBody>
      </p:sp>
      <p:sp>
        <p:nvSpPr>
          <p:cNvPr id="3" name="Content Placeholder 2">
            <a:extLst>
              <a:ext uri="{FF2B5EF4-FFF2-40B4-BE49-F238E27FC236}">
                <a16:creationId xmlns:a16="http://schemas.microsoft.com/office/drawing/2014/main" id="{AB657FA7-5C33-4339-BC2C-A686886C6E17}"/>
              </a:ext>
            </a:extLst>
          </p:cNvPr>
          <p:cNvSpPr>
            <a:spLocks noGrp="1"/>
          </p:cNvSpPr>
          <p:nvPr>
            <p:ph idx="1"/>
          </p:nvPr>
        </p:nvSpPr>
        <p:spPr>
          <a:xfrm>
            <a:off x="388035" y="2257630"/>
            <a:ext cx="10515600" cy="3461996"/>
          </a:xfrm>
          <a:ln>
            <a:solidFill>
              <a:srgbClr val="92D050"/>
            </a:solidFill>
          </a:ln>
        </p:spPr>
        <p:txBody>
          <a:bodyPr>
            <a:normAutofit lnSpcReduction="10000"/>
          </a:bodyPr>
          <a:lstStyle/>
          <a:p>
            <a:r>
              <a:rPr lang="en-GB" sz="3200" dirty="0">
                <a:latin typeface="OpenDyslexic" panose="00000500000000000000" pitchFamily="50" charset="0"/>
              </a:rPr>
              <a:t>Is this story realistic? </a:t>
            </a:r>
          </a:p>
          <a:p>
            <a:pPr marL="0" indent="0">
              <a:buNone/>
            </a:pPr>
            <a:endParaRPr lang="en-GB" sz="3200" dirty="0">
              <a:latin typeface="OpenDyslexic" panose="00000500000000000000" pitchFamily="50" charset="0"/>
            </a:endParaRPr>
          </a:p>
          <a:p>
            <a:r>
              <a:rPr lang="en-GB" sz="3200" dirty="0">
                <a:latin typeface="OpenDyslexic" panose="00000500000000000000" pitchFamily="50" charset="0"/>
              </a:rPr>
              <a:t>Where was the ‘line crossed’?</a:t>
            </a:r>
          </a:p>
          <a:p>
            <a:pPr marL="0" indent="0">
              <a:buNone/>
            </a:pPr>
            <a:endParaRPr lang="en-GB" sz="3200" dirty="0">
              <a:latin typeface="OpenDyslexic" panose="00000500000000000000" pitchFamily="50" charset="0"/>
            </a:endParaRPr>
          </a:p>
          <a:p>
            <a:r>
              <a:rPr lang="en-GB" sz="3200" dirty="0">
                <a:latin typeface="OpenDyslexic" panose="00000500000000000000" pitchFamily="50" charset="0"/>
              </a:rPr>
              <a:t>Why does Josh mention possible involvement from the police at the end of the film? Who do you think broke the law in this film?</a:t>
            </a:r>
          </a:p>
        </p:txBody>
      </p:sp>
      <p:sp>
        <p:nvSpPr>
          <p:cNvPr id="4" name="Rectangle 3">
            <a:extLst>
              <a:ext uri="{FF2B5EF4-FFF2-40B4-BE49-F238E27FC236}">
                <a16:creationId xmlns:a16="http://schemas.microsoft.com/office/drawing/2014/main" id="{B125ACE9-58C4-4D95-9A41-C02849FEB51E}"/>
              </a:ext>
            </a:extLst>
          </p:cNvPr>
          <p:cNvSpPr/>
          <p:nvPr/>
        </p:nvSpPr>
        <p:spPr>
          <a:xfrm>
            <a:off x="4572000" y="6142918"/>
            <a:ext cx="2533101" cy="646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OpenDyslexic" panose="00000500000000000000" pitchFamily="50" charset="0"/>
              </a:rPr>
              <a:t>Page 20</a:t>
            </a:r>
          </a:p>
        </p:txBody>
      </p:sp>
      <p:pic>
        <p:nvPicPr>
          <p:cNvPr id="5" name="Picture 4">
            <a:hlinkClick r:id="rId3"/>
            <a:extLst>
              <a:ext uri="{FF2B5EF4-FFF2-40B4-BE49-F238E27FC236}">
                <a16:creationId xmlns:a16="http://schemas.microsoft.com/office/drawing/2014/main" id="{E57AB6C5-DD33-31EA-BBB6-864F304E0684}"/>
              </a:ext>
            </a:extLst>
          </p:cNvPr>
          <p:cNvPicPr>
            <a:picLocks noChangeAspect="1"/>
          </p:cNvPicPr>
          <p:nvPr/>
        </p:nvPicPr>
        <p:blipFill>
          <a:blip r:embed="rId4"/>
          <a:stretch>
            <a:fillRect/>
          </a:stretch>
        </p:blipFill>
        <p:spPr>
          <a:xfrm>
            <a:off x="8981788" y="1655860"/>
            <a:ext cx="3067273" cy="1614992"/>
          </a:xfrm>
          <a:prstGeom prst="rect">
            <a:avLst/>
          </a:prstGeom>
        </p:spPr>
      </p:pic>
    </p:spTree>
    <p:extLst>
      <p:ext uri="{BB962C8B-B14F-4D97-AF65-F5344CB8AC3E}">
        <p14:creationId xmlns:p14="http://schemas.microsoft.com/office/powerpoint/2010/main" val="966513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F74E0-B31C-43E3-80E2-D516888008FE}"/>
              </a:ext>
            </a:extLst>
          </p:cNvPr>
          <p:cNvSpPr>
            <a:spLocks noGrp="1"/>
          </p:cNvSpPr>
          <p:nvPr>
            <p:ph type="title"/>
          </p:nvPr>
        </p:nvSpPr>
        <p:spPr>
          <a:xfrm>
            <a:off x="772239" y="1957782"/>
            <a:ext cx="10515600" cy="1325563"/>
          </a:xfrm>
        </p:spPr>
        <p:txBody>
          <a:bodyPr>
            <a:normAutofit/>
          </a:bodyPr>
          <a:lstStyle/>
          <a:p>
            <a:pPr algn="ctr"/>
            <a:r>
              <a:rPr lang="en-GB" sz="4800" b="1" u="sng" dirty="0">
                <a:latin typeface="OpenDyslexic" panose="00000500000000000000" pitchFamily="50" charset="0"/>
              </a:rPr>
              <a:t>The Law – Time to Vote </a:t>
            </a:r>
          </a:p>
        </p:txBody>
      </p:sp>
      <p:sp>
        <p:nvSpPr>
          <p:cNvPr id="3" name="Content Placeholder 2">
            <a:extLst>
              <a:ext uri="{FF2B5EF4-FFF2-40B4-BE49-F238E27FC236}">
                <a16:creationId xmlns:a16="http://schemas.microsoft.com/office/drawing/2014/main" id="{E3307AAC-B134-4C6A-8AB1-2E03566F1C8C}"/>
              </a:ext>
            </a:extLst>
          </p:cNvPr>
          <p:cNvSpPr>
            <a:spLocks noGrp="1"/>
          </p:cNvSpPr>
          <p:nvPr>
            <p:ph idx="1"/>
          </p:nvPr>
        </p:nvSpPr>
        <p:spPr>
          <a:xfrm>
            <a:off x="960120" y="3339187"/>
            <a:ext cx="10347960" cy="3663448"/>
          </a:xfrm>
        </p:spPr>
        <p:txBody>
          <a:bodyPr>
            <a:normAutofit/>
          </a:bodyPr>
          <a:lstStyle/>
          <a:p>
            <a:pPr marL="0" indent="0" algn="ctr">
              <a:buNone/>
            </a:pPr>
            <a:r>
              <a:rPr lang="en-GB" sz="3600" dirty="0">
                <a:latin typeface="OpenDyslexic" panose="00000500000000000000" pitchFamily="50" charset="0"/>
              </a:rPr>
              <a:t>You are about to see some statements. </a:t>
            </a:r>
          </a:p>
          <a:p>
            <a:pPr marL="0" indent="0" algn="ctr">
              <a:buNone/>
            </a:pPr>
            <a:endParaRPr lang="en-GB" sz="3600" dirty="0">
              <a:latin typeface="OpenDyslexic" panose="00000500000000000000" pitchFamily="50" charset="0"/>
            </a:endParaRPr>
          </a:p>
          <a:p>
            <a:pPr marL="0" indent="0" algn="ctr">
              <a:buNone/>
            </a:pPr>
            <a:r>
              <a:rPr lang="en-GB" sz="3600" dirty="0">
                <a:latin typeface="OpenDyslexic" panose="00000500000000000000" pitchFamily="50" charset="0"/>
              </a:rPr>
              <a:t>You need to vote for if you think they are </a:t>
            </a:r>
            <a:r>
              <a:rPr lang="en-GB" sz="3600" dirty="0">
                <a:highlight>
                  <a:srgbClr val="00FF00"/>
                </a:highlight>
                <a:latin typeface="OpenDyslexic" panose="00000500000000000000" pitchFamily="50" charset="0"/>
              </a:rPr>
              <a:t>true</a:t>
            </a:r>
            <a:r>
              <a:rPr lang="en-GB" sz="3600" dirty="0">
                <a:latin typeface="OpenDyslexic" panose="00000500000000000000" pitchFamily="50" charset="0"/>
              </a:rPr>
              <a:t> or </a:t>
            </a:r>
            <a:r>
              <a:rPr lang="en-GB" sz="3600" dirty="0">
                <a:highlight>
                  <a:srgbClr val="FF0000"/>
                </a:highlight>
                <a:latin typeface="OpenDyslexic" panose="00000500000000000000" pitchFamily="50" charset="0"/>
              </a:rPr>
              <a:t>false</a:t>
            </a:r>
            <a:r>
              <a:rPr lang="en-GB" sz="3600" dirty="0">
                <a:latin typeface="OpenDyslexic" panose="00000500000000000000" pitchFamily="50" charset="0"/>
              </a:rPr>
              <a:t> </a:t>
            </a:r>
          </a:p>
        </p:txBody>
      </p:sp>
      <p:pic>
        <p:nvPicPr>
          <p:cNvPr id="4098" name="Picture 2" descr="Does having a hard life entitle you to break the law? | Debate.org">
            <a:extLst>
              <a:ext uri="{FF2B5EF4-FFF2-40B4-BE49-F238E27FC236}">
                <a16:creationId xmlns:a16="http://schemas.microsoft.com/office/drawing/2014/main" id="{FCD89864-9EEF-4F67-843F-DDC80AE312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7860" y="1641340"/>
            <a:ext cx="2260283" cy="15861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oes having a hard life entitle you to break the law? | Debate.org">
            <a:extLst>
              <a:ext uri="{FF2B5EF4-FFF2-40B4-BE49-F238E27FC236}">
                <a16:creationId xmlns:a16="http://schemas.microsoft.com/office/drawing/2014/main" id="{806A1482-CC9F-42EE-8706-F111B2E65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35" y="1753023"/>
            <a:ext cx="2260283" cy="15861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AF96424-2439-47DF-B247-6D4B764D9A1D}"/>
              </a:ext>
            </a:extLst>
          </p:cNvPr>
          <p:cNvSpPr/>
          <p:nvPr/>
        </p:nvSpPr>
        <p:spPr>
          <a:xfrm>
            <a:off x="4774816" y="6307412"/>
            <a:ext cx="2510446" cy="550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OpenDyslexic" panose="00000500000000000000" pitchFamily="50" charset="0"/>
              </a:rPr>
              <a:t>Page 21</a:t>
            </a:r>
          </a:p>
        </p:txBody>
      </p:sp>
    </p:spTree>
    <p:extLst>
      <p:ext uri="{BB962C8B-B14F-4D97-AF65-F5344CB8AC3E}">
        <p14:creationId xmlns:p14="http://schemas.microsoft.com/office/powerpoint/2010/main" val="2488427942"/>
      </p:ext>
    </p:extLst>
  </p:cSld>
  <p:clrMapOvr>
    <a:masterClrMapping/>
  </p:clrMapOvr>
</p:sld>
</file>

<file path=ppt/theme/theme1.xml><?xml version="1.0" encoding="utf-8"?>
<a:theme xmlns:a="http://schemas.openxmlformats.org/drawingml/2006/main" name="OMA BQ">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MA BQ" id="{2A74D048-6A73-413F-B677-E3BFBBE88AE1}" vid="{A4E9037C-9D27-41FA-BC51-DE4161E9A8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OMA BQ Vocab Master</Template>
  <TotalTime>2090</TotalTime>
  <Words>1649</Words>
  <Application>Microsoft Office PowerPoint</Application>
  <PresentationFormat>Widescreen</PresentationFormat>
  <Paragraphs>111</Paragraphs>
  <Slides>16</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OpenDyslexic</vt:lpstr>
      <vt:lpstr>OMA BQ</vt:lpstr>
      <vt:lpstr>Do now: Drill questions </vt:lpstr>
      <vt:lpstr>What are we learning today? </vt:lpstr>
      <vt:lpstr>PowerPoint Presentation</vt:lpstr>
      <vt:lpstr>PowerPoint Presentation</vt:lpstr>
      <vt:lpstr>What is ‘sexting’?</vt:lpstr>
      <vt:lpstr>Aren’t we too young to learn this…?</vt:lpstr>
      <vt:lpstr>PowerPoint Presentation</vt:lpstr>
      <vt:lpstr>Initial Impressions</vt:lpstr>
      <vt:lpstr>The Law – Time to Vote </vt:lpstr>
      <vt:lpstr>True</vt:lpstr>
      <vt:lpstr>True</vt:lpstr>
      <vt:lpstr>True</vt:lpstr>
      <vt:lpstr>Sextortion- What is it?</vt:lpstr>
      <vt:lpstr>Scenario 1: What do I do if…</vt:lpstr>
      <vt:lpstr>Scenario 2: What do I do if...</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Pshe front page</dc:title>
  <dc:creator>Abby Shallow</dc:creator>
  <cp:lastModifiedBy>Abbie Shaw</cp:lastModifiedBy>
  <cp:revision>29</cp:revision>
  <dcterms:created xsi:type="dcterms:W3CDTF">2021-11-24T18:37:04Z</dcterms:created>
  <dcterms:modified xsi:type="dcterms:W3CDTF">2026-03-04T09:30:05Z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6fe2a56-af49-4a87-8d01-0ad3300d8c60_Enabled">
    <vt:lpwstr>true</vt:lpwstr>
  </property>
  <property fmtid="{D5CDD505-2E9C-101B-9397-08002B2CF9AE}" pid="3" name="MSIP_Label_d6fe2a56-af49-4a87-8d01-0ad3300d8c60_SetDate">
    <vt:lpwstr>2025-02-03T13:42:17Z</vt:lpwstr>
  </property>
  <property fmtid="{D5CDD505-2E9C-101B-9397-08002B2CF9AE}" pid="4" name="MSIP_Label_d6fe2a56-af49-4a87-8d01-0ad3300d8c60_Method">
    <vt:lpwstr>Standard</vt:lpwstr>
  </property>
  <property fmtid="{D5CDD505-2E9C-101B-9397-08002B2CF9AE}" pid="5" name="MSIP_Label_d6fe2a56-af49-4a87-8d01-0ad3300d8c60_Name">
    <vt:lpwstr>defa4170-0d19-0005-0004-bc88714345d2</vt:lpwstr>
  </property>
  <property fmtid="{D5CDD505-2E9C-101B-9397-08002B2CF9AE}" pid="6" name="MSIP_Label_d6fe2a56-af49-4a87-8d01-0ad3300d8c60_SiteId">
    <vt:lpwstr>51640577-21a1-4ce3-8bc8-5bb90cabad75</vt:lpwstr>
  </property>
  <property fmtid="{D5CDD505-2E9C-101B-9397-08002B2CF9AE}" pid="7" name="MSIP_Label_d6fe2a56-af49-4a87-8d01-0ad3300d8c60_ActionId">
    <vt:lpwstr>29183531-8237-4181-bb7c-ed0799c80cc4</vt:lpwstr>
  </property>
  <property fmtid="{D5CDD505-2E9C-101B-9397-08002B2CF9AE}" pid="8" name="MSIP_Label_d6fe2a56-af49-4a87-8d01-0ad3300d8c60_ContentBits">
    <vt:lpwstr>0</vt:lpwstr>
  </property>
</Properties>
</file>