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682" r:id="rId2"/>
    <p:sldId id="280" r:id="rId3"/>
    <p:sldId id="697" r:id="rId4"/>
    <p:sldId id="683" r:id="rId5"/>
    <p:sldId id="663" r:id="rId6"/>
    <p:sldId id="694" r:id="rId7"/>
    <p:sldId id="685" r:id="rId8"/>
    <p:sldId id="687" r:id="rId9"/>
    <p:sldId id="692" r:id="rId10"/>
    <p:sldId id="695" r:id="rId11"/>
    <p:sldId id="696" r:id="rId12"/>
    <p:sldId id="690" r:id="rId13"/>
    <p:sldId id="698" r:id="rId14"/>
    <p:sldId id="691" r:id="rId15"/>
    <p:sldId id="699" r:id="rId16"/>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FF00"/>
    <a:srgbClr val="47CFFF"/>
    <a:srgbClr val="FF99CC"/>
    <a:srgbClr val="99FFCC"/>
    <a:srgbClr val="CCC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438" autoAdjust="0"/>
  </p:normalViewPr>
  <p:slideViewPr>
    <p:cSldViewPr snapToGrid="0">
      <p:cViewPr varScale="1">
        <p:scale>
          <a:sx n="52" d="100"/>
          <a:sy n="52" d="100"/>
        </p:scale>
        <p:origin x="1228"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0C792E90-DF64-47E4-A98F-4B04B2C4E506}" type="datetimeFigureOut">
              <a:rPr lang="en-GB" smtClean="0"/>
              <a:t>30/09/2025</a:t>
            </a:fld>
            <a:endParaRPr lang="en-GB"/>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2712B887-0C9C-4D15-9C08-97099B846803}" type="slidenum">
              <a:rPr lang="en-GB" smtClean="0"/>
              <a:t>‹#›</a:t>
            </a:fld>
            <a:endParaRPr lang="en-GB"/>
          </a:p>
        </p:txBody>
      </p:sp>
    </p:spTree>
    <p:extLst>
      <p:ext uri="{BB962C8B-B14F-4D97-AF65-F5344CB8AC3E}">
        <p14:creationId xmlns:p14="http://schemas.microsoft.com/office/powerpoint/2010/main" val="4120266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75s6lKRvjB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should have approx. 5 mins to answer the drill questions in their booklets.</a:t>
            </a:r>
          </a:p>
          <a:p>
            <a:endParaRPr lang="en-GB" dirty="0"/>
          </a:p>
          <a:p>
            <a:r>
              <a:rPr lang="en-GB" dirty="0"/>
              <a:t>The exam style question is linked to the style of questions that the GCSE’s taught by Growth team have. The content is not.</a:t>
            </a:r>
          </a:p>
          <a:p>
            <a:endParaRPr lang="en-GB" dirty="0"/>
          </a:p>
        </p:txBody>
      </p:sp>
      <p:sp>
        <p:nvSpPr>
          <p:cNvPr id="4" name="Slide Number Placeholder 3"/>
          <p:cNvSpPr>
            <a:spLocks noGrp="1"/>
          </p:cNvSpPr>
          <p:nvPr>
            <p:ph type="sldNum" sz="quarter" idx="5"/>
          </p:nvPr>
        </p:nvSpPr>
        <p:spPr/>
        <p:txBody>
          <a:bodyPr/>
          <a:lstStyle/>
          <a:p>
            <a:fld id="{2712B887-0C9C-4D15-9C08-97099B846803}" type="slidenum">
              <a:rPr lang="en-GB" smtClean="0"/>
              <a:t>2</a:t>
            </a:fld>
            <a:endParaRPr lang="en-GB"/>
          </a:p>
        </p:txBody>
      </p:sp>
    </p:spTree>
    <p:extLst>
      <p:ext uri="{BB962C8B-B14F-4D97-AF65-F5344CB8AC3E}">
        <p14:creationId xmlns:p14="http://schemas.microsoft.com/office/powerpoint/2010/main" val="2635491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Students will need to self assess their work. They should not be copying down the correct answers. A simple tick or cross is sufficient.</a:t>
            </a:r>
          </a:p>
          <a:p>
            <a:endParaRPr lang="en-GB" dirty="0"/>
          </a:p>
        </p:txBody>
      </p:sp>
      <p:sp>
        <p:nvSpPr>
          <p:cNvPr id="4" name="Slide Number Placeholder 3"/>
          <p:cNvSpPr>
            <a:spLocks noGrp="1"/>
          </p:cNvSpPr>
          <p:nvPr>
            <p:ph type="sldNum" sz="quarter" idx="5"/>
          </p:nvPr>
        </p:nvSpPr>
        <p:spPr/>
        <p:txBody>
          <a:bodyPr/>
          <a:lstStyle/>
          <a:p>
            <a:fld id="{2712B887-0C9C-4D15-9C08-97099B846803}" type="slidenum">
              <a:rPr lang="en-GB" smtClean="0"/>
              <a:t>3</a:t>
            </a:fld>
            <a:endParaRPr lang="en-GB"/>
          </a:p>
        </p:txBody>
      </p:sp>
    </p:spTree>
    <p:extLst>
      <p:ext uri="{BB962C8B-B14F-4D97-AF65-F5344CB8AC3E}">
        <p14:creationId xmlns:p14="http://schemas.microsoft.com/office/powerpoint/2010/main" val="37654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80C943-89BF-4FF3-9CC5-52B2ED010138}" type="slidenum">
              <a:rPr lang="en-GB" smtClean="0"/>
              <a:t>5</a:t>
            </a:fld>
            <a:endParaRPr lang="en-GB" dirty="0"/>
          </a:p>
        </p:txBody>
      </p:sp>
    </p:spTree>
    <p:extLst>
      <p:ext uri="{BB962C8B-B14F-4D97-AF65-F5344CB8AC3E}">
        <p14:creationId xmlns:p14="http://schemas.microsoft.com/office/powerpoint/2010/main" val="2039799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80C943-89BF-4FF3-9CC5-52B2ED010138}" type="slidenum">
              <a:rPr lang="en-GB" smtClean="0"/>
              <a:t>6</a:t>
            </a:fld>
            <a:endParaRPr lang="en-GB" dirty="0"/>
          </a:p>
        </p:txBody>
      </p:sp>
    </p:spTree>
    <p:extLst>
      <p:ext uri="{BB962C8B-B14F-4D97-AF65-F5344CB8AC3E}">
        <p14:creationId xmlns:p14="http://schemas.microsoft.com/office/powerpoint/2010/main" val="2847976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aim of this slide is about introducing the business model behind county lines. </a:t>
            </a:r>
          </a:p>
          <a:p>
            <a:endParaRPr lang="en-GB" dirty="0"/>
          </a:p>
          <a:p>
            <a:r>
              <a:rPr lang="en-GB" dirty="0"/>
              <a:t>Many major drug dealers move out of major cities because there is so much competition so therefore they can make more profit in smaller towns/ cities that have fewer existing ‘businesses’</a:t>
            </a:r>
          </a:p>
          <a:p>
            <a:endParaRPr lang="en-GB" dirty="0"/>
          </a:p>
          <a:p>
            <a:r>
              <a:rPr lang="en-GB" dirty="0"/>
              <a:t>The answer is on the next slide</a:t>
            </a:r>
          </a:p>
          <a:p>
            <a:endParaRPr lang="en-GB" dirty="0"/>
          </a:p>
        </p:txBody>
      </p:sp>
      <p:sp>
        <p:nvSpPr>
          <p:cNvPr id="4" name="Slide Number Placeholder 3"/>
          <p:cNvSpPr>
            <a:spLocks noGrp="1"/>
          </p:cNvSpPr>
          <p:nvPr>
            <p:ph type="sldNum" sz="quarter" idx="5"/>
          </p:nvPr>
        </p:nvSpPr>
        <p:spPr/>
        <p:txBody>
          <a:bodyPr/>
          <a:lstStyle/>
          <a:p>
            <a:fld id="{2712B887-0C9C-4D15-9C08-97099B846803}" type="slidenum">
              <a:rPr lang="en-GB" smtClean="0"/>
              <a:t>7</a:t>
            </a:fld>
            <a:endParaRPr lang="en-GB"/>
          </a:p>
        </p:txBody>
      </p:sp>
    </p:spTree>
    <p:extLst>
      <p:ext uri="{BB962C8B-B14F-4D97-AF65-F5344CB8AC3E}">
        <p14:creationId xmlns:p14="http://schemas.microsoft.com/office/powerpoint/2010/main" val="2183160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Running the lines </a:t>
            </a:r>
            <a:r>
              <a:rPr lang="en-GB" dirty="0">
                <a:hlinkClick r:id="rId3"/>
              </a:rPr>
              <a:t>–</a:t>
            </a:r>
            <a:r>
              <a:rPr lang="en-GB" dirty="0"/>
              <a:t> running time approx</a:t>
            </a:r>
            <a:r>
              <a:rPr lang="en-GB" dirty="0">
                <a:hlinkClick r:id="rId3"/>
              </a:rPr>
              <a:t>.</a:t>
            </a:r>
            <a:r>
              <a:rPr lang="en-GB" dirty="0"/>
              <a:t> 10 minutes. There is no dialogue in the film.</a:t>
            </a:r>
          </a:p>
          <a:p>
            <a:r>
              <a:rPr lang="en-GB" dirty="0"/>
              <a:t>Brief events of the clip:</a:t>
            </a:r>
          </a:p>
          <a:p>
            <a:pPr marL="171450" indent="-171450">
              <a:buFontTx/>
              <a:buChar char="-"/>
            </a:pPr>
            <a:r>
              <a:rPr lang="en-GB" dirty="0"/>
              <a:t>Text messages exchanged</a:t>
            </a:r>
          </a:p>
          <a:p>
            <a:pPr marL="171450" indent="-171450">
              <a:buFontTx/>
              <a:buChar char="-"/>
            </a:pPr>
            <a:r>
              <a:rPr lang="en-GB" dirty="0"/>
              <a:t>Phone and package handed over, the dealer seems jovial and treats the teenager like a mate</a:t>
            </a:r>
          </a:p>
          <a:p>
            <a:pPr marL="171450" indent="-171450">
              <a:buFontTx/>
              <a:buChar char="-"/>
            </a:pPr>
            <a:r>
              <a:rPr lang="en-GB" dirty="0"/>
              <a:t>Evan has new trainers and a new watch.</a:t>
            </a:r>
          </a:p>
          <a:p>
            <a:pPr marL="171450" indent="-171450">
              <a:buFontTx/>
              <a:buChar char="-"/>
            </a:pPr>
            <a:r>
              <a:rPr lang="en-GB" dirty="0"/>
              <a:t>Hands over the package to a student.</a:t>
            </a:r>
          </a:p>
          <a:p>
            <a:pPr marL="171450" indent="-171450">
              <a:buFontTx/>
              <a:buChar char="-"/>
            </a:pPr>
            <a:r>
              <a:rPr lang="en-GB" dirty="0"/>
              <a:t>The dealer shows violence and a darker side when an addict approaches them.</a:t>
            </a:r>
          </a:p>
          <a:p>
            <a:pPr marL="171450" indent="-171450">
              <a:buFontTx/>
              <a:buChar char="-"/>
            </a:pPr>
            <a:r>
              <a:rPr lang="en-GB" dirty="0"/>
              <a:t>The dealer meets up with Evan again, gives him some train tickets and another package. Evan tries to say no but he is intimidated</a:t>
            </a:r>
          </a:p>
          <a:p>
            <a:endParaRPr lang="en-GB" dirty="0">
              <a:hlinkClick r:id="rId3"/>
            </a:endParaRPr>
          </a:p>
          <a:p>
            <a:r>
              <a:rPr lang="en-GB" dirty="0">
                <a:hlinkClick r:id="rId3"/>
              </a:rPr>
              <a:t>Running the Lines – Evan’s Story – YouTube</a:t>
            </a:r>
            <a:endParaRPr lang="en-GB" dirty="0"/>
          </a:p>
          <a:p>
            <a:r>
              <a:rPr lang="en-GB" dirty="0"/>
              <a:t>The above link is to the words of Evan played by an actor. The background to the characters experiences in running the lines.</a:t>
            </a:r>
          </a:p>
        </p:txBody>
      </p:sp>
      <p:sp>
        <p:nvSpPr>
          <p:cNvPr id="4" name="Slide Number Placeholder 3"/>
          <p:cNvSpPr>
            <a:spLocks noGrp="1"/>
          </p:cNvSpPr>
          <p:nvPr>
            <p:ph type="sldNum" sz="quarter" idx="5"/>
          </p:nvPr>
        </p:nvSpPr>
        <p:spPr/>
        <p:txBody>
          <a:bodyPr/>
          <a:lstStyle/>
          <a:p>
            <a:fld id="{2712B887-0C9C-4D15-9C08-97099B846803}" type="slidenum">
              <a:rPr lang="en-GB" smtClean="0"/>
              <a:t>8</a:t>
            </a:fld>
            <a:endParaRPr lang="en-GB"/>
          </a:p>
        </p:txBody>
      </p:sp>
    </p:spTree>
    <p:extLst>
      <p:ext uri="{BB962C8B-B14F-4D97-AF65-F5344CB8AC3E}">
        <p14:creationId xmlns:p14="http://schemas.microsoft.com/office/powerpoint/2010/main" val="1290071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students a few minutes to complete the task in their booklets, the answers are then animated to appear individually when clicked.</a:t>
            </a:r>
          </a:p>
          <a:p>
            <a:endParaRPr lang="en-GB" dirty="0"/>
          </a:p>
        </p:txBody>
      </p:sp>
      <p:sp>
        <p:nvSpPr>
          <p:cNvPr id="4" name="Slide Number Placeholder 3"/>
          <p:cNvSpPr>
            <a:spLocks noGrp="1"/>
          </p:cNvSpPr>
          <p:nvPr>
            <p:ph type="sldNum" sz="quarter" idx="5"/>
          </p:nvPr>
        </p:nvSpPr>
        <p:spPr/>
        <p:txBody>
          <a:bodyPr/>
          <a:lstStyle/>
          <a:p>
            <a:fld id="{2712B887-0C9C-4D15-9C08-97099B846803}" type="slidenum">
              <a:rPr lang="en-GB" smtClean="0"/>
              <a:t>10</a:t>
            </a:fld>
            <a:endParaRPr lang="en-GB"/>
          </a:p>
        </p:txBody>
      </p:sp>
    </p:spTree>
    <p:extLst>
      <p:ext uri="{BB962C8B-B14F-4D97-AF65-F5344CB8AC3E}">
        <p14:creationId xmlns:p14="http://schemas.microsoft.com/office/powerpoint/2010/main" val="2368552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dirty="0">
                <a:latin typeface="OpenDyslexic" panose="00000500000000000000" pitchFamily="50" charset="0"/>
              </a:rPr>
              <a:t>Info from student booklet:</a:t>
            </a:r>
          </a:p>
          <a:p>
            <a:endParaRPr lang="en-GB" sz="1200" u="sng" dirty="0">
              <a:latin typeface="OpenDyslexic" panose="00000500000000000000" pitchFamily="50" charset="0"/>
            </a:endParaRPr>
          </a:p>
          <a:p>
            <a:r>
              <a:rPr lang="en-GB" sz="1200" u="sng" dirty="0">
                <a:latin typeface="OpenDyslexic" panose="00000500000000000000" pitchFamily="50" charset="0"/>
              </a:rPr>
              <a:t>Case study 1- </a:t>
            </a:r>
            <a:r>
              <a:rPr lang="en-GB" sz="1200" dirty="0">
                <a:latin typeface="OpenDyslexic" panose="00000500000000000000" pitchFamily="50" charset="0"/>
              </a:rPr>
              <a:t>Jacob is a 27 year old man who lives alone in his flat. He was so happy to have his own place but struggles a little bit due to Down’s syndrome, he can become quite lonely. </a:t>
            </a:r>
          </a:p>
          <a:p>
            <a:r>
              <a:rPr lang="en-GB" sz="1200" dirty="0">
                <a:latin typeface="OpenDyslexic" panose="00000500000000000000" pitchFamily="50" charset="0"/>
              </a:rPr>
              <a:t>He goes to the shop everyday to pick up milk and bread, and to see his favourite cashier. One day, Jacob meets Joe on his way home and Joe mentions to him that he's homeless and needs somewhere to stay. Jacob asked if Joe wanted to stay at his home for a night, later that evening many of Joe’s friends arrived and forced Jacob to stay in his room and if he left, he would be killed. </a:t>
            </a:r>
          </a:p>
          <a:p>
            <a:endParaRPr lang="en-GB" sz="700" dirty="0">
              <a:latin typeface="OpenDyslexic" panose="00000500000000000000" pitchFamily="50" charset="0"/>
            </a:endParaRPr>
          </a:p>
          <a:p>
            <a:r>
              <a:rPr lang="en-GB" sz="1400" dirty="0">
                <a:latin typeface="OpenDyslexic" panose="00000500000000000000" pitchFamily="50" charset="0"/>
              </a:rPr>
              <a:t>1. What is Jacob’s vulnerability? </a:t>
            </a:r>
          </a:p>
          <a:p>
            <a:r>
              <a:rPr lang="en-GB" sz="500" u="sng" dirty="0">
                <a:latin typeface="OpenDyslexic" panose="00000500000000000000" pitchFamily="50" charset="0"/>
              </a:rPr>
              <a:t>Disability – down syndrome</a:t>
            </a:r>
          </a:p>
          <a:p>
            <a:r>
              <a:rPr lang="en-GB" sz="1400" dirty="0">
                <a:latin typeface="OpenDyslexic" panose="00000500000000000000" pitchFamily="50" charset="0"/>
              </a:rPr>
              <a:t>2. What has happened to Jacob’s house? </a:t>
            </a:r>
          </a:p>
          <a:p>
            <a:r>
              <a:rPr lang="en-GB" sz="500" u="sng" dirty="0">
                <a:latin typeface="OpenDyslexic" panose="00000500000000000000" pitchFamily="50" charset="0"/>
              </a:rPr>
              <a:t>He has become </a:t>
            </a:r>
            <a:r>
              <a:rPr lang="en-GB" sz="500" u="sng" dirty="0" err="1">
                <a:latin typeface="OpenDyslexic" panose="00000500000000000000" pitchFamily="50" charset="0"/>
              </a:rPr>
              <a:t>cuckood</a:t>
            </a:r>
            <a:r>
              <a:rPr lang="en-GB" sz="500" u="sng" dirty="0">
                <a:latin typeface="OpenDyslexic" panose="00000500000000000000" pitchFamily="50" charset="0"/>
              </a:rPr>
              <a:t>- cuckooing </a:t>
            </a:r>
            <a:r>
              <a:rPr lang="en-GB" sz="1050" b="0" i="0" dirty="0">
                <a:solidFill>
                  <a:srgbClr val="202124"/>
                </a:solidFill>
                <a:effectLst/>
                <a:latin typeface="arial" panose="020B0604020202020204" pitchFamily="34" charset="0"/>
              </a:rPr>
              <a:t>the practice of taking over the home of a vulnerable person in order to establish a base for illegal drug dealing, typically as part of a county lines operation.</a:t>
            </a:r>
            <a:endParaRPr lang="en-GB" sz="500" u="sng" dirty="0">
              <a:latin typeface="OpenDyslexic" panose="00000500000000000000" pitchFamily="50" charset="0"/>
            </a:endParaRPr>
          </a:p>
          <a:p>
            <a:r>
              <a:rPr lang="en-GB" sz="1400" dirty="0">
                <a:latin typeface="OpenDyslexic" panose="00000500000000000000" pitchFamily="50" charset="0"/>
              </a:rPr>
              <a:t>3. How was Jacobs vulnerability exploited? </a:t>
            </a:r>
          </a:p>
          <a:p>
            <a:r>
              <a:rPr lang="en-GB" dirty="0"/>
              <a:t>Due to his disability, Joe took advantage of his good nature and exploited it to take over his home to sell drugs and turn his home into a trap house </a:t>
            </a:r>
          </a:p>
          <a:p>
            <a:r>
              <a:rPr lang="en-GB" sz="1200" u="sng" dirty="0">
                <a:latin typeface="OpenDyslexic" panose="00000500000000000000" pitchFamily="50" charset="0"/>
              </a:rPr>
              <a:t>Case study 2- </a:t>
            </a:r>
            <a:r>
              <a:rPr lang="en-GB" sz="1200" dirty="0">
                <a:latin typeface="OpenDyslexic" panose="00000500000000000000" pitchFamily="50" charset="0"/>
              </a:rPr>
              <a:t>Nic’s parent are going through a rough patch, they seem to be arguing a lot more than usual. Nic hates raised voices and conflict so leaves the house every time they argue. He usually walks to the local park to play basketball. He always sees a group of kids around the court but doesn’t usually talk to them, until one day a boy called Ryan asked if he was ok because he's seen him around here a bit on his own. Ryan was a few years older and asked him questions about his life. Over a few months Ryan and Nic become good friends and Ryan introduced him to his friends who don’t work but seem to have really expensive clothes on. Nic doesn’t mind because they let him chill at their house when his parents are arguing. </a:t>
            </a:r>
          </a:p>
          <a:p>
            <a:endParaRPr lang="en-GB" sz="700" dirty="0">
              <a:latin typeface="OpenDyslexic" panose="00000500000000000000" pitchFamily="50" charset="0"/>
            </a:endParaRPr>
          </a:p>
          <a:p>
            <a:r>
              <a:rPr lang="en-GB" sz="1400" dirty="0">
                <a:latin typeface="OpenDyslexic" panose="00000500000000000000" pitchFamily="50" charset="0"/>
              </a:rPr>
              <a:t>1. What is Nic’s vulnerability? </a:t>
            </a:r>
          </a:p>
          <a:p>
            <a:endParaRPr lang="en-GB" sz="700" dirty="0">
              <a:latin typeface="OpenDyslexic" panose="00000500000000000000" pitchFamily="50" charset="0"/>
            </a:endParaRPr>
          </a:p>
          <a:p>
            <a:r>
              <a:rPr lang="en-GB" sz="1400" dirty="0">
                <a:latin typeface="OpenDyslexic" panose="00000500000000000000" pitchFamily="50" charset="0"/>
              </a:rPr>
              <a:t>2. Are there any concerns with Nic and Ryan’s friendship? </a:t>
            </a:r>
          </a:p>
          <a:p>
            <a:endParaRPr lang="en-GB" sz="500" dirty="0">
              <a:latin typeface="OpenDyslexic" panose="00000500000000000000" pitchFamily="50" charset="0"/>
            </a:endParaRPr>
          </a:p>
          <a:p>
            <a:r>
              <a:rPr lang="en-GB" sz="1400" dirty="0">
                <a:latin typeface="OpenDyslexic" panose="00000500000000000000" pitchFamily="50" charset="0"/>
              </a:rPr>
              <a:t>3. How could Nic’s vulnerability be exploited?</a:t>
            </a:r>
          </a:p>
          <a:p>
            <a:endParaRPr lang="en-GB" dirty="0"/>
          </a:p>
          <a:p>
            <a:endParaRPr lang="en-GB" dirty="0"/>
          </a:p>
        </p:txBody>
      </p:sp>
      <p:sp>
        <p:nvSpPr>
          <p:cNvPr id="4" name="Slide Number Placeholder 3"/>
          <p:cNvSpPr>
            <a:spLocks noGrp="1"/>
          </p:cNvSpPr>
          <p:nvPr>
            <p:ph type="sldNum" sz="quarter" idx="5"/>
          </p:nvPr>
        </p:nvSpPr>
        <p:spPr/>
        <p:txBody>
          <a:bodyPr/>
          <a:lstStyle/>
          <a:p>
            <a:fld id="{2712B887-0C9C-4D15-9C08-97099B846803}" type="slidenum">
              <a:rPr lang="en-GB" smtClean="0"/>
              <a:t>11</a:t>
            </a:fld>
            <a:endParaRPr lang="en-GB"/>
          </a:p>
        </p:txBody>
      </p:sp>
    </p:spTree>
    <p:extLst>
      <p:ext uri="{BB962C8B-B14F-4D97-AF65-F5344CB8AC3E}">
        <p14:creationId xmlns:p14="http://schemas.microsoft.com/office/powerpoint/2010/main" val="574836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 synopsis:</a:t>
            </a:r>
          </a:p>
          <a:p>
            <a:r>
              <a:rPr lang="en-GB" dirty="0"/>
              <a:t>Report from sky news about how COVID increased the vulnerability of young people with regards to county lines</a:t>
            </a:r>
          </a:p>
          <a:p>
            <a:r>
              <a:rPr lang="en-GB" dirty="0"/>
              <a:t>- When Alisha was 14 years old she was contacted by an 18 year old on snap chat, they met and he seemed nice.</a:t>
            </a:r>
          </a:p>
          <a:p>
            <a:pPr marL="171450" indent="-171450">
              <a:buFontTx/>
              <a:buChar char="-"/>
            </a:pPr>
            <a:r>
              <a:rPr lang="en-GB" dirty="0"/>
              <a:t>Smoked weed together, she owed him money for the weed and he owed someone else the money. He suggested she worked for him.</a:t>
            </a:r>
          </a:p>
          <a:p>
            <a:pPr marL="171450" indent="-171450">
              <a:buFontTx/>
              <a:buChar char="-"/>
            </a:pPr>
            <a:r>
              <a:rPr lang="en-GB" dirty="0"/>
              <a:t>She wanted to stop once she had paid the money back but was afraid, she had seen others become the victims of violence. People sat outside her house.</a:t>
            </a:r>
          </a:p>
          <a:p>
            <a:pPr marL="171450" indent="-171450">
              <a:buFontTx/>
              <a:buChar char="-"/>
            </a:pPr>
            <a:r>
              <a:rPr lang="en-GB" dirty="0"/>
              <a:t>She wasn’t given train tickets, she was told to jump the trains</a:t>
            </a:r>
          </a:p>
          <a:p>
            <a:pPr marL="171450" indent="-171450">
              <a:buFontTx/>
              <a:buChar char="-"/>
            </a:pPr>
            <a:r>
              <a:rPr lang="en-GB" dirty="0"/>
              <a:t>She was ‘delivering’ items locally at first – weed and coke in a bag.</a:t>
            </a:r>
          </a:p>
          <a:p>
            <a:pPr marL="171450" indent="-171450">
              <a:buFontTx/>
              <a:buChar char="-"/>
            </a:pPr>
            <a:r>
              <a:rPr lang="en-GB" dirty="0"/>
              <a:t>Alisha’s boyfriend introduced her to another man, he wanted her to deliver weapons. He was higher up in the gang so she felt protected. She was made to have sex and was afraid to say no.</a:t>
            </a:r>
          </a:p>
          <a:p>
            <a:pPr marL="171450" indent="-171450">
              <a:buFontTx/>
              <a:buChar char="-"/>
            </a:pPr>
            <a:r>
              <a:rPr lang="en-GB" dirty="0"/>
              <a:t>She wanted to leave the gang but was afraid.</a:t>
            </a:r>
          </a:p>
          <a:p>
            <a:pPr marL="171450" indent="-171450">
              <a:buFontTx/>
              <a:buChar char="-"/>
            </a:pPr>
            <a:endParaRPr lang="en-GB" dirty="0"/>
          </a:p>
          <a:p>
            <a:pPr marL="171450" indent="-171450">
              <a:buFontTx/>
              <a:buChar char="-"/>
            </a:pPr>
            <a:r>
              <a:rPr lang="en-GB" dirty="0"/>
              <a:t>COVID lead to a change in the County lines model, victims are becoming more affluent and more likely to become female. They are victims !</a:t>
            </a:r>
          </a:p>
        </p:txBody>
      </p:sp>
      <p:sp>
        <p:nvSpPr>
          <p:cNvPr id="4" name="Slide Number Placeholder 3"/>
          <p:cNvSpPr>
            <a:spLocks noGrp="1"/>
          </p:cNvSpPr>
          <p:nvPr>
            <p:ph type="sldNum" sz="quarter" idx="5"/>
          </p:nvPr>
        </p:nvSpPr>
        <p:spPr/>
        <p:txBody>
          <a:bodyPr/>
          <a:lstStyle/>
          <a:p>
            <a:fld id="{2712B887-0C9C-4D15-9C08-97099B846803}" type="slidenum">
              <a:rPr lang="en-GB" smtClean="0"/>
              <a:t>12</a:t>
            </a:fld>
            <a:endParaRPr lang="en-GB"/>
          </a:p>
        </p:txBody>
      </p:sp>
    </p:spTree>
    <p:extLst>
      <p:ext uri="{BB962C8B-B14F-4D97-AF65-F5344CB8AC3E}">
        <p14:creationId xmlns:p14="http://schemas.microsoft.com/office/powerpoint/2010/main" val="2973287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5100" y="16176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435100" y="43894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89800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4740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1691409"/>
            <a:ext cx="2628900" cy="449810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25500" y="1691409"/>
            <a:ext cx="7734300" cy="44981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42590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ngle header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7" name="Text Placeholder 5">
            <a:extLst>
              <a:ext uri="{FF2B5EF4-FFF2-40B4-BE49-F238E27FC236}">
                <a16:creationId xmlns:a16="http://schemas.microsoft.com/office/drawing/2014/main" id="{C1850855-BE95-4F7A-A1A9-2D5FF72B20E6}"/>
              </a:ext>
            </a:extLst>
          </p:cNvPr>
          <p:cNvSpPr>
            <a:spLocks noGrp="1"/>
          </p:cNvSpPr>
          <p:nvPr>
            <p:ph type="body" sz="quarter" idx="10" hasCustomPrompt="1"/>
          </p:nvPr>
        </p:nvSpPr>
        <p:spPr>
          <a:xfrm>
            <a:off x="9668387" y="6302309"/>
            <a:ext cx="2101035" cy="371015"/>
          </a:xfrm>
          <a:prstGeom prst="rect">
            <a:avLst/>
          </a:prstGeom>
        </p:spPr>
        <p:txBody>
          <a:bodyPr/>
          <a:lstStyle>
            <a:lvl1pPr marL="0" indent="0">
              <a:buNone/>
              <a:defRPr sz="1200" baseline="0">
                <a:solidFill>
                  <a:schemeClr val="bg1">
                    <a:lumMod val="50000"/>
                  </a:schemeClr>
                </a:solidFill>
                <a:latin typeface="+mj-lt"/>
              </a:defRPr>
            </a:lvl1pPr>
          </a:lstStyle>
          <a:p>
            <a:r>
              <a:rPr lang="en-GB"/>
              <a:t>KS3 – Basic life support</a:t>
            </a:r>
          </a:p>
        </p:txBody>
      </p:sp>
    </p:spTree>
    <p:extLst>
      <p:ext uri="{BB962C8B-B14F-4D97-AF65-F5344CB8AC3E}">
        <p14:creationId xmlns:p14="http://schemas.microsoft.com/office/powerpoint/2010/main" val="400025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4073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224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895419"/>
            <a:ext cx="10515600" cy="10816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53238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34206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34206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41257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6" y="1427884"/>
            <a:ext cx="10515600" cy="988291"/>
          </a:xfrm>
        </p:spPr>
        <p:txBody>
          <a:bodyPr/>
          <a:lstStyle/>
          <a:p>
            <a:r>
              <a:rPr lang="en-US"/>
              <a:t>Click to edit Master title style</a:t>
            </a:r>
            <a:endParaRPr lang="en-GB" dirty="0"/>
          </a:p>
        </p:txBody>
      </p:sp>
      <p:sp>
        <p:nvSpPr>
          <p:cNvPr id="3" name="Text Placeholder 2"/>
          <p:cNvSpPr>
            <a:spLocks noGrp="1"/>
          </p:cNvSpPr>
          <p:nvPr>
            <p:ph type="body" idx="1"/>
          </p:nvPr>
        </p:nvSpPr>
        <p:spPr>
          <a:xfrm>
            <a:off x="839786" y="24971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6" y="3482975"/>
            <a:ext cx="5157787" cy="27227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24971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482974"/>
            <a:ext cx="5183188" cy="27227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30068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01075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699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6" y="1787524"/>
            <a:ext cx="3932237" cy="1069975"/>
          </a:xfrm>
        </p:spPr>
        <p:txBody>
          <a:bodyPr anchor="b"/>
          <a:lstStyle>
            <a:lvl1pPr>
              <a:defRPr sz="3200"/>
            </a:lvl1pPr>
          </a:lstStyle>
          <a:p>
            <a:r>
              <a:rPr lang="en-US"/>
              <a:t>Click to edit Master title style</a:t>
            </a:r>
            <a:endParaRPr lang="en-GB" dirty="0"/>
          </a:p>
        </p:txBody>
      </p:sp>
      <p:sp>
        <p:nvSpPr>
          <p:cNvPr id="3" name="Content Placeholder 2"/>
          <p:cNvSpPr>
            <a:spLocks noGrp="1"/>
          </p:cNvSpPr>
          <p:nvPr>
            <p:ph idx="1"/>
          </p:nvPr>
        </p:nvSpPr>
        <p:spPr>
          <a:xfrm>
            <a:off x="5081588" y="1800225"/>
            <a:ext cx="6172200" cy="42034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7" y="2870200"/>
            <a:ext cx="3932237" cy="313343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137359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1673224"/>
            <a:ext cx="3932237" cy="1069975"/>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95888" y="1804843"/>
            <a:ext cx="6172200" cy="42495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7" y="2882900"/>
            <a:ext cx="3932237" cy="317961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293856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175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3218046"/>
            <a:ext cx="10515600" cy="28666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Rounded Rectangle 26"/>
          <p:cNvSpPr/>
          <p:nvPr/>
        </p:nvSpPr>
        <p:spPr>
          <a:xfrm>
            <a:off x="838200" y="623337"/>
            <a:ext cx="10515600" cy="76756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OpenDyslexic" panose="00000500000000000000" pitchFamily="50" charset="0"/>
                <a:ea typeface="Adobe Fan Heiti Std B" panose="020B0700000000000000" pitchFamily="34" charset="-128"/>
              </a:rPr>
              <a:t>Big Question 7: What are county lines?  </a:t>
            </a:r>
            <a:r>
              <a:rPr lang="en-GB" sz="1600" dirty="0">
                <a:solidFill>
                  <a:schemeClr val="tx1"/>
                </a:solidFill>
                <a:latin typeface="OpenDyslexic" panose="00000500000000000000" pitchFamily="50" charset="0"/>
                <a:ea typeface="Adobe Fan Heiti Std B" panose="020B0700000000000000" pitchFamily="34" charset="-128"/>
              </a:rPr>
              <a:t> </a:t>
            </a:r>
          </a:p>
        </p:txBody>
      </p:sp>
      <p:sp>
        <p:nvSpPr>
          <p:cNvPr id="28" name="Rounded Rectangle 27"/>
          <p:cNvSpPr/>
          <p:nvPr/>
        </p:nvSpPr>
        <p:spPr>
          <a:xfrm>
            <a:off x="838200" y="119681"/>
            <a:ext cx="2346037" cy="360218"/>
          </a:xfrm>
          <a:prstGeom prst="roundRect">
            <a:avLst/>
          </a:prstGeom>
          <a:solidFill>
            <a:schemeClr val="accent2">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latin typeface="OpenDyslexic" panose="00000500000000000000" pitchFamily="50" charset="0"/>
              </a:rPr>
              <a:t>County lines </a:t>
            </a:r>
          </a:p>
        </p:txBody>
      </p:sp>
      <p:sp>
        <p:nvSpPr>
          <p:cNvPr id="31" name="Rounded Rectangle 30"/>
          <p:cNvSpPr/>
          <p:nvPr/>
        </p:nvSpPr>
        <p:spPr>
          <a:xfrm>
            <a:off x="9007763" y="103511"/>
            <a:ext cx="2346037" cy="360218"/>
          </a:xfrm>
          <a:prstGeom prst="roundRect">
            <a:avLst/>
          </a:prstGeom>
          <a:solidFill>
            <a:schemeClr val="accent2">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latin typeface="OpenDyslexic" panose="00000500000000000000" pitchFamily="50" charset="0"/>
              </a:rPr>
              <a:t>Trap House </a:t>
            </a:r>
          </a:p>
        </p:txBody>
      </p:sp>
      <p:sp>
        <p:nvSpPr>
          <p:cNvPr id="32" name="Rounded Rectangle 31"/>
          <p:cNvSpPr/>
          <p:nvPr/>
        </p:nvSpPr>
        <p:spPr>
          <a:xfrm>
            <a:off x="838200" y="6389353"/>
            <a:ext cx="2346037" cy="360218"/>
          </a:xfrm>
          <a:prstGeom prst="roundRect">
            <a:avLst/>
          </a:prstGeom>
          <a:solidFill>
            <a:schemeClr val="accent2">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latin typeface="OpenDyslexic" panose="00000500000000000000" pitchFamily="50" charset="0"/>
              </a:rPr>
              <a:t>Cuckoo </a:t>
            </a:r>
          </a:p>
        </p:txBody>
      </p:sp>
      <p:sp>
        <p:nvSpPr>
          <p:cNvPr id="35" name="Rounded Rectangle 34"/>
          <p:cNvSpPr/>
          <p:nvPr/>
        </p:nvSpPr>
        <p:spPr>
          <a:xfrm>
            <a:off x="9007763" y="6373183"/>
            <a:ext cx="2346037" cy="360218"/>
          </a:xfrm>
          <a:prstGeom prst="roundRect">
            <a:avLst/>
          </a:prstGeom>
          <a:solidFill>
            <a:schemeClr val="accent2">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latin typeface="OpenDyslexic" panose="00000500000000000000" pitchFamily="50" charset="0"/>
              </a:rPr>
              <a:t>Trapline</a:t>
            </a:r>
          </a:p>
        </p:txBody>
      </p:sp>
      <p:pic>
        <p:nvPicPr>
          <p:cNvPr id="14" name="Picture 13"/>
          <p:cNvPicPr/>
          <p:nvPr/>
        </p:nvPicPr>
        <p:blipFill rotWithShape="1">
          <a:blip r:embed="rId14"/>
          <a:srcRect r="65860"/>
          <a:stretch/>
        </p:blipFill>
        <p:spPr>
          <a:xfrm>
            <a:off x="10642599" y="650691"/>
            <a:ext cx="647701" cy="712859"/>
          </a:xfrm>
          <a:prstGeom prst="rect">
            <a:avLst/>
          </a:prstGeom>
        </p:spPr>
      </p:pic>
    </p:spTree>
    <p:extLst>
      <p:ext uri="{BB962C8B-B14F-4D97-AF65-F5344CB8AC3E}">
        <p14:creationId xmlns:p14="http://schemas.microsoft.com/office/powerpoint/2010/main" val="593898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OpenDyslexic"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Dyslexic"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Dyslexic"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Dyslexic"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Dyslexic"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Dyslexic"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ebay.co.uk/sch/i.html?_dmd=2&amp;_dkr=1&amp;iconV2Request=true&amp;_ssn=leicestershire_police&amp;store_cat=0&amp;store_name=leicesterpolicepocaproperty&amp;_oac=1"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HFpMsWatbIc"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catch-22.org.uk/find-services/county-lines-support-and-rescue/"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nspcc.org.uk/what-is-child-abuse/types-of-abuse/county-lin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aS1tlx47-u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E9BD3-B366-4251-9C9B-7F9811B45241}"/>
              </a:ext>
            </a:extLst>
          </p:cNvPr>
          <p:cNvSpPr txBox="1">
            <a:spLocks/>
          </p:cNvSpPr>
          <p:nvPr/>
        </p:nvSpPr>
        <p:spPr>
          <a:xfrm>
            <a:off x="467085" y="1450184"/>
            <a:ext cx="1190779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OpenDyslexic" panose="00000500000000000000" pitchFamily="50" charset="0"/>
                <a:ea typeface="+mj-ea"/>
                <a:cs typeface="+mj-cs"/>
              </a:defRPr>
            </a:lvl1pPr>
          </a:lstStyle>
          <a:p>
            <a:r>
              <a:rPr lang="en-GB" sz="3200" dirty="0"/>
              <a:t>Teacher instructions / pathway through the lessons</a:t>
            </a:r>
          </a:p>
        </p:txBody>
      </p:sp>
      <p:graphicFrame>
        <p:nvGraphicFramePr>
          <p:cNvPr id="3" name="Table 2">
            <a:extLst>
              <a:ext uri="{FF2B5EF4-FFF2-40B4-BE49-F238E27FC236}">
                <a16:creationId xmlns:a16="http://schemas.microsoft.com/office/drawing/2014/main" id="{F0907078-DE3F-4ACA-A194-929E4A2F766C}"/>
              </a:ext>
            </a:extLst>
          </p:cNvPr>
          <p:cNvGraphicFramePr>
            <a:graphicFrameLocks noGrp="1"/>
          </p:cNvGraphicFramePr>
          <p:nvPr>
            <p:extLst>
              <p:ext uri="{D42A27DB-BD31-4B8C-83A1-F6EECF244321}">
                <p14:modId xmlns:p14="http://schemas.microsoft.com/office/powerpoint/2010/main" val="4169896603"/>
              </p:ext>
            </p:extLst>
          </p:nvPr>
        </p:nvGraphicFramePr>
        <p:xfrm>
          <a:off x="412067" y="5352043"/>
          <a:ext cx="11367865" cy="1012299"/>
        </p:xfrm>
        <a:graphic>
          <a:graphicData uri="http://schemas.openxmlformats.org/drawingml/2006/table">
            <a:tbl>
              <a:tblPr firstRow="1" firstCol="1" bandRow="1">
                <a:tableStyleId>{5C22544A-7EE6-4342-B048-85BDC9FD1C3A}</a:tableStyleId>
              </a:tblPr>
              <a:tblGrid>
                <a:gridCol w="1776550">
                  <a:extLst>
                    <a:ext uri="{9D8B030D-6E8A-4147-A177-3AD203B41FA5}">
                      <a16:colId xmlns:a16="http://schemas.microsoft.com/office/drawing/2014/main" val="3340991347"/>
                    </a:ext>
                  </a:extLst>
                </a:gridCol>
                <a:gridCol w="4787942">
                  <a:extLst>
                    <a:ext uri="{9D8B030D-6E8A-4147-A177-3AD203B41FA5}">
                      <a16:colId xmlns:a16="http://schemas.microsoft.com/office/drawing/2014/main" val="3006142404"/>
                    </a:ext>
                  </a:extLst>
                </a:gridCol>
                <a:gridCol w="4803373">
                  <a:extLst>
                    <a:ext uri="{9D8B030D-6E8A-4147-A177-3AD203B41FA5}">
                      <a16:colId xmlns:a16="http://schemas.microsoft.com/office/drawing/2014/main" val="3517620488"/>
                    </a:ext>
                  </a:extLst>
                </a:gridCol>
              </a:tblGrid>
              <a:tr h="1012299">
                <a:tc>
                  <a:txBody>
                    <a:bodyPr/>
                    <a:lstStyle/>
                    <a:p>
                      <a:pPr>
                        <a:lnSpc>
                          <a:spcPct val="107000"/>
                        </a:lnSpc>
                        <a:spcAft>
                          <a:spcPts val="0"/>
                        </a:spcAft>
                      </a:pPr>
                      <a:r>
                        <a:rPr lang="en-GB" sz="1400" dirty="0">
                          <a:effectLst/>
                        </a:rPr>
                        <a:t>What are county lines?[drugs]</a:t>
                      </a:r>
                    </a:p>
                    <a:p>
                      <a:pP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Calibri" panose="020F0502020204030204" pitchFamily="34" charset="0"/>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Movement of drugs from one major city to another </a:t>
                      </a:r>
                    </a:p>
                    <a:p>
                      <a:pPr marL="342900" lvl="0" indent="-342900">
                        <a:lnSpc>
                          <a:spcPct val="107000"/>
                        </a:lnSpc>
                        <a:spcAft>
                          <a:spcPts val="0"/>
                        </a:spcAft>
                        <a:buFont typeface="Calibri" panose="020F0502020204030204" pitchFamily="34" charset="0"/>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Finding ‘quieter areas’ to sell more drugs </a:t>
                      </a:r>
                    </a:p>
                    <a:p>
                      <a:pPr marL="342900" lvl="0" indent="-342900">
                        <a:lnSpc>
                          <a:spcPct val="107000"/>
                        </a:lnSpc>
                        <a:spcAft>
                          <a:spcPts val="0"/>
                        </a:spcAft>
                        <a:buFont typeface="Calibri" panose="020F0502020204030204" pitchFamily="34" charset="0"/>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Using children/younger people as they are less likely to be stopped and searched </a:t>
                      </a:r>
                    </a:p>
                  </a:txBody>
                  <a:tcPr marL="68580" marR="68580" marT="0" marB="0"/>
                </a:tc>
                <a:tc>
                  <a:txBody>
                    <a:bodyPr/>
                    <a:lstStyle/>
                    <a:p>
                      <a:pPr marL="342900" lvl="0" indent="-342900">
                        <a:lnSpc>
                          <a:spcPct val="107000"/>
                        </a:lnSpc>
                        <a:spcAft>
                          <a:spcPts val="0"/>
                        </a:spcAft>
                        <a:buFont typeface="Calibri" panose="020F0502020204030204" pitchFamily="34" charset="0"/>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What are county lines </a:t>
                      </a:r>
                    </a:p>
                    <a:p>
                      <a:pPr marL="342900" lvl="0" indent="-342900">
                        <a:lnSpc>
                          <a:spcPct val="107000"/>
                        </a:lnSpc>
                        <a:spcAft>
                          <a:spcPts val="0"/>
                        </a:spcAft>
                        <a:buFont typeface="Calibri" panose="020F0502020204030204" pitchFamily="34" charset="0"/>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How do gangs exploit young people </a:t>
                      </a:r>
                    </a:p>
                    <a:p>
                      <a:pPr marL="342900" lvl="0" indent="-342900">
                        <a:lnSpc>
                          <a:spcPct val="107000"/>
                        </a:lnSpc>
                        <a:spcAft>
                          <a:spcPts val="0"/>
                        </a:spcAft>
                        <a:buFont typeface="Calibri" panose="020F0502020204030204" pitchFamily="34" charset="0"/>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How dangerous are county lines? </a:t>
                      </a:r>
                    </a:p>
                    <a:p>
                      <a:pPr marL="342900" lvl="0" indent="-342900">
                        <a:lnSpc>
                          <a:spcPct val="107000"/>
                        </a:lnSpc>
                        <a:spcAft>
                          <a:spcPts val="0"/>
                        </a:spcAft>
                        <a:buFont typeface="Calibri" panose="020F0502020204030204" pitchFamily="34" charset="0"/>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Laws around county lines </a:t>
                      </a:r>
                    </a:p>
                  </a:txBody>
                  <a:tcPr marL="68580" marR="68580" marT="0" marB="0"/>
                </a:tc>
                <a:extLst>
                  <a:ext uri="{0D108BD9-81ED-4DB2-BD59-A6C34878D82A}">
                    <a16:rowId xmlns:a16="http://schemas.microsoft.com/office/drawing/2014/main" val="3328490783"/>
                  </a:ext>
                </a:extLst>
              </a:tr>
            </a:tbl>
          </a:graphicData>
        </a:graphic>
      </p:graphicFrame>
      <p:sp>
        <p:nvSpPr>
          <p:cNvPr id="4" name="TextBox 3">
            <a:extLst>
              <a:ext uri="{FF2B5EF4-FFF2-40B4-BE49-F238E27FC236}">
                <a16:creationId xmlns:a16="http://schemas.microsoft.com/office/drawing/2014/main" id="{3748F312-E1D6-4AC1-A251-43D2518D9B29}"/>
              </a:ext>
            </a:extLst>
          </p:cNvPr>
          <p:cNvSpPr txBox="1"/>
          <p:nvPr/>
        </p:nvSpPr>
        <p:spPr>
          <a:xfrm>
            <a:off x="248193" y="1951672"/>
            <a:ext cx="11782697" cy="3139321"/>
          </a:xfrm>
          <a:prstGeom prst="rect">
            <a:avLst/>
          </a:prstGeom>
          <a:noFill/>
        </p:spPr>
        <p:txBody>
          <a:bodyPr wrap="square" rtlCol="0">
            <a:spAutoFit/>
          </a:bodyPr>
          <a:lstStyle/>
          <a:p>
            <a:r>
              <a:rPr lang="en-GB" dirty="0">
                <a:solidFill>
                  <a:srgbClr val="7030A0"/>
                </a:solidFill>
                <a:latin typeface="OpenDyslexic" panose="00000500000000000000" pitchFamily="50" charset="0"/>
              </a:rPr>
              <a:t>WHY</a:t>
            </a:r>
          </a:p>
          <a:p>
            <a:r>
              <a:rPr lang="en-GB" dirty="0">
                <a:solidFill>
                  <a:srgbClr val="7030A0"/>
                </a:solidFill>
                <a:latin typeface="OpenDyslexic" panose="00000500000000000000" pitchFamily="50" charset="0"/>
              </a:rPr>
              <a:t>COUNTY LINES IS THE LARGEST GROWING CRIME IMPACTING YOUNG PEOPLE </a:t>
            </a:r>
          </a:p>
          <a:p>
            <a:r>
              <a:rPr lang="en-GB" dirty="0">
                <a:solidFill>
                  <a:srgbClr val="7030A0"/>
                </a:solidFill>
                <a:latin typeface="OpenDyslexic" panose="00000500000000000000" pitchFamily="50" charset="0"/>
              </a:rPr>
              <a:t>IMPORTANT TO UNDERSTAND HOW GROOMERS WORK TO KEEP YOUSELF/OTHERS SAFE. Vulnerable people are exploited / manipulated. Students should also be completing a county lines session with James </a:t>
            </a:r>
            <a:r>
              <a:rPr lang="en-GB" dirty="0" err="1">
                <a:solidFill>
                  <a:srgbClr val="7030A0"/>
                </a:solidFill>
                <a:latin typeface="OpenDyslexic" panose="00000500000000000000" pitchFamily="50" charset="0"/>
              </a:rPr>
              <a:t>Edmonston</a:t>
            </a:r>
            <a:r>
              <a:rPr lang="en-GB" dirty="0">
                <a:solidFill>
                  <a:srgbClr val="7030A0"/>
                </a:solidFill>
                <a:latin typeface="OpenDyslexic" panose="00000500000000000000" pitchFamily="50" charset="0"/>
              </a:rPr>
              <a:t> TBC</a:t>
            </a:r>
          </a:p>
          <a:p>
            <a:endParaRPr lang="en-GB" dirty="0">
              <a:solidFill>
                <a:srgbClr val="7030A0"/>
              </a:solidFill>
              <a:latin typeface="OpenDyslexic" panose="00000500000000000000" pitchFamily="50" charset="0"/>
            </a:endParaRPr>
          </a:p>
          <a:p>
            <a:r>
              <a:rPr lang="en-GB" dirty="0">
                <a:solidFill>
                  <a:srgbClr val="7030A0"/>
                </a:solidFill>
                <a:latin typeface="OpenDyslexic" panose="00000500000000000000" pitchFamily="50" charset="0"/>
              </a:rPr>
              <a:t>The focus should be around the idea that people who are exploited by dealers for county lines are vulnerable. Whilst money might seem appealing in the short term. The money is unlikely to last. This is a link to the Leicestershire police </a:t>
            </a:r>
            <a:r>
              <a:rPr lang="en-GB" dirty="0" err="1">
                <a:solidFill>
                  <a:srgbClr val="7030A0"/>
                </a:solidFill>
                <a:latin typeface="OpenDyslexic" panose="00000500000000000000" pitchFamily="50" charset="0"/>
              </a:rPr>
              <a:t>ebay</a:t>
            </a:r>
            <a:r>
              <a:rPr lang="en-GB" dirty="0">
                <a:solidFill>
                  <a:srgbClr val="7030A0"/>
                </a:solidFill>
                <a:latin typeface="OpenDyslexic" panose="00000500000000000000" pitchFamily="50" charset="0"/>
              </a:rPr>
              <a:t> site. This is where the products that have been confiscated from proceeds of crime are sold. They have sold over 6000 items  </a:t>
            </a:r>
            <a:r>
              <a:rPr lang="en-GB" dirty="0">
                <a:hlinkClick r:id="rId2"/>
              </a:rPr>
              <a:t>| eBay</a:t>
            </a:r>
            <a:endParaRPr lang="en-GB" dirty="0">
              <a:solidFill>
                <a:srgbClr val="7030A0"/>
              </a:solidFill>
              <a:latin typeface="OpenDyslexic" panose="00000500000000000000" pitchFamily="50" charset="0"/>
            </a:endParaRPr>
          </a:p>
        </p:txBody>
      </p:sp>
    </p:spTree>
    <p:extLst>
      <p:ext uri="{BB962C8B-B14F-4D97-AF65-F5344CB8AC3E}">
        <p14:creationId xmlns:p14="http://schemas.microsoft.com/office/powerpoint/2010/main" val="1159678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EC881D-0FCE-322D-BE08-972B269D0EFD}"/>
              </a:ext>
            </a:extLst>
          </p:cNvPr>
          <p:cNvSpPr>
            <a:spLocks noGrp="1"/>
          </p:cNvSpPr>
          <p:nvPr>
            <p:ph idx="1"/>
          </p:nvPr>
        </p:nvSpPr>
        <p:spPr>
          <a:xfrm>
            <a:off x="0" y="1466396"/>
            <a:ext cx="12192000" cy="1589085"/>
          </a:xfrm>
        </p:spPr>
        <p:txBody>
          <a:bodyPr>
            <a:normAutofit fontScale="92500" lnSpcReduction="10000"/>
          </a:bodyPr>
          <a:lstStyle/>
          <a:p>
            <a:pPr marL="0" indent="0" algn="ctr">
              <a:buNone/>
            </a:pPr>
            <a:r>
              <a:rPr lang="en-GB" sz="3200" u="sng" dirty="0">
                <a:latin typeface="OpenDyslexic" panose="00000500000000000000" pitchFamily="50" charset="0"/>
              </a:rPr>
              <a:t>Drug dealers groom individuals who tend to be more vulnerable.</a:t>
            </a:r>
          </a:p>
          <a:p>
            <a:pPr marL="0" indent="0" algn="ctr">
              <a:buNone/>
            </a:pPr>
            <a:r>
              <a:rPr lang="en-GB" sz="2800" dirty="0">
                <a:latin typeface="OpenDyslexic" panose="00000500000000000000" pitchFamily="50" charset="0"/>
              </a:rPr>
              <a:t>What kind of factors could make a child or young </a:t>
            </a:r>
            <a:r>
              <a:rPr lang="en-GB" dirty="0">
                <a:latin typeface="OpenDyslexic" panose="00000500000000000000" pitchFamily="50" charset="0"/>
              </a:rPr>
              <a:t>person </a:t>
            </a:r>
            <a:r>
              <a:rPr lang="en-GB" sz="2800" dirty="0">
                <a:latin typeface="OpenDyslexic" panose="00000500000000000000" pitchFamily="50" charset="0"/>
              </a:rPr>
              <a:t>vulnerable? </a:t>
            </a:r>
          </a:p>
          <a:p>
            <a:pPr marL="0" indent="0">
              <a:buNone/>
            </a:pPr>
            <a:endParaRPr lang="en-GB" dirty="0"/>
          </a:p>
        </p:txBody>
      </p:sp>
      <p:sp>
        <p:nvSpPr>
          <p:cNvPr id="4" name="Cloud 3">
            <a:extLst>
              <a:ext uri="{FF2B5EF4-FFF2-40B4-BE49-F238E27FC236}">
                <a16:creationId xmlns:a16="http://schemas.microsoft.com/office/drawing/2014/main" id="{065DA526-2606-4F58-CD3E-35433D5E7FB3}"/>
              </a:ext>
            </a:extLst>
          </p:cNvPr>
          <p:cNvSpPr/>
          <p:nvPr/>
        </p:nvSpPr>
        <p:spPr>
          <a:xfrm>
            <a:off x="966653" y="3344213"/>
            <a:ext cx="2403565" cy="105306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OpenDyslexic" panose="00000500000000000000" pitchFamily="50" charset="0"/>
              </a:rPr>
              <a:t>Family break down </a:t>
            </a:r>
          </a:p>
        </p:txBody>
      </p:sp>
      <p:sp>
        <p:nvSpPr>
          <p:cNvPr id="5" name="Cloud 4">
            <a:extLst>
              <a:ext uri="{FF2B5EF4-FFF2-40B4-BE49-F238E27FC236}">
                <a16:creationId xmlns:a16="http://schemas.microsoft.com/office/drawing/2014/main" id="{3C41A884-6C25-66BC-256C-93C255113A58}"/>
              </a:ext>
            </a:extLst>
          </p:cNvPr>
          <p:cNvSpPr/>
          <p:nvPr/>
        </p:nvSpPr>
        <p:spPr>
          <a:xfrm>
            <a:off x="5289382" y="3259712"/>
            <a:ext cx="2172788" cy="105306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OpenDyslexic" panose="00000500000000000000" pitchFamily="50" charset="0"/>
              </a:rPr>
              <a:t>A child in care </a:t>
            </a:r>
          </a:p>
        </p:txBody>
      </p:sp>
      <p:sp>
        <p:nvSpPr>
          <p:cNvPr id="6" name="Cloud 5">
            <a:extLst>
              <a:ext uri="{FF2B5EF4-FFF2-40B4-BE49-F238E27FC236}">
                <a16:creationId xmlns:a16="http://schemas.microsoft.com/office/drawing/2014/main" id="{33CA54E2-47D8-1BFA-0611-683EE1358B96}"/>
              </a:ext>
            </a:extLst>
          </p:cNvPr>
          <p:cNvSpPr/>
          <p:nvPr/>
        </p:nvSpPr>
        <p:spPr>
          <a:xfrm>
            <a:off x="5183788" y="5081765"/>
            <a:ext cx="2370899" cy="11661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OpenDyslexic" panose="00000500000000000000" pitchFamily="50" charset="0"/>
              </a:rPr>
              <a:t>Financial issues in home </a:t>
            </a:r>
          </a:p>
        </p:txBody>
      </p:sp>
      <p:sp>
        <p:nvSpPr>
          <p:cNvPr id="7" name="Cloud 6">
            <a:extLst>
              <a:ext uri="{FF2B5EF4-FFF2-40B4-BE49-F238E27FC236}">
                <a16:creationId xmlns:a16="http://schemas.microsoft.com/office/drawing/2014/main" id="{0779C1E9-0E29-D996-2A4D-757418E756A7}"/>
              </a:ext>
            </a:extLst>
          </p:cNvPr>
          <p:cNvSpPr/>
          <p:nvPr/>
        </p:nvSpPr>
        <p:spPr>
          <a:xfrm>
            <a:off x="9276803" y="4972051"/>
            <a:ext cx="2795451" cy="103686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OpenDyslexic" panose="00000500000000000000" pitchFamily="50" charset="0"/>
              </a:rPr>
              <a:t>Siblings or parents in prison </a:t>
            </a:r>
          </a:p>
        </p:txBody>
      </p:sp>
      <p:sp>
        <p:nvSpPr>
          <p:cNvPr id="8" name="Cloud 7">
            <a:extLst>
              <a:ext uri="{FF2B5EF4-FFF2-40B4-BE49-F238E27FC236}">
                <a16:creationId xmlns:a16="http://schemas.microsoft.com/office/drawing/2014/main" id="{8C28B4DE-966E-0BB5-7C7C-72BA83449924}"/>
              </a:ext>
            </a:extLst>
          </p:cNvPr>
          <p:cNvSpPr/>
          <p:nvPr/>
        </p:nvSpPr>
        <p:spPr>
          <a:xfrm>
            <a:off x="9213668" y="3085158"/>
            <a:ext cx="2858586" cy="121283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OpenDyslexic" panose="00000500000000000000" pitchFamily="50" charset="0"/>
              </a:rPr>
              <a:t>Siblings and parents active in gang </a:t>
            </a:r>
          </a:p>
        </p:txBody>
      </p:sp>
      <p:sp>
        <p:nvSpPr>
          <p:cNvPr id="9" name="Cloud 8">
            <a:extLst>
              <a:ext uri="{FF2B5EF4-FFF2-40B4-BE49-F238E27FC236}">
                <a16:creationId xmlns:a16="http://schemas.microsoft.com/office/drawing/2014/main" id="{5C0E2432-21CF-2B04-742B-BE1AE325E183}"/>
              </a:ext>
            </a:extLst>
          </p:cNvPr>
          <p:cNvSpPr/>
          <p:nvPr/>
        </p:nvSpPr>
        <p:spPr>
          <a:xfrm>
            <a:off x="117566" y="4723982"/>
            <a:ext cx="2497169" cy="11661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OpenDyslexic" panose="00000500000000000000" pitchFamily="50" charset="0"/>
              </a:rPr>
              <a:t>Special educational needs </a:t>
            </a:r>
          </a:p>
        </p:txBody>
      </p:sp>
      <p:sp>
        <p:nvSpPr>
          <p:cNvPr id="10" name="Cloud 9">
            <a:extLst>
              <a:ext uri="{FF2B5EF4-FFF2-40B4-BE49-F238E27FC236}">
                <a16:creationId xmlns:a16="http://schemas.microsoft.com/office/drawing/2014/main" id="{0124E4DE-93AA-30B9-8621-78D1244DAE1A}"/>
              </a:ext>
            </a:extLst>
          </p:cNvPr>
          <p:cNvSpPr/>
          <p:nvPr/>
        </p:nvSpPr>
        <p:spPr>
          <a:xfrm>
            <a:off x="7441482" y="4297992"/>
            <a:ext cx="2227216" cy="102279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OpenDyslexic" panose="00000500000000000000" pitchFamily="50" charset="0"/>
              </a:rPr>
              <a:t>Poor attendance </a:t>
            </a:r>
          </a:p>
        </p:txBody>
      </p:sp>
      <p:sp>
        <p:nvSpPr>
          <p:cNvPr id="11" name="Cloud 10">
            <a:extLst>
              <a:ext uri="{FF2B5EF4-FFF2-40B4-BE49-F238E27FC236}">
                <a16:creationId xmlns:a16="http://schemas.microsoft.com/office/drawing/2014/main" id="{7C0B1036-2E48-0DAF-0A0A-609AD11187EE}"/>
              </a:ext>
            </a:extLst>
          </p:cNvPr>
          <p:cNvSpPr/>
          <p:nvPr/>
        </p:nvSpPr>
        <p:spPr>
          <a:xfrm>
            <a:off x="3185179" y="4397281"/>
            <a:ext cx="2497169" cy="82421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OpenDyslexic" panose="00000500000000000000" pitchFamily="50" charset="0"/>
              </a:rPr>
              <a:t>Mental health issues </a:t>
            </a:r>
          </a:p>
        </p:txBody>
      </p:sp>
      <p:sp>
        <p:nvSpPr>
          <p:cNvPr id="12" name="Rectangle 11">
            <a:extLst>
              <a:ext uri="{FF2B5EF4-FFF2-40B4-BE49-F238E27FC236}">
                <a16:creationId xmlns:a16="http://schemas.microsoft.com/office/drawing/2014/main" id="{426F3F5D-2203-BABC-5283-40A877C5EEF1}"/>
              </a:ext>
            </a:extLst>
          </p:cNvPr>
          <p:cNvSpPr/>
          <p:nvPr/>
        </p:nvSpPr>
        <p:spPr>
          <a:xfrm>
            <a:off x="3370218" y="6274568"/>
            <a:ext cx="2090051" cy="478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OpenDyslexic" panose="00000500000000000000" pitchFamily="50" charset="0"/>
              </a:rPr>
              <a:t>Page 18 </a:t>
            </a:r>
          </a:p>
        </p:txBody>
      </p:sp>
    </p:spTree>
    <p:extLst>
      <p:ext uri="{BB962C8B-B14F-4D97-AF65-F5344CB8AC3E}">
        <p14:creationId xmlns:p14="http://schemas.microsoft.com/office/powerpoint/2010/main" val="377482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04290-8F01-9E59-9FD6-121D015B0F63}"/>
              </a:ext>
            </a:extLst>
          </p:cNvPr>
          <p:cNvSpPr>
            <a:spLocks noGrp="1"/>
          </p:cNvSpPr>
          <p:nvPr>
            <p:ph type="title"/>
          </p:nvPr>
        </p:nvSpPr>
        <p:spPr>
          <a:xfrm>
            <a:off x="91440" y="1617529"/>
            <a:ext cx="12100560" cy="1325563"/>
          </a:xfrm>
        </p:spPr>
        <p:txBody>
          <a:bodyPr>
            <a:noAutofit/>
          </a:bodyPr>
          <a:lstStyle/>
          <a:p>
            <a:pPr algn="ctr"/>
            <a:r>
              <a:rPr lang="en-GB" sz="3200" dirty="0">
                <a:latin typeface="OpenDyslexic" panose="00000500000000000000" pitchFamily="50" charset="0"/>
              </a:rPr>
              <a:t>In your booklets are two case studies of vulnerable people. Read through the case study and identify what makes the individual vulnerable and </a:t>
            </a:r>
            <a:r>
              <a:rPr lang="en-GB" sz="3200" u="sng" dirty="0">
                <a:latin typeface="OpenDyslexic" panose="00000500000000000000" pitchFamily="50" charset="0"/>
              </a:rPr>
              <a:t>how they were exploited </a:t>
            </a:r>
          </a:p>
        </p:txBody>
      </p:sp>
      <p:sp>
        <p:nvSpPr>
          <p:cNvPr id="3" name="Content Placeholder 2">
            <a:extLst>
              <a:ext uri="{FF2B5EF4-FFF2-40B4-BE49-F238E27FC236}">
                <a16:creationId xmlns:a16="http://schemas.microsoft.com/office/drawing/2014/main" id="{CB333359-3AB4-06D0-15C9-8CC63CA43F31}"/>
              </a:ext>
            </a:extLst>
          </p:cNvPr>
          <p:cNvSpPr>
            <a:spLocks noGrp="1"/>
          </p:cNvSpPr>
          <p:nvPr>
            <p:ph idx="1"/>
          </p:nvPr>
        </p:nvSpPr>
        <p:spPr>
          <a:xfrm>
            <a:off x="1074488" y="3211171"/>
            <a:ext cx="3629297" cy="2866610"/>
          </a:xfrm>
          <a:solidFill>
            <a:srgbClr val="FFC000"/>
          </a:solidFill>
        </p:spPr>
        <p:txBody>
          <a:bodyPr/>
          <a:lstStyle/>
          <a:p>
            <a:pPr marL="0" indent="0">
              <a:buNone/>
            </a:pPr>
            <a:r>
              <a:rPr lang="en-GB" dirty="0">
                <a:latin typeface="OpenDyslexic" panose="00000500000000000000" pitchFamily="50" charset="0"/>
              </a:rPr>
              <a:t>Case study 1- </a:t>
            </a:r>
          </a:p>
        </p:txBody>
      </p:sp>
      <p:pic>
        <p:nvPicPr>
          <p:cNvPr id="1028" name="Picture 4" descr="Cuckooing | Line of Duty police term explained | Radio Times">
            <a:extLst>
              <a:ext uri="{FF2B5EF4-FFF2-40B4-BE49-F238E27FC236}">
                <a16:creationId xmlns:a16="http://schemas.microsoft.com/office/drawing/2014/main" id="{A2A3C074-9E29-1A8E-0AD4-97B537ABB3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761" y="3894682"/>
            <a:ext cx="2952750" cy="196691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439915AD-2719-54C6-DA97-9744D04CDED2}"/>
              </a:ext>
            </a:extLst>
          </p:cNvPr>
          <p:cNvSpPr txBox="1">
            <a:spLocks/>
          </p:cNvSpPr>
          <p:nvPr/>
        </p:nvSpPr>
        <p:spPr>
          <a:xfrm>
            <a:off x="7503386" y="3187337"/>
            <a:ext cx="3451588" cy="2890444"/>
          </a:xfrm>
          <a:prstGeom prst="rect">
            <a:avLst/>
          </a:prstGeom>
          <a:solidFill>
            <a:srgbClr val="92D05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latin typeface="OpenDyslexic" panose="00000500000000000000" pitchFamily="50" charset="0"/>
              </a:rPr>
              <a:t>Case study 2- </a:t>
            </a:r>
          </a:p>
        </p:txBody>
      </p:sp>
      <p:pic>
        <p:nvPicPr>
          <p:cNvPr id="1026" name="Picture 2" descr="Divorce. Cartoon couple dissolution. Quarrel... - Stock Illustration  [73737845] - PIXTA">
            <a:extLst>
              <a:ext uri="{FF2B5EF4-FFF2-40B4-BE49-F238E27FC236}">
                <a16:creationId xmlns:a16="http://schemas.microsoft.com/office/drawing/2014/main" id="{3151EF17-9244-C327-6DFE-BCCAEA1140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4286" y="4012628"/>
            <a:ext cx="2011680" cy="184896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928D667-3B2F-24F3-D6D0-B71ABC85A2CC}"/>
              </a:ext>
            </a:extLst>
          </p:cNvPr>
          <p:cNvSpPr/>
          <p:nvPr/>
        </p:nvSpPr>
        <p:spPr>
          <a:xfrm>
            <a:off x="5050974" y="6077781"/>
            <a:ext cx="2090051" cy="478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OpenDyslexic" panose="00000500000000000000" pitchFamily="50" charset="0"/>
              </a:rPr>
              <a:t>Page 19 </a:t>
            </a:r>
          </a:p>
        </p:txBody>
      </p:sp>
    </p:spTree>
    <p:extLst>
      <p:ext uri="{BB962C8B-B14F-4D97-AF65-F5344CB8AC3E}">
        <p14:creationId xmlns:p14="http://schemas.microsoft.com/office/powerpoint/2010/main" val="1104739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C90B49-6782-424A-9625-00B59F9522D6}"/>
              </a:ext>
            </a:extLst>
          </p:cNvPr>
          <p:cNvSpPr>
            <a:spLocks noGrp="1"/>
          </p:cNvSpPr>
          <p:nvPr>
            <p:ph idx="1"/>
          </p:nvPr>
        </p:nvSpPr>
        <p:spPr>
          <a:xfrm>
            <a:off x="298841" y="1512368"/>
            <a:ext cx="11627548" cy="3895655"/>
          </a:xfrm>
        </p:spPr>
        <p:txBody>
          <a:bodyPr>
            <a:normAutofit fontScale="92500" lnSpcReduction="10000"/>
          </a:bodyPr>
          <a:lstStyle/>
          <a:p>
            <a:pPr marL="0" indent="0">
              <a:buNone/>
            </a:pPr>
            <a:r>
              <a:rPr lang="en-GB" sz="3100" dirty="0">
                <a:latin typeface="OpenDyslexic" panose="00000500000000000000" pitchFamily="50" charset="0"/>
              </a:rPr>
              <a:t>However, county lines drugs dealers can also make people vulnerable through the use of love. </a:t>
            </a:r>
          </a:p>
          <a:p>
            <a:pPr marL="0" indent="0">
              <a:buNone/>
            </a:pPr>
            <a:endParaRPr lang="en-GB" sz="1600" dirty="0">
              <a:latin typeface="OpenDyslexic" panose="00000500000000000000" pitchFamily="50" charset="0"/>
            </a:endParaRPr>
          </a:p>
          <a:p>
            <a:pPr marL="514350" indent="-514350">
              <a:buFont typeface="+mj-lt"/>
              <a:buAutoNum type="arabicPeriod"/>
            </a:pPr>
            <a:r>
              <a:rPr lang="en-GB" sz="3100" dirty="0">
                <a:latin typeface="OpenDyslexic" panose="00000500000000000000" pitchFamily="50" charset="0"/>
              </a:rPr>
              <a:t>How did the dealer begin a relationship with Alisha? </a:t>
            </a:r>
          </a:p>
          <a:p>
            <a:pPr marL="514350" indent="-514350">
              <a:buFont typeface="+mj-lt"/>
              <a:buAutoNum type="arabicPeriod"/>
            </a:pPr>
            <a:endParaRPr lang="en-GB" sz="3100" dirty="0">
              <a:latin typeface="OpenDyslexic" panose="00000500000000000000" pitchFamily="50" charset="0"/>
            </a:endParaRPr>
          </a:p>
          <a:p>
            <a:pPr marL="514350" indent="-514350">
              <a:buFont typeface="+mj-lt"/>
              <a:buAutoNum type="arabicPeriod"/>
            </a:pPr>
            <a:r>
              <a:rPr lang="en-GB" sz="3100" dirty="0">
                <a:latin typeface="OpenDyslexic" panose="00000500000000000000" pitchFamily="50" charset="0"/>
              </a:rPr>
              <a:t>How was Alisha coerced into moving drugs? </a:t>
            </a:r>
          </a:p>
          <a:p>
            <a:pPr marL="514350" indent="-514350">
              <a:buFont typeface="+mj-lt"/>
              <a:buAutoNum type="arabicPeriod"/>
            </a:pPr>
            <a:endParaRPr lang="en-GB" sz="3100" dirty="0"/>
          </a:p>
          <a:p>
            <a:pPr marL="0" indent="0">
              <a:buNone/>
            </a:pPr>
            <a:r>
              <a:rPr lang="en-GB" sz="3100" b="1" dirty="0">
                <a:solidFill>
                  <a:srgbClr val="FF0066"/>
                </a:solidFill>
                <a:latin typeface="OpenDyslexic" panose="00000500000000000000" pitchFamily="50" charset="0"/>
              </a:rPr>
              <a:t>Stretch: </a:t>
            </a:r>
            <a:r>
              <a:rPr lang="en-GB" sz="3100" dirty="0">
                <a:solidFill>
                  <a:srgbClr val="FF0066"/>
                </a:solidFill>
              </a:rPr>
              <a:t>W</a:t>
            </a:r>
            <a:r>
              <a:rPr lang="en-GB" sz="3100" dirty="0">
                <a:solidFill>
                  <a:srgbClr val="FF0066"/>
                </a:solidFill>
                <a:latin typeface="OpenDyslexic" panose="00000500000000000000" pitchFamily="50" charset="0"/>
              </a:rPr>
              <a:t>h</a:t>
            </a:r>
            <a:r>
              <a:rPr lang="en-GB" sz="3100" dirty="0">
                <a:solidFill>
                  <a:srgbClr val="FF0066"/>
                </a:solidFill>
              </a:rPr>
              <a:t>y do you think the county lines victim model  	      is changing?</a:t>
            </a:r>
            <a:endParaRPr lang="en-GB" sz="3100" b="1" dirty="0">
              <a:solidFill>
                <a:srgbClr val="FF0066"/>
              </a:solidFill>
              <a:latin typeface="OpenDyslexic" panose="00000500000000000000" pitchFamily="50" charset="0"/>
            </a:endParaRPr>
          </a:p>
        </p:txBody>
      </p:sp>
      <p:sp>
        <p:nvSpPr>
          <p:cNvPr id="5" name="Title 4">
            <a:extLst>
              <a:ext uri="{FF2B5EF4-FFF2-40B4-BE49-F238E27FC236}">
                <a16:creationId xmlns:a16="http://schemas.microsoft.com/office/drawing/2014/main" id="{652B7559-E1B1-4121-AC63-622CF46EFBD7}"/>
              </a:ext>
            </a:extLst>
          </p:cNvPr>
          <p:cNvSpPr>
            <a:spLocks noGrp="1"/>
          </p:cNvSpPr>
          <p:nvPr>
            <p:ph type="title"/>
          </p:nvPr>
        </p:nvSpPr>
        <p:spPr>
          <a:xfrm>
            <a:off x="799670" y="5739929"/>
            <a:ext cx="10515600" cy="948252"/>
          </a:xfrm>
        </p:spPr>
        <p:txBody>
          <a:bodyPr>
            <a:normAutofit fontScale="90000"/>
          </a:bodyPr>
          <a:lstStyle/>
          <a:p>
            <a:pPr algn="ctr"/>
            <a:r>
              <a:rPr lang="en-GB" sz="3200" dirty="0">
                <a:hlinkClick r:id="rId3"/>
              </a:rPr>
              <a:t>COVID-19: County lines victims 'younger and female' - YouTube</a:t>
            </a:r>
            <a:endParaRPr lang="en-GB" sz="3200" dirty="0"/>
          </a:p>
        </p:txBody>
      </p:sp>
    </p:spTree>
    <p:extLst>
      <p:ext uri="{BB962C8B-B14F-4D97-AF65-F5344CB8AC3E}">
        <p14:creationId xmlns:p14="http://schemas.microsoft.com/office/powerpoint/2010/main" val="849227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C90B49-6782-424A-9625-00B59F9522D6}"/>
              </a:ext>
            </a:extLst>
          </p:cNvPr>
          <p:cNvSpPr>
            <a:spLocks noGrp="1"/>
          </p:cNvSpPr>
          <p:nvPr>
            <p:ph idx="1"/>
          </p:nvPr>
        </p:nvSpPr>
        <p:spPr>
          <a:xfrm>
            <a:off x="298841" y="1512368"/>
            <a:ext cx="11784302" cy="3456853"/>
          </a:xfrm>
        </p:spPr>
        <p:txBody>
          <a:bodyPr>
            <a:normAutofit lnSpcReduction="10000"/>
          </a:bodyPr>
          <a:lstStyle/>
          <a:p>
            <a:pPr marL="0" indent="0">
              <a:buNone/>
            </a:pPr>
            <a:r>
              <a:rPr lang="en-GB" sz="3100" dirty="0"/>
              <a:t>1. </a:t>
            </a:r>
            <a:r>
              <a:rPr lang="en-GB" sz="3100" dirty="0">
                <a:latin typeface="OpenDyslexic" panose="00000500000000000000" pitchFamily="50" charset="0"/>
              </a:rPr>
              <a:t>How did the dealer begin a relationship with Alisha? </a:t>
            </a:r>
            <a:r>
              <a:rPr lang="en-GB" sz="3100" dirty="0">
                <a:solidFill>
                  <a:srgbClr val="00B050"/>
                </a:solidFill>
                <a:latin typeface="OpenDyslexic" panose="00000500000000000000" pitchFamily="50" charset="0"/>
              </a:rPr>
              <a:t>They started ‘talking’ over Snapchat. </a:t>
            </a:r>
            <a:r>
              <a:rPr lang="en-GB" sz="3100" dirty="0">
                <a:solidFill>
                  <a:srgbClr val="00B050"/>
                </a:solidFill>
              </a:rPr>
              <a:t>Alisha was 14 and the dealer was 18.</a:t>
            </a:r>
            <a:r>
              <a:rPr lang="en-GB" sz="3100" dirty="0">
                <a:solidFill>
                  <a:srgbClr val="00B050"/>
                </a:solidFill>
                <a:latin typeface="OpenDyslexic" panose="00000500000000000000" pitchFamily="50" charset="0"/>
              </a:rPr>
              <a:t> </a:t>
            </a:r>
            <a:endParaRPr lang="en-GB" sz="3100" dirty="0">
              <a:latin typeface="OpenDyslexic" panose="00000500000000000000" pitchFamily="50" charset="0"/>
            </a:endParaRPr>
          </a:p>
          <a:p>
            <a:pPr marL="0" indent="0">
              <a:buNone/>
            </a:pPr>
            <a:endParaRPr lang="en-GB" sz="1000" dirty="0">
              <a:latin typeface="OpenDyslexic" panose="00000500000000000000" pitchFamily="50" charset="0"/>
            </a:endParaRPr>
          </a:p>
          <a:p>
            <a:pPr marL="0" indent="0">
              <a:buNone/>
            </a:pPr>
            <a:r>
              <a:rPr lang="en-GB" sz="3100" dirty="0">
                <a:latin typeface="OpenDyslexic" panose="00000500000000000000" pitchFamily="50" charset="0"/>
              </a:rPr>
              <a:t>2. How was Alisha coerced into moving drugs? </a:t>
            </a:r>
            <a:r>
              <a:rPr lang="en-GB" sz="3100" dirty="0">
                <a:solidFill>
                  <a:srgbClr val="00B050"/>
                </a:solidFill>
              </a:rPr>
              <a:t>Alisha started smoking weed with her ‘boyfriend’, this meant that she then owed him money. Moving the drugs meant that she was able to begin to pay </a:t>
            </a:r>
            <a:r>
              <a:rPr lang="en-GB" sz="3100">
                <a:solidFill>
                  <a:srgbClr val="00B050"/>
                </a:solidFill>
              </a:rPr>
              <a:t>him back.</a:t>
            </a:r>
            <a:endParaRPr lang="en-GB" sz="3100" dirty="0">
              <a:latin typeface="OpenDyslexic" panose="00000500000000000000" pitchFamily="50" charset="0"/>
            </a:endParaRPr>
          </a:p>
        </p:txBody>
      </p:sp>
      <p:sp>
        <p:nvSpPr>
          <p:cNvPr id="4" name="TextBox 3">
            <a:extLst>
              <a:ext uri="{FF2B5EF4-FFF2-40B4-BE49-F238E27FC236}">
                <a16:creationId xmlns:a16="http://schemas.microsoft.com/office/drawing/2014/main" id="{15BCDF4F-7EED-B470-8162-F6D5E1FC9BB2}"/>
              </a:ext>
            </a:extLst>
          </p:cNvPr>
          <p:cNvSpPr txBox="1"/>
          <p:nvPr/>
        </p:nvSpPr>
        <p:spPr>
          <a:xfrm>
            <a:off x="473529" y="4856258"/>
            <a:ext cx="11126288" cy="954107"/>
          </a:xfrm>
          <a:prstGeom prst="rect">
            <a:avLst/>
          </a:prstGeom>
          <a:noFill/>
        </p:spPr>
        <p:txBody>
          <a:bodyPr wrap="square">
            <a:spAutoFit/>
          </a:bodyPr>
          <a:lstStyle/>
          <a:p>
            <a:pPr marL="0" indent="0">
              <a:buNone/>
            </a:pPr>
            <a:r>
              <a:rPr lang="en-GB" sz="2800" b="1" dirty="0">
                <a:solidFill>
                  <a:srgbClr val="FF0066"/>
                </a:solidFill>
                <a:latin typeface="OpenDyslexic" panose="00000500000000000000" pitchFamily="50" charset="0"/>
              </a:rPr>
              <a:t>Stretch: </a:t>
            </a:r>
            <a:r>
              <a:rPr lang="en-GB" sz="2800" dirty="0">
                <a:solidFill>
                  <a:srgbClr val="FF0066"/>
                </a:solidFill>
                <a:latin typeface="OpenDyslexic" panose="00000500000000000000" pitchFamily="50" charset="0"/>
              </a:rPr>
              <a:t>Why do you think the county lines victim model  	      is changing?</a:t>
            </a:r>
            <a:endParaRPr lang="en-GB" sz="2800" b="1" dirty="0">
              <a:solidFill>
                <a:srgbClr val="FF0066"/>
              </a:solidFill>
              <a:latin typeface="OpenDyslexic" panose="00000500000000000000" pitchFamily="50" charset="0"/>
            </a:endParaRPr>
          </a:p>
        </p:txBody>
      </p:sp>
    </p:spTree>
    <p:extLst>
      <p:ext uri="{BB962C8B-B14F-4D97-AF65-F5344CB8AC3E}">
        <p14:creationId xmlns:p14="http://schemas.microsoft.com/office/powerpoint/2010/main" val="1243191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E061-8941-4544-B820-0A51A6DA2A08}"/>
              </a:ext>
            </a:extLst>
          </p:cNvPr>
          <p:cNvSpPr>
            <a:spLocks noGrp="1"/>
          </p:cNvSpPr>
          <p:nvPr>
            <p:ph type="title"/>
          </p:nvPr>
        </p:nvSpPr>
        <p:spPr>
          <a:xfrm>
            <a:off x="5135418" y="1617530"/>
            <a:ext cx="6218382" cy="959416"/>
          </a:xfrm>
        </p:spPr>
        <p:txBody>
          <a:bodyPr/>
          <a:lstStyle/>
          <a:p>
            <a:r>
              <a:rPr lang="en-GB" dirty="0">
                <a:latin typeface="OpenDyslexic" panose="00000500000000000000" pitchFamily="50" charset="0"/>
              </a:rPr>
              <a:t>How to keep safe </a:t>
            </a:r>
          </a:p>
        </p:txBody>
      </p:sp>
      <p:sp>
        <p:nvSpPr>
          <p:cNvPr id="3" name="Content Placeholder 2">
            <a:extLst>
              <a:ext uri="{FF2B5EF4-FFF2-40B4-BE49-F238E27FC236}">
                <a16:creationId xmlns:a16="http://schemas.microsoft.com/office/drawing/2014/main" id="{9939DAE9-D4CF-427B-88EC-239D7BB72E8D}"/>
              </a:ext>
            </a:extLst>
          </p:cNvPr>
          <p:cNvSpPr>
            <a:spLocks noGrp="1"/>
          </p:cNvSpPr>
          <p:nvPr>
            <p:ph idx="1"/>
          </p:nvPr>
        </p:nvSpPr>
        <p:spPr>
          <a:xfrm>
            <a:off x="5135416" y="2351335"/>
            <a:ext cx="7056584" cy="3859439"/>
          </a:xfrm>
        </p:spPr>
        <p:txBody>
          <a:bodyPr>
            <a:normAutofit fontScale="92500"/>
          </a:bodyPr>
          <a:lstStyle/>
          <a:p>
            <a:pPr marL="514350" indent="-514350">
              <a:buAutoNum type="arabicPeriod"/>
            </a:pPr>
            <a:r>
              <a:rPr lang="en-GB" dirty="0">
                <a:latin typeface="OpenDyslexic" panose="00000500000000000000" pitchFamily="50" charset="0"/>
              </a:rPr>
              <a:t>Nothing is free. </a:t>
            </a:r>
          </a:p>
          <a:p>
            <a:pPr marL="0" indent="0">
              <a:buNone/>
            </a:pPr>
            <a:r>
              <a:rPr lang="en-GB" dirty="0">
                <a:latin typeface="OpenDyslexic" panose="00000500000000000000" pitchFamily="50" charset="0"/>
              </a:rPr>
              <a:t>If a stranger offers you something for free it probably isn’t.</a:t>
            </a:r>
          </a:p>
          <a:p>
            <a:pPr marL="0" indent="0">
              <a:buNone/>
            </a:pPr>
            <a:r>
              <a:rPr lang="en-GB" dirty="0">
                <a:latin typeface="OpenDyslexic" panose="00000500000000000000" pitchFamily="50" charset="0"/>
              </a:rPr>
              <a:t>2. If its too good to be true. It probably is…</a:t>
            </a:r>
          </a:p>
          <a:p>
            <a:pPr marL="0" indent="0">
              <a:buNone/>
            </a:pPr>
            <a:r>
              <a:rPr lang="en-GB" dirty="0">
                <a:latin typeface="OpenDyslexic" panose="00000500000000000000" pitchFamily="50" charset="0"/>
              </a:rPr>
              <a:t>Online or via friends (quick money usually has the longest consequences) </a:t>
            </a:r>
          </a:p>
          <a:p>
            <a:pPr marL="0" indent="0">
              <a:buNone/>
            </a:pPr>
            <a:r>
              <a:rPr lang="en-GB" b="1" u="sng" dirty="0">
                <a:latin typeface="OpenDyslexic" panose="00000500000000000000" pitchFamily="50" charset="0"/>
              </a:rPr>
              <a:t> 3. Tell your teacher, Miss Lowe, HOY or AHOY </a:t>
            </a:r>
          </a:p>
        </p:txBody>
      </p:sp>
      <p:pic>
        <p:nvPicPr>
          <p:cNvPr id="2050" name="Picture 2" descr="Chief constables told to target &amp;#39;county lines&amp;#39; gangs | News | The Times">
            <a:extLst>
              <a:ext uri="{FF2B5EF4-FFF2-40B4-BE49-F238E27FC236}">
                <a16:creationId xmlns:a16="http://schemas.microsoft.com/office/drawing/2014/main" id="{F86817D8-7E74-4BBA-AB3A-DF24FDAC9C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218" y="1421640"/>
            <a:ext cx="4581237" cy="49502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9ABC914-BBCA-4421-845B-39D02DBA8674}"/>
              </a:ext>
            </a:extLst>
          </p:cNvPr>
          <p:cNvPicPr>
            <a:picLocks noChangeAspect="1"/>
          </p:cNvPicPr>
          <p:nvPr/>
        </p:nvPicPr>
        <p:blipFill>
          <a:blip r:embed="rId3"/>
          <a:stretch>
            <a:fillRect/>
          </a:stretch>
        </p:blipFill>
        <p:spPr>
          <a:xfrm>
            <a:off x="10628097" y="1617530"/>
            <a:ext cx="1203685" cy="959416"/>
          </a:xfrm>
          <a:prstGeom prst="rect">
            <a:avLst/>
          </a:prstGeom>
        </p:spPr>
      </p:pic>
    </p:spTree>
    <p:extLst>
      <p:ext uri="{BB962C8B-B14F-4D97-AF65-F5344CB8AC3E}">
        <p14:creationId xmlns:p14="http://schemas.microsoft.com/office/powerpoint/2010/main" val="3409264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AC9F2-65D6-4193-0151-ABE1993D0F28}"/>
              </a:ext>
            </a:extLst>
          </p:cNvPr>
          <p:cNvSpPr>
            <a:spLocks noGrp="1"/>
          </p:cNvSpPr>
          <p:nvPr>
            <p:ph type="title"/>
          </p:nvPr>
        </p:nvSpPr>
        <p:spPr/>
        <p:txBody>
          <a:bodyPr/>
          <a:lstStyle/>
          <a:p>
            <a:r>
              <a:rPr lang="en-GB" dirty="0"/>
              <a:t>Signposting:</a:t>
            </a:r>
          </a:p>
        </p:txBody>
      </p:sp>
      <p:sp>
        <p:nvSpPr>
          <p:cNvPr id="3" name="Content Placeholder 2">
            <a:extLst>
              <a:ext uri="{FF2B5EF4-FFF2-40B4-BE49-F238E27FC236}">
                <a16:creationId xmlns:a16="http://schemas.microsoft.com/office/drawing/2014/main" id="{30BE60CD-47AA-5B8A-F4DC-D588664EDA28}"/>
              </a:ext>
            </a:extLst>
          </p:cNvPr>
          <p:cNvSpPr>
            <a:spLocks noGrp="1"/>
          </p:cNvSpPr>
          <p:nvPr>
            <p:ph idx="1"/>
          </p:nvPr>
        </p:nvSpPr>
        <p:spPr>
          <a:xfrm>
            <a:off x="3087130" y="5763538"/>
            <a:ext cx="10515600" cy="2866610"/>
          </a:xfrm>
        </p:spPr>
        <p:txBody>
          <a:bodyPr/>
          <a:lstStyle/>
          <a:p>
            <a:r>
              <a:rPr lang="en-GB" dirty="0">
                <a:hlinkClick r:id="rId2"/>
              </a:rPr>
              <a:t>County Lines Support and Rescue | Catch22</a:t>
            </a:r>
            <a:endParaRPr lang="en-GB" dirty="0"/>
          </a:p>
        </p:txBody>
      </p:sp>
      <p:pic>
        <p:nvPicPr>
          <p:cNvPr id="4" name="Picture 3">
            <a:extLst>
              <a:ext uri="{FF2B5EF4-FFF2-40B4-BE49-F238E27FC236}">
                <a16:creationId xmlns:a16="http://schemas.microsoft.com/office/drawing/2014/main" id="{CF1B970B-A723-E9F3-7D2E-0FF117DE79A4}"/>
              </a:ext>
            </a:extLst>
          </p:cNvPr>
          <p:cNvPicPr>
            <a:picLocks noChangeAspect="1"/>
          </p:cNvPicPr>
          <p:nvPr/>
        </p:nvPicPr>
        <p:blipFill>
          <a:blip r:embed="rId3"/>
          <a:stretch>
            <a:fillRect/>
          </a:stretch>
        </p:blipFill>
        <p:spPr>
          <a:xfrm>
            <a:off x="9930714" y="3914909"/>
            <a:ext cx="1524000" cy="1533525"/>
          </a:xfrm>
          <a:prstGeom prst="rect">
            <a:avLst/>
          </a:prstGeom>
        </p:spPr>
      </p:pic>
      <p:sp>
        <p:nvSpPr>
          <p:cNvPr id="6" name="TextBox 5">
            <a:extLst>
              <a:ext uri="{FF2B5EF4-FFF2-40B4-BE49-F238E27FC236}">
                <a16:creationId xmlns:a16="http://schemas.microsoft.com/office/drawing/2014/main" id="{B9566120-FB14-22B7-724B-2835F1AF4918}"/>
              </a:ext>
            </a:extLst>
          </p:cNvPr>
          <p:cNvSpPr txBox="1"/>
          <p:nvPr/>
        </p:nvSpPr>
        <p:spPr>
          <a:xfrm>
            <a:off x="324364" y="2573760"/>
            <a:ext cx="7250327" cy="369332"/>
          </a:xfrm>
          <a:prstGeom prst="rect">
            <a:avLst/>
          </a:prstGeom>
          <a:noFill/>
        </p:spPr>
        <p:txBody>
          <a:bodyPr wrap="square">
            <a:spAutoFit/>
          </a:bodyPr>
          <a:lstStyle/>
          <a:p>
            <a:r>
              <a:rPr lang="en-GB" dirty="0">
                <a:hlinkClick r:id="rId4"/>
              </a:rPr>
              <a:t>Protecting children from county lines and exploitation | NSPCC</a:t>
            </a:r>
            <a:endParaRPr lang="en-GB" dirty="0"/>
          </a:p>
        </p:txBody>
      </p:sp>
      <p:pic>
        <p:nvPicPr>
          <p:cNvPr id="1026" name="Picture 2" descr="NSPCC | London">
            <a:extLst>
              <a:ext uri="{FF2B5EF4-FFF2-40B4-BE49-F238E27FC236}">
                <a16:creationId xmlns:a16="http://schemas.microsoft.com/office/drawing/2014/main" id="{8C344EF8-0052-2C04-5C4E-565426EB04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3206" y="294309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275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B1A03C-F055-4D72-91B2-6717A3FD74F0}"/>
              </a:ext>
            </a:extLst>
          </p:cNvPr>
          <p:cNvSpPr txBox="1"/>
          <p:nvPr/>
        </p:nvSpPr>
        <p:spPr>
          <a:xfrm>
            <a:off x="180510" y="1382286"/>
            <a:ext cx="11890855" cy="5478423"/>
          </a:xfrm>
          <a:prstGeom prst="rect">
            <a:avLst/>
          </a:prstGeom>
          <a:noFill/>
        </p:spPr>
        <p:txBody>
          <a:bodyPr wrap="square" rtlCol="0">
            <a:spAutoFit/>
          </a:bodyPr>
          <a:lstStyle/>
          <a:p>
            <a:r>
              <a:rPr lang="en-GB" sz="4000" u="sng" dirty="0">
                <a:latin typeface="OpenDyslexic" panose="00000500000000000000" pitchFamily="50" charset="0"/>
              </a:rPr>
              <a:t>Do now: Drill questions:</a:t>
            </a:r>
          </a:p>
          <a:p>
            <a:endParaRPr lang="en-GB" sz="600" dirty="0">
              <a:latin typeface="OpenDyslexic" panose="00000500000000000000" pitchFamily="50" charset="0"/>
            </a:endParaRPr>
          </a:p>
          <a:p>
            <a:pPr marL="514350" indent="-514350">
              <a:buAutoNum type="alphaLcPeriod"/>
            </a:pPr>
            <a:r>
              <a:rPr lang="en-GB" sz="2800" dirty="0">
                <a:latin typeface="OpenDyslexic" panose="00000500000000000000" pitchFamily="50" charset="0"/>
              </a:rPr>
              <a:t>State 1 reason why antibiotics are prescribed and are not freely available.</a:t>
            </a:r>
          </a:p>
          <a:p>
            <a:pPr marL="514350" indent="-514350">
              <a:buAutoNum type="alphaLcPeriod"/>
            </a:pPr>
            <a:endParaRPr lang="en-GB" sz="1200" dirty="0">
              <a:latin typeface="OpenDyslexic" panose="00000500000000000000" pitchFamily="50" charset="0"/>
            </a:endParaRPr>
          </a:p>
          <a:p>
            <a:r>
              <a:rPr lang="en-GB" sz="2800" dirty="0">
                <a:latin typeface="OpenDyslexic" panose="00000500000000000000" pitchFamily="50" charset="0"/>
              </a:rPr>
              <a:t>b. Why is antibiotic resistance a problem?</a:t>
            </a:r>
          </a:p>
          <a:p>
            <a:endParaRPr lang="en-GB" sz="1200" dirty="0">
              <a:latin typeface="OpenDyslexic" panose="00000500000000000000" pitchFamily="50" charset="0"/>
            </a:endParaRPr>
          </a:p>
          <a:p>
            <a:r>
              <a:rPr lang="en-GB" sz="2800" dirty="0">
                <a:latin typeface="OpenDyslexic" panose="00000500000000000000" pitchFamily="50" charset="0"/>
              </a:rPr>
              <a:t>c. State 2 symptoms of alcohol addiction.</a:t>
            </a:r>
          </a:p>
          <a:p>
            <a:endParaRPr lang="en-GB" sz="1200" dirty="0">
              <a:latin typeface="OpenDyslexic" panose="00000500000000000000" pitchFamily="50" charset="0"/>
            </a:endParaRPr>
          </a:p>
          <a:p>
            <a:r>
              <a:rPr lang="en-GB" sz="2800" dirty="0">
                <a:latin typeface="OpenDyslexic" panose="00000500000000000000" pitchFamily="50" charset="0"/>
              </a:rPr>
              <a:t>d. What type of drug causes, increased energy, mood   </a:t>
            </a:r>
          </a:p>
          <a:p>
            <a:r>
              <a:rPr lang="en-GB" sz="2800" dirty="0">
                <a:latin typeface="OpenDyslexic" panose="00000500000000000000" pitchFamily="50" charset="0"/>
              </a:rPr>
              <a:t>    swings, risk of heart attack? </a:t>
            </a:r>
            <a:r>
              <a:rPr lang="en-GB" sz="2600" b="1" dirty="0">
                <a:solidFill>
                  <a:srgbClr val="00B050"/>
                </a:solidFill>
                <a:latin typeface="OpenDyslexic" panose="00000500000000000000" pitchFamily="50" charset="0"/>
              </a:rPr>
              <a:t>Opioid /Stimulant/ hallucinogen</a:t>
            </a:r>
          </a:p>
          <a:p>
            <a:endParaRPr lang="en-GB" sz="2800" dirty="0">
              <a:latin typeface="OpenDyslexic" panose="00000500000000000000" pitchFamily="50" charset="0"/>
            </a:endParaRPr>
          </a:p>
          <a:p>
            <a:endParaRPr lang="en-GB" sz="3200" dirty="0">
              <a:latin typeface="OpenDyslexic" panose="00000500000000000000" pitchFamily="50" charset="0"/>
            </a:endParaRPr>
          </a:p>
          <a:p>
            <a:endParaRPr lang="en-GB" sz="4000" dirty="0">
              <a:latin typeface="OpenDyslexic" panose="00000500000000000000" pitchFamily="50" charset="0"/>
            </a:endParaRPr>
          </a:p>
        </p:txBody>
      </p:sp>
      <p:sp>
        <p:nvSpPr>
          <p:cNvPr id="5" name="Rectangle 4">
            <a:extLst>
              <a:ext uri="{FF2B5EF4-FFF2-40B4-BE49-F238E27FC236}">
                <a16:creationId xmlns:a16="http://schemas.microsoft.com/office/drawing/2014/main" id="{7B6F932E-5EC0-4B0B-A520-D7D4CE1082BB}"/>
              </a:ext>
            </a:extLst>
          </p:cNvPr>
          <p:cNvSpPr/>
          <p:nvPr/>
        </p:nvSpPr>
        <p:spPr>
          <a:xfrm>
            <a:off x="8357976" y="1117815"/>
            <a:ext cx="1797208" cy="790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OpenDyslexic" panose="00000500000000000000" pitchFamily="50" charset="0"/>
              </a:rPr>
              <a:t>Page 18</a:t>
            </a:r>
            <a:endParaRPr lang="en-GB" sz="1100" b="1" dirty="0">
              <a:latin typeface="OpenDyslexic" panose="00000500000000000000" pitchFamily="50" charset="0"/>
            </a:endParaRPr>
          </a:p>
        </p:txBody>
      </p:sp>
      <p:sp>
        <p:nvSpPr>
          <p:cNvPr id="7" name="TextBox 6">
            <a:extLst>
              <a:ext uri="{FF2B5EF4-FFF2-40B4-BE49-F238E27FC236}">
                <a16:creationId xmlns:a16="http://schemas.microsoft.com/office/drawing/2014/main" id="{AA8FE045-34AC-403B-88DE-35CA0A50AEC3}"/>
              </a:ext>
            </a:extLst>
          </p:cNvPr>
          <p:cNvSpPr txBox="1"/>
          <p:nvPr/>
        </p:nvSpPr>
        <p:spPr>
          <a:xfrm>
            <a:off x="1228547" y="5351229"/>
            <a:ext cx="10963453" cy="1508105"/>
          </a:xfrm>
          <a:prstGeom prst="rect">
            <a:avLst/>
          </a:prstGeom>
          <a:noFill/>
        </p:spPr>
        <p:txBody>
          <a:bodyPr wrap="square">
            <a:spAutoFit/>
          </a:bodyPr>
          <a:lstStyle/>
          <a:p>
            <a:r>
              <a:rPr lang="en-GB" sz="3200" b="1" dirty="0">
                <a:solidFill>
                  <a:srgbClr val="FF0066"/>
                </a:solidFill>
                <a:latin typeface="OpenDyslexic" panose="00000500000000000000" pitchFamily="50" charset="0"/>
              </a:rPr>
              <a:t>Exam style question:</a:t>
            </a:r>
          </a:p>
          <a:p>
            <a:pPr marL="514350" indent="-514350">
              <a:buAutoNum type="alphaLcPeriod"/>
            </a:pPr>
            <a:r>
              <a:rPr lang="en-GB" sz="2800" dirty="0">
                <a:solidFill>
                  <a:srgbClr val="FF0066"/>
                </a:solidFill>
                <a:latin typeface="OpenDyslexic" panose="00000500000000000000" pitchFamily="50" charset="0"/>
              </a:rPr>
              <a:t>Explain one reason why people use drugs [2 marks]</a:t>
            </a:r>
          </a:p>
          <a:p>
            <a:endParaRPr lang="en-GB" sz="3200" dirty="0">
              <a:solidFill>
                <a:srgbClr val="FF0066"/>
              </a:solidFill>
            </a:endParaRPr>
          </a:p>
        </p:txBody>
      </p:sp>
      <p:pic>
        <p:nvPicPr>
          <p:cNvPr id="6" name="Picture 5">
            <a:extLst>
              <a:ext uri="{FF2B5EF4-FFF2-40B4-BE49-F238E27FC236}">
                <a16:creationId xmlns:a16="http://schemas.microsoft.com/office/drawing/2014/main" id="{C1425C41-64FA-C5F8-774B-E9C99392DA3C}"/>
              </a:ext>
            </a:extLst>
          </p:cNvPr>
          <p:cNvPicPr>
            <a:picLocks noChangeAspect="1"/>
          </p:cNvPicPr>
          <p:nvPr/>
        </p:nvPicPr>
        <p:blipFill>
          <a:blip r:embed="rId3"/>
          <a:stretch>
            <a:fillRect/>
          </a:stretch>
        </p:blipFill>
        <p:spPr>
          <a:xfrm>
            <a:off x="257672" y="5208693"/>
            <a:ext cx="893714" cy="1141968"/>
          </a:xfrm>
          <a:prstGeom prst="rect">
            <a:avLst/>
          </a:prstGeom>
        </p:spPr>
      </p:pic>
    </p:spTree>
    <p:extLst>
      <p:ext uri="{BB962C8B-B14F-4D97-AF65-F5344CB8AC3E}">
        <p14:creationId xmlns:p14="http://schemas.microsoft.com/office/powerpoint/2010/main" val="1938021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B1A03C-F055-4D72-91B2-6717A3FD74F0}"/>
              </a:ext>
            </a:extLst>
          </p:cNvPr>
          <p:cNvSpPr txBox="1"/>
          <p:nvPr/>
        </p:nvSpPr>
        <p:spPr>
          <a:xfrm>
            <a:off x="180510" y="1382286"/>
            <a:ext cx="11890855" cy="5878532"/>
          </a:xfrm>
          <a:prstGeom prst="rect">
            <a:avLst/>
          </a:prstGeom>
          <a:noFill/>
        </p:spPr>
        <p:txBody>
          <a:bodyPr wrap="square" rtlCol="0">
            <a:spAutoFit/>
          </a:bodyPr>
          <a:lstStyle/>
          <a:p>
            <a:r>
              <a:rPr lang="en-GB" sz="3200" u="sng" dirty="0">
                <a:latin typeface="OpenDyslexic" panose="00000500000000000000" pitchFamily="50" charset="0"/>
              </a:rPr>
              <a:t>Do now -answers:</a:t>
            </a:r>
          </a:p>
          <a:p>
            <a:endParaRPr lang="en-GB" sz="600" dirty="0">
              <a:latin typeface="OpenDyslexic" panose="00000500000000000000" pitchFamily="50" charset="0"/>
            </a:endParaRPr>
          </a:p>
          <a:p>
            <a:pPr marL="514350" indent="-514350">
              <a:buAutoNum type="alphaLcPeriod"/>
            </a:pPr>
            <a:r>
              <a:rPr lang="en-GB" sz="2000" dirty="0">
                <a:latin typeface="OpenDyslexic" panose="00000500000000000000" pitchFamily="50" charset="0"/>
              </a:rPr>
              <a:t>State 1 reason why antibiotics are prescribed and are not freely available. </a:t>
            </a:r>
            <a:r>
              <a:rPr lang="en-GB" sz="2000" dirty="0">
                <a:solidFill>
                  <a:srgbClr val="00B050"/>
                </a:solidFill>
                <a:latin typeface="OpenDyslexic" panose="00000500000000000000" pitchFamily="50" charset="0"/>
              </a:rPr>
              <a:t>They need to be controlled as there are over 100 types, antibiotic resistance is also a potential problem.</a:t>
            </a:r>
            <a:endParaRPr lang="en-GB" sz="2000" dirty="0">
              <a:latin typeface="OpenDyslexic" panose="00000500000000000000" pitchFamily="50" charset="0"/>
            </a:endParaRPr>
          </a:p>
          <a:p>
            <a:pPr marL="514350" indent="-514350">
              <a:buAutoNum type="alphaLcPeriod"/>
            </a:pPr>
            <a:endParaRPr lang="en-GB" sz="400" dirty="0">
              <a:latin typeface="OpenDyslexic" panose="00000500000000000000" pitchFamily="50" charset="0"/>
            </a:endParaRPr>
          </a:p>
          <a:p>
            <a:r>
              <a:rPr lang="en-GB" sz="2000" dirty="0">
                <a:latin typeface="OpenDyslexic" panose="00000500000000000000" pitchFamily="50" charset="0"/>
              </a:rPr>
              <a:t>b. Why is antibiotic resistance a problem? </a:t>
            </a:r>
            <a:r>
              <a:rPr lang="en-GB" sz="2400" dirty="0">
                <a:solidFill>
                  <a:srgbClr val="00B050"/>
                </a:solidFill>
                <a:latin typeface="OpenDyslexic" panose="00000500000000000000" pitchFamily="50" charset="0"/>
              </a:rPr>
              <a:t>As antibiotics are used more widely, infections are becoming immune to the effects of antibiotics, things that could be cured could become life threatening. </a:t>
            </a:r>
            <a:endParaRPr lang="en-GB" sz="2800" dirty="0">
              <a:latin typeface="OpenDyslexic" panose="00000500000000000000" pitchFamily="50" charset="0"/>
            </a:endParaRPr>
          </a:p>
          <a:p>
            <a:endParaRPr lang="en-GB" sz="400" dirty="0">
              <a:latin typeface="OpenDyslexic" panose="00000500000000000000" pitchFamily="50" charset="0"/>
            </a:endParaRPr>
          </a:p>
          <a:p>
            <a:r>
              <a:rPr lang="en-GB" sz="2000" dirty="0">
                <a:latin typeface="OpenDyslexic" panose="00000500000000000000" pitchFamily="50" charset="0"/>
              </a:rPr>
              <a:t>c. State 2 symptoms of alcohol addiction. </a:t>
            </a:r>
            <a:r>
              <a:rPr lang="en-GB" sz="2000" dirty="0">
                <a:solidFill>
                  <a:srgbClr val="00B050"/>
                </a:solidFill>
                <a:latin typeface="OpenDyslexic" panose="00000500000000000000" pitchFamily="50" charset="0"/>
              </a:rPr>
              <a:t>Putting alcohol above everything else, drinking more than 14 units per week, not feeling able to function without alcohol. </a:t>
            </a:r>
            <a:endParaRPr lang="en-GB" sz="1200" dirty="0">
              <a:latin typeface="OpenDyslexic" panose="00000500000000000000" pitchFamily="50" charset="0"/>
            </a:endParaRPr>
          </a:p>
          <a:p>
            <a:r>
              <a:rPr lang="en-GB" sz="2400" dirty="0">
                <a:latin typeface="OpenDyslexic" panose="00000500000000000000" pitchFamily="50" charset="0"/>
              </a:rPr>
              <a:t>d. What type of drug causes, increased energy, mood swings, risk of     </a:t>
            </a:r>
          </a:p>
          <a:p>
            <a:r>
              <a:rPr lang="en-GB" sz="2400" dirty="0">
                <a:latin typeface="OpenDyslexic" panose="00000500000000000000" pitchFamily="50" charset="0"/>
              </a:rPr>
              <a:t>        heart attack? </a:t>
            </a:r>
            <a:r>
              <a:rPr lang="en-GB" sz="2400" b="1" dirty="0">
                <a:solidFill>
                  <a:srgbClr val="00B050"/>
                </a:solidFill>
                <a:latin typeface="OpenDyslexic" panose="00000500000000000000" pitchFamily="50" charset="0"/>
              </a:rPr>
              <a:t>Opioid /</a:t>
            </a:r>
            <a:r>
              <a:rPr lang="en-GB" sz="2400" b="1" u="sng" dirty="0">
                <a:solidFill>
                  <a:srgbClr val="00B050"/>
                </a:solidFill>
                <a:latin typeface="OpenDyslexic" panose="00000500000000000000" pitchFamily="50" charset="0"/>
              </a:rPr>
              <a:t>Stimulant</a:t>
            </a:r>
            <a:r>
              <a:rPr lang="en-GB" sz="2400" b="1" dirty="0">
                <a:solidFill>
                  <a:srgbClr val="00B050"/>
                </a:solidFill>
                <a:latin typeface="OpenDyslexic" panose="00000500000000000000" pitchFamily="50" charset="0"/>
              </a:rPr>
              <a:t>/ hallucinogen</a:t>
            </a:r>
          </a:p>
          <a:p>
            <a:endParaRPr lang="en-GB" sz="2800" dirty="0">
              <a:latin typeface="OpenDyslexic" panose="00000500000000000000" pitchFamily="50" charset="0"/>
            </a:endParaRPr>
          </a:p>
          <a:p>
            <a:endParaRPr lang="en-GB" sz="3200" dirty="0">
              <a:latin typeface="OpenDyslexic" panose="00000500000000000000" pitchFamily="50" charset="0"/>
            </a:endParaRPr>
          </a:p>
          <a:p>
            <a:endParaRPr lang="en-GB" sz="4000" dirty="0">
              <a:latin typeface="OpenDyslexic" panose="00000500000000000000" pitchFamily="50" charset="0"/>
            </a:endParaRPr>
          </a:p>
        </p:txBody>
      </p:sp>
      <p:sp>
        <p:nvSpPr>
          <p:cNvPr id="5" name="Rectangle 4">
            <a:extLst>
              <a:ext uri="{FF2B5EF4-FFF2-40B4-BE49-F238E27FC236}">
                <a16:creationId xmlns:a16="http://schemas.microsoft.com/office/drawing/2014/main" id="{7B6F932E-5EC0-4B0B-A520-D7D4CE1082BB}"/>
              </a:ext>
            </a:extLst>
          </p:cNvPr>
          <p:cNvSpPr/>
          <p:nvPr/>
        </p:nvSpPr>
        <p:spPr>
          <a:xfrm>
            <a:off x="8357976" y="1117815"/>
            <a:ext cx="1797208" cy="790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OpenDyslexic" panose="00000500000000000000" pitchFamily="50" charset="0"/>
              </a:rPr>
              <a:t>Page 18</a:t>
            </a:r>
            <a:endParaRPr lang="en-GB" sz="1100" b="1" dirty="0">
              <a:latin typeface="OpenDyslexic" panose="00000500000000000000" pitchFamily="50" charset="0"/>
            </a:endParaRPr>
          </a:p>
        </p:txBody>
      </p:sp>
      <p:sp>
        <p:nvSpPr>
          <p:cNvPr id="7" name="TextBox 6">
            <a:extLst>
              <a:ext uri="{FF2B5EF4-FFF2-40B4-BE49-F238E27FC236}">
                <a16:creationId xmlns:a16="http://schemas.microsoft.com/office/drawing/2014/main" id="{AA8FE045-34AC-403B-88DE-35CA0A50AEC3}"/>
              </a:ext>
            </a:extLst>
          </p:cNvPr>
          <p:cNvSpPr txBox="1"/>
          <p:nvPr/>
        </p:nvSpPr>
        <p:spPr>
          <a:xfrm>
            <a:off x="1185074" y="5475714"/>
            <a:ext cx="10963453" cy="1938992"/>
          </a:xfrm>
          <a:prstGeom prst="rect">
            <a:avLst/>
          </a:prstGeom>
          <a:noFill/>
        </p:spPr>
        <p:txBody>
          <a:bodyPr wrap="square">
            <a:spAutoFit/>
          </a:bodyPr>
          <a:lstStyle/>
          <a:p>
            <a:pPr marL="514350" indent="-514350">
              <a:buAutoNum type="alphaLcPeriod"/>
            </a:pPr>
            <a:r>
              <a:rPr lang="en-GB" sz="2000" dirty="0">
                <a:solidFill>
                  <a:srgbClr val="FF0066"/>
                </a:solidFill>
                <a:latin typeface="OpenDyslexic" panose="00000500000000000000" pitchFamily="50" charset="0"/>
              </a:rPr>
              <a:t>Explain one reason why people use drugs [2 marks] </a:t>
            </a:r>
            <a:r>
              <a:rPr lang="en-GB" sz="2000" dirty="0">
                <a:latin typeface="OpenDyslexic" panose="00000500000000000000" pitchFamily="50" charset="0"/>
              </a:rPr>
              <a:t>People might use drugs to affect the way that they feel, for example to relieve pain, they may use an opioid.</a:t>
            </a:r>
            <a:endParaRPr lang="en-GB" sz="2800" dirty="0">
              <a:latin typeface="OpenDyslexic" panose="00000500000000000000" pitchFamily="50" charset="0"/>
            </a:endParaRPr>
          </a:p>
          <a:p>
            <a:endParaRPr lang="en-GB" sz="2800" dirty="0">
              <a:solidFill>
                <a:srgbClr val="FF0066"/>
              </a:solidFill>
              <a:latin typeface="OpenDyslexic" panose="00000500000000000000" pitchFamily="50" charset="0"/>
            </a:endParaRPr>
          </a:p>
          <a:p>
            <a:endParaRPr lang="en-GB" sz="3200" dirty="0">
              <a:solidFill>
                <a:srgbClr val="FF0066"/>
              </a:solidFill>
            </a:endParaRPr>
          </a:p>
        </p:txBody>
      </p:sp>
      <p:pic>
        <p:nvPicPr>
          <p:cNvPr id="6" name="Picture 5">
            <a:extLst>
              <a:ext uri="{FF2B5EF4-FFF2-40B4-BE49-F238E27FC236}">
                <a16:creationId xmlns:a16="http://schemas.microsoft.com/office/drawing/2014/main" id="{C1425C41-64FA-C5F8-774B-E9C99392DA3C}"/>
              </a:ext>
            </a:extLst>
          </p:cNvPr>
          <p:cNvPicPr>
            <a:picLocks noChangeAspect="1"/>
          </p:cNvPicPr>
          <p:nvPr/>
        </p:nvPicPr>
        <p:blipFill>
          <a:blip r:embed="rId3"/>
          <a:stretch>
            <a:fillRect/>
          </a:stretch>
        </p:blipFill>
        <p:spPr>
          <a:xfrm>
            <a:off x="257672" y="5208693"/>
            <a:ext cx="893714" cy="1141968"/>
          </a:xfrm>
          <a:prstGeom prst="rect">
            <a:avLst/>
          </a:prstGeom>
        </p:spPr>
      </p:pic>
    </p:spTree>
    <p:extLst>
      <p:ext uri="{BB962C8B-B14F-4D97-AF65-F5344CB8AC3E}">
        <p14:creationId xmlns:p14="http://schemas.microsoft.com/office/powerpoint/2010/main" val="4257920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D271A-361F-4483-BC23-D62DC6DE2949}"/>
              </a:ext>
            </a:extLst>
          </p:cNvPr>
          <p:cNvSpPr>
            <a:spLocks noGrp="1"/>
          </p:cNvSpPr>
          <p:nvPr>
            <p:ph type="title"/>
          </p:nvPr>
        </p:nvSpPr>
        <p:spPr>
          <a:xfrm>
            <a:off x="838200" y="1617529"/>
            <a:ext cx="10515600" cy="1079489"/>
          </a:xfrm>
        </p:spPr>
        <p:txBody>
          <a:bodyPr/>
          <a:lstStyle/>
          <a:p>
            <a:pPr algn="ctr"/>
            <a:r>
              <a:rPr lang="en-GB" dirty="0">
                <a:latin typeface="OpenDyslexic" panose="00000500000000000000" pitchFamily="50" charset="0"/>
              </a:rPr>
              <a:t>What are we learning today?</a:t>
            </a:r>
          </a:p>
        </p:txBody>
      </p:sp>
      <p:sp>
        <p:nvSpPr>
          <p:cNvPr id="4" name="TextBox 3">
            <a:extLst>
              <a:ext uri="{FF2B5EF4-FFF2-40B4-BE49-F238E27FC236}">
                <a16:creationId xmlns:a16="http://schemas.microsoft.com/office/drawing/2014/main" id="{4682C7AE-F2BE-4FF6-8C40-DA20CAD8A7CC}"/>
              </a:ext>
            </a:extLst>
          </p:cNvPr>
          <p:cNvSpPr txBox="1"/>
          <p:nvPr/>
        </p:nvSpPr>
        <p:spPr>
          <a:xfrm>
            <a:off x="2031999" y="5572980"/>
            <a:ext cx="7777019" cy="923330"/>
          </a:xfrm>
          <a:prstGeom prst="rect">
            <a:avLst/>
          </a:prstGeom>
          <a:noFill/>
        </p:spPr>
        <p:txBody>
          <a:bodyPr wrap="square" rtlCol="0">
            <a:spAutoFit/>
          </a:bodyPr>
          <a:lstStyle/>
          <a:p>
            <a:pPr marL="285750" indent="-285750" algn="ctr">
              <a:buFontTx/>
              <a:buChar char="-"/>
            </a:pPr>
            <a:r>
              <a:rPr lang="en-GB" dirty="0">
                <a:latin typeface="OpenDyslexic" panose="00000500000000000000" pitchFamily="50" charset="0"/>
              </a:rPr>
              <a:t>What are county lines? </a:t>
            </a:r>
          </a:p>
          <a:p>
            <a:pPr marL="285750" indent="-285750" algn="ctr">
              <a:buFontTx/>
              <a:buChar char="-"/>
            </a:pPr>
            <a:r>
              <a:rPr lang="en-GB" dirty="0">
                <a:latin typeface="OpenDyslexic" panose="00000500000000000000" pitchFamily="50" charset="0"/>
              </a:rPr>
              <a:t>How do county lines gang recruit young people? </a:t>
            </a:r>
          </a:p>
          <a:p>
            <a:pPr marL="285750" indent="-285750" algn="ctr">
              <a:buFontTx/>
              <a:buChar char="-"/>
            </a:pPr>
            <a:r>
              <a:rPr lang="en-GB" dirty="0">
                <a:latin typeface="OpenDyslexic" panose="00000500000000000000" pitchFamily="50" charset="0"/>
              </a:rPr>
              <a:t>How can we stay away from county lines? </a:t>
            </a:r>
          </a:p>
        </p:txBody>
      </p:sp>
      <p:pic>
        <p:nvPicPr>
          <p:cNvPr id="1026" name="Picture 2" descr="County Lines - National Crime Agency">
            <a:extLst>
              <a:ext uri="{FF2B5EF4-FFF2-40B4-BE49-F238E27FC236}">
                <a16:creationId xmlns:a16="http://schemas.microsoft.com/office/drawing/2014/main" id="{B97BAD42-F090-4224-8086-C563CFDE4F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943" y="2551847"/>
            <a:ext cx="3309359" cy="28727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overnment takes action on county line drug gangs - GOV.UK">
            <a:extLst>
              <a:ext uri="{FF2B5EF4-FFF2-40B4-BE49-F238E27FC236}">
                <a16:creationId xmlns:a16="http://schemas.microsoft.com/office/drawing/2014/main" id="{88C29187-9917-424F-BBD5-3A4FBCB025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2638" y="2551846"/>
            <a:ext cx="3900226" cy="28727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unty Lines exploitation: applying All Our Health - GOV.UK">
            <a:extLst>
              <a:ext uri="{FF2B5EF4-FFF2-40B4-BE49-F238E27FC236}">
                <a16:creationId xmlns:a16="http://schemas.microsoft.com/office/drawing/2014/main" id="{CC67DC98-D61F-4F41-93C7-15882A4146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1200" y="2551845"/>
            <a:ext cx="3676072" cy="2872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048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621EB276-8767-4466-B4FB-FAB3E50D51D2}"/>
              </a:ext>
            </a:extLst>
          </p:cNvPr>
          <p:cNvSpPr txBox="1">
            <a:spLocks/>
          </p:cNvSpPr>
          <p:nvPr/>
        </p:nvSpPr>
        <p:spPr>
          <a:xfrm>
            <a:off x="303941" y="1535886"/>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OpenDyslexic" panose="00000500000000000000" pitchFamily="50" charset="0"/>
                <a:ea typeface="+mj-ea"/>
                <a:cs typeface="+mj-cs"/>
              </a:defRPr>
            </a:lvl1pPr>
          </a:lstStyle>
          <a:p>
            <a:r>
              <a:rPr lang="en-GB" dirty="0"/>
              <a:t>Key words:</a:t>
            </a:r>
          </a:p>
        </p:txBody>
      </p:sp>
      <p:graphicFrame>
        <p:nvGraphicFramePr>
          <p:cNvPr id="2" name="Table 1">
            <a:extLst>
              <a:ext uri="{FF2B5EF4-FFF2-40B4-BE49-F238E27FC236}">
                <a16:creationId xmlns:a16="http://schemas.microsoft.com/office/drawing/2014/main" id="{413DA61E-AFC0-46B2-AC7B-4E7364D08DBE}"/>
              </a:ext>
            </a:extLst>
          </p:cNvPr>
          <p:cNvGraphicFramePr>
            <a:graphicFrameLocks noGrp="1"/>
          </p:cNvGraphicFramePr>
          <p:nvPr>
            <p:extLst>
              <p:ext uri="{D42A27DB-BD31-4B8C-83A1-F6EECF244321}">
                <p14:modId xmlns:p14="http://schemas.microsoft.com/office/powerpoint/2010/main" val="2831027340"/>
              </p:ext>
            </p:extLst>
          </p:nvPr>
        </p:nvGraphicFramePr>
        <p:xfrm>
          <a:off x="176463" y="2400185"/>
          <a:ext cx="3849534" cy="3739360"/>
        </p:xfrm>
        <a:graphic>
          <a:graphicData uri="http://schemas.openxmlformats.org/drawingml/2006/table">
            <a:tbl>
              <a:tblPr firstRow="1" bandRow="1">
                <a:tableStyleId>{5C22544A-7EE6-4342-B048-85BDC9FD1C3A}</a:tableStyleId>
              </a:tblPr>
              <a:tblGrid>
                <a:gridCol w="3849534">
                  <a:extLst>
                    <a:ext uri="{9D8B030D-6E8A-4147-A177-3AD203B41FA5}">
                      <a16:colId xmlns:a16="http://schemas.microsoft.com/office/drawing/2014/main" val="2002587198"/>
                    </a:ext>
                  </a:extLst>
                </a:gridCol>
              </a:tblGrid>
              <a:tr h="934840">
                <a:tc>
                  <a:txBody>
                    <a:bodyPr/>
                    <a:lstStyle/>
                    <a:p>
                      <a:r>
                        <a:rPr lang="en-GB" sz="2800" b="1" dirty="0">
                          <a:solidFill>
                            <a:schemeClr val="tx1"/>
                          </a:solidFill>
                          <a:latin typeface="OpenDyslexic" panose="00000500000000000000" pitchFamily="50" charset="0"/>
                        </a:rPr>
                        <a:t>County Lines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248053"/>
                  </a:ext>
                </a:extLst>
              </a:tr>
              <a:tr h="934840">
                <a:tc>
                  <a:txBody>
                    <a:bodyPr/>
                    <a:lstStyle/>
                    <a:p>
                      <a:r>
                        <a:rPr lang="en-GB" sz="2800" b="1" dirty="0">
                          <a:solidFill>
                            <a:schemeClr val="tx1"/>
                          </a:solidFill>
                          <a:latin typeface="OpenDyslexic" panose="00000500000000000000" pitchFamily="50" charset="0"/>
                        </a:rPr>
                        <a:t>Trap house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7161774"/>
                  </a:ext>
                </a:extLst>
              </a:tr>
              <a:tr h="934840">
                <a:tc>
                  <a:txBody>
                    <a:bodyPr/>
                    <a:lstStyle/>
                    <a:p>
                      <a:r>
                        <a:rPr lang="en-GB" sz="2800" b="1" dirty="0">
                          <a:solidFill>
                            <a:schemeClr val="tx1"/>
                          </a:solidFill>
                          <a:latin typeface="OpenDyslexic" panose="00000500000000000000" pitchFamily="50" charset="0"/>
                        </a:rPr>
                        <a:t>Cuckoo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1769651"/>
                  </a:ext>
                </a:extLst>
              </a:tr>
              <a:tr h="934840">
                <a:tc>
                  <a:txBody>
                    <a:bodyPr/>
                    <a:lstStyle/>
                    <a:p>
                      <a:r>
                        <a:rPr lang="en-GB" sz="2800" b="1" dirty="0">
                          <a:solidFill>
                            <a:schemeClr val="tx1"/>
                          </a:solidFill>
                          <a:latin typeface="OpenDyslexic" panose="00000500000000000000" pitchFamily="50" charset="0"/>
                        </a:rPr>
                        <a:t>Trapline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1239254"/>
                  </a:ext>
                </a:extLst>
              </a:tr>
            </a:tbl>
          </a:graphicData>
        </a:graphic>
      </p:graphicFrame>
      <p:graphicFrame>
        <p:nvGraphicFramePr>
          <p:cNvPr id="4" name="Table 3">
            <a:extLst>
              <a:ext uri="{FF2B5EF4-FFF2-40B4-BE49-F238E27FC236}">
                <a16:creationId xmlns:a16="http://schemas.microsoft.com/office/drawing/2014/main" id="{00CECA8B-133E-4978-8908-129377D49316}"/>
              </a:ext>
            </a:extLst>
          </p:cNvPr>
          <p:cNvGraphicFramePr>
            <a:graphicFrameLocks noGrp="1"/>
          </p:cNvGraphicFramePr>
          <p:nvPr>
            <p:extLst>
              <p:ext uri="{D42A27DB-BD31-4B8C-83A1-F6EECF244321}">
                <p14:modId xmlns:p14="http://schemas.microsoft.com/office/powerpoint/2010/main" val="494143897"/>
              </p:ext>
            </p:extLst>
          </p:nvPr>
        </p:nvGraphicFramePr>
        <p:xfrm>
          <a:off x="4153475" y="1771017"/>
          <a:ext cx="7862062" cy="4223490"/>
        </p:xfrm>
        <a:graphic>
          <a:graphicData uri="http://schemas.openxmlformats.org/drawingml/2006/table">
            <a:tbl>
              <a:tblPr firstRow="1" bandRow="1">
                <a:tableStyleId>{5C22544A-7EE6-4342-B048-85BDC9FD1C3A}</a:tableStyleId>
              </a:tblPr>
              <a:tblGrid>
                <a:gridCol w="7862062">
                  <a:extLst>
                    <a:ext uri="{9D8B030D-6E8A-4147-A177-3AD203B41FA5}">
                      <a16:colId xmlns:a16="http://schemas.microsoft.com/office/drawing/2014/main" val="2002587198"/>
                    </a:ext>
                  </a:extLst>
                </a:gridCol>
              </a:tblGrid>
              <a:tr h="1226828">
                <a:tc>
                  <a:txBody>
                    <a:bodyPr/>
                    <a:lstStyle/>
                    <a:p>
                      <a:pPr algn="l" fontAlgn="t"/>
                      <a:r>
                        <a:rPr lang="en-GB" sz="2400" b="0" i="0" u="none" strike="noStrike" dirty="0">
                          <a:solidFill>
                            <a:srgbClr val="000000"/>
                          </a:solidFill>
                          <a:effectLst/>
                          <a:latin typeface="OpenDyslexic" panose="00000500000000000000" pitchFamily="50" charset="0"/>
                        </a:rPr>
                        <a:t>When a vulnerable person’s house is taken over by a drug dealer and becomes a trap house.</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7520720"/>
                  </a:ext>
                </a:extLst>
              </a:tr>
              <a:tr h="10970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latin typeface="OpenDyslexic" panose="00000500000000000000" pitchFamily="50" charset="0"/>
                        </a:rPr>
                        <a:t>This refers to when someone owns a mobile phone specifically for the purpose of running and selling drugs.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018327"/>
                  </a:ext>
                </a:extLst>
              </a:tr>
              <a:tr h="1097018">
                <a:tc>
                  <a:txBody>
                    <a:bodyPr/>
                    <a:lstStyle/>
                    <a:p>
                      <a:r>
                        <a:rPr lang="en-GB" sz="2800" b="0" i="0" kern="1200" dirty="0">
                          <a:solidFill>
                            <a:schemeClr val="dk1"/>
                          </a:solidFill>
                          <a:effectLst/>
                          <a:latin typeface="OpenDyslexic" panose="00000500000000000000" pitchFamily="50" charset="0"/>
                          <a:ea typeface="+mn-ea"/>
                          <a:cs typeface="+mn-cs"/>
                        </a:rPr>
                        <a:t>where illegal drugs are transported from one area to another.</a:t>
                      </a:r>
                      <a:endParaRPr lang="en-GB" sz="3200" b="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248053"/>
                  </a:ext>
                </a:extLst>
              </a:tr>
              <a:tr h="710924">
                <a:tc>
                  <a:txBody>
                    <a:bodyPr/>
                    <a:lstStyle/>
                    <a:p>
                      <a:pPr algn="l" fontAlgn="b"/>
                      <a:r>
                        <a:rPr lang="en-GB" sz="2400" b="0" i="0" u="none" strike="noStrike" dirty="0">
                          <a:solidFill>
                            <a:srgbClr val="000000"/>
                          </a:solidFill>
                          <a:effectLst/>
                          <a:latin typeface="OpenDyslexic" panose="00000500000000000000" pitchFamily="50" charset="0"/>
                        </a:rPr>
                        <a:t>The place from which illegal drugs are sold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0405908"/>
                  </a:ext>
                </a:extLst>
              </a:tr>
            </a:tbl>
          </a:graphicData>
        </a:graphic>
      </p:graphicFrame>
      <p:sp>
        <p:nvSpPr>
          <p:cNvPr id="3" name="Rectangle 2">
            <a:extLst>
              <a:ext uri="{FF2B5EF4-FFF2-40B4-BE49-F238E27FC236}">
                <a16:creationId xmlns:a16="http://schemas.microsoft.com/office/drawing/2014/main" id="{4277E1C9-6F0C-4CF2-B9F9-3E4D9DAFB447}"/>
              </a:ext>
            </a:extLst>
          </p:cNvPr>
          <p:cNvSpPr/>
          <p:nvPr/>
        </p:nvSpPr>
        <p:spPr>
          <a:xfrm>
            <a:off x="4747604" y="6136974"/>
            <a:ext cx="2484469" cy="610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OpenDyslexic" panose="00000500000000000000" pitchFamily="50" charset="0"/>
              </a:rPr>
              <a:t>Page 18 </a:t>
            </a:r>
          </a:p>
        </p:txBody>
      </p:sp>
    </p:spTree>
    <p:extLst>
      <p:ext uri="{BB962C8B-B14F-4D97-AF65-F5344CB8AC3E}">
        <p14:creationId xmlns:p14="http://schemas.microsoft.com/office/powerpoint/2010/main" val="424397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621EB276-8767-4466-B4FB-FAB3E50D51D2}"/>
              </a:ext>
            </a:extLst>
          </p:cNvPr>
          <p:cNvSpPr txBox="1">
            <a:spLocks/>
          </p:cNvSpPr>
          <p:nvPr/>
        </p:nvSpPr>
        <p:spPr>
          <a:xfrm>
            <a:off x="303941" y="1535886"/>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OpenDyslexic" panose="00000500000000000000" pitchFamily="50" charset="0"/>
                <a:ea typeface="+mj-ea"/>
                <a:cs typeface="+mj-cs"/>
              </a:defRPr>
            </a:lvl1pPr>
          </a:lstStyle>
          <a:p>
            <a:r>
              <a:rPr lang="en-GB" dirty="0"/>
              <a:t>Key words:</a:t>
            </a:r>
          </a:p>
        </p:txBody>
      </p:sp>
      <p:graphicFrame>
        <p:nvGraphicFramePr>
          <p:cNvPr id="2" name="Table 1">
            <a:extLst>
              <a:ext uri="{FF2B5EF4-FFF2-40B4-BE49-F238E27FC236}">
                <a16:creationId xmlns:a16="http://schemas.microsoft.com/office/drawing/2014/main" id="{413DA61E-AFC0-46B2-AC7B-4E7364D08DBE}"/>
              </a:ext>
            </a:extLst>
          </p:cNvPr>
          <p:cNvGraphicFramePr>
            <a:graphicFrameLocks noGrp="1"/>
          </p:cNvGraphicFramePr>
          <p:nvPr>
            <p:extLst>
              <p:ext uri="{D42A27DB-BD31-4B8C-83A1-F6EECF244321}">
                <p14:modId xmlns:p14="http://schemas.microsoft.com/office/powerpoint/2010/main" val="751070459"/>
              </p:ext>
            </p:extLst>
          </p:nvPr>
        </p:nvGraphicFramePr>
        <p:xfrm>
          <a:off x="176463" y="2400185"/>
          <a:ext cx="3849534" cy="3739360"/>
        </p:xfrm>
        <a:graphic>
          <a:graphicData uri="http://schemas.openxmlformats.org/drawingml/2006/table">
            <a:tbl>
              <a:tblPr firstRow="1" bandRow="1">
                <a:tableStyleId>{5C22544A-7EE6-4342-B048-85BDC9FD1C3A}</a:tableStyleId>
              </a:tblPr>
              <a:tblGrid>
                <a:gridCol w="3849534">
                  <a:extLst>
                    <a:ext uri="{9D8B030D-6E8A-4147-A177-3AD203B41FA5}">
                      <a16:colId xmlns:a16="http://schemas.microsoft.com/office/drawing/2014/main" val="2002587198"/>
                    </a:ext>
                  </a:extLst>
                </a:gridCol>
              </a:tblGrid>
              <a:tr h="934840">
                <a:tc>
                  <a:txBody>
                    <a:bodyPr/>
                    <a:lstStyle/>
                    <a:p>
                      <a:r>
                        <a:rPr lang="en-GB" sz="2800" b="1" dirty="0">
                          <a:solidFill>
                            <a:schemeClr val="tx1"/>
                          </a:solidFill>
                          <a:latin typeface="OpenDyslexic" panose="00000500000000000000" pitchFamily="50" charset="0"/>
                        </a:rPr>
                        <a:t>County Lines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047248053"/>
                  </a:ext>
                </a:extLst>
              </a:tr>
              <a:tr h="934840">
                <a:tc>
                  <a:txBody>
                    <a:bodyPr/>
                    <a:lstStyle/>
                    <a:p>
                      <a:r>
                        <a:rPr lang="en-GB" sz="2800" b="1" dirty="0">
                          <a:solidFill>
                            <a:schemeClr val="tx1"/>
                          </a:solidFill>
                          <a:latin typeface="OpenDyslexic" panose="00000500000000000000" pitchFamily="50" charset="0"/>
                        </a:rPr>
                        <a:t>Trap house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7CFFF"/>
                    </a:solidFill>
                  </a:tcPr>
                </a:tc>
                <a:extLst>
                  <a:ext uri="{0D108BD9-81ED-4DB2-BD59-A6C34878D82A}">
                    <a16:rowId xmlns:a16="http://schemas.microsoft.com/office/drawing/2014/main" val="2557161774"/>
                  </a:ext>
                </a:extLst>
              </a:tr>
              <a:tr h="934840">
                <a:tc>
                  <a:txBody>
                    <a:bodyPr/>
                    <a:lstStyle/>
                    <a:p>
                      <a:r>
                        <a:rPr lang="en-GB" sz="2800" b="1" dirty="0">
                          <a:solidFill>
                            <a:schemeClr val="tx1"/>
                          </a:solidFill>
                          <a:latin typeface="OpenDyslexic" panose="00000500000000000000" pitchFamily="50" charset="0"/>
                        </a:rPr>
                        <a:t>Cuckoo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extLst>
                  <a:ext uri="{0D108BD9-81ED-4DB2-BD59-A6C34878D82A}">
                    <a16:rowId xmlns:a16="http://schemas.microsoft.com/office/drawing/2014/main" val="691769651"/>
                  </a:ext>
                </a:extLst>
              </a:tr>
              <a:tr h="934840">
                <a:tc>
                  <a:txBody>
                    <a:bodyPr/>
                    <a:lstStyle/>
                    <a:p>
                      <a:r>
                        <a:rPr lang="en-GB" sz="2800" b="1" dirty="0">
                          <a:solidFill>
                            <a:schemeClr val="tx1"/>
                          </a:solidFill>
                          <a:latin typeface="OpenDyslexic" panose="00000500000000000000" pitchFamily="50" charset="0"/>
                        </a:rPr>
                        <a:t>Trapline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66"/>
                    </a:solidFill>
                  </a:tcPr>
                </a:tc>
                <a:extLst>
                  <a:ext uri="{0D108BD9-81ED-4DB2-BD59-A6C34878D82A}">
                    <a16:rowId xmlns:a16="http://schemas.microsoft.com/office/drawing/2014/main" val="3351239254"/>
                  </a:ext>
                </a:extLst>
              </a:tr>
            </a:tbl>
          </a:graphicData>
        </a:graphic>
      </p:graphicFrame>
      <p:graphicFrame>
        <p:nvGraphicFramePr>
          <p:cNvPr id="4" name="Table 3">
            <a:extLst>
              <a:ext uri="{FF2B5EF4-FFF2-40B4-BE49-F238E27FC236}">
                <a16:creationId xmlns:a16="http://schemas.microsoft.com/office/drawing/2014/main" id="{00CECA8B-133E-4978-8908-129377D49316}"/>
              </a:ext>
            </a:extLst>
          </p:cNvPr>
          <p:cNvGraphicFramePr>
            <a:graphicFrameLocks noGrp="1"/>
          </p:cNvGraphicFramePr>
          <p:nvPr>
            <p:extLst>
              <p:ext uri="{D42A27DB-BD31-4B8C-83A1-F6EECF244321}">
                <p14:modId xmlns:p14="http://schemas.microsoft.com/office/powerpoint/2010/main" val="3330824643"/>
              </p:ext>
            </p:extLst>
          </p:nvPr>
        </p:nvGraphicFramePr>
        <p:xfrm>
          <a:off x="4153475" y="1771017"/>
          <a:ext cx="7862062" cy="4294742"/>
        </p:xfrm>
        <a:graphic>
          <a:graphicData uri="http://schemas.openxmlformats.org/drawingml/2006/table">
            <a:tbl>
              <a:tblPr firstRow="1" bandRow="1">
                <a:tableStyleId>{5C22544A-7EE6-4342-B048-85BDC9FD1C3A}</a:tableStyleId>
              </a:tblPr>
              <a:tblGrid>
                <a:gridCol w="7862062">
                  <a:extLst>
                    <a:ext uri="{9D8B030D-6E8A-4147-A177-3AD203B41FA5}">
                      <a16:colId xmlns:a16="http://schemas.microsoft.com/office/drawing/2014/main" val="2002587198"/>
                    </a:ext>
                  </a:extLst>
                </a:gridCol>
              </a:tblGrid>
              <a:tr h="1298080">
                <a:tc>
                  <a:txBody>
                    <a:bodyPr/>
                    <a:lstStyle/>
                    <a:p>
                      <a:pPr algn="l" fontAlgn="t"/>
                      <a:r>
                        <a:rPr lang="en-GB" sz="2400" b="0" i="0" u="none" strike="noStrike" dirty="0">
                          <a:solidFill>
                            <a:srgbClr val="000000"/>
                          </a:solidFill>
                          <a:effectLst/>
                          <a:latin typeface="OpenDyslexic" panose="00000500000000000000" pitchFamily="50" charset="0"/>
                        </a:rPr>
                        <a:t>When a vulnerable person’s house is taken over by a drug dealer and becomes a trap house.</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extLst>
                  <a:ext uri="{0D108BD9-81ED-4DB2-BD59-A6C34878D82A}">
                    <a16:rowId xmlns:a16="http://schemas.microsoft.com/office/drawing/2014/main" val="3757520720"/>
                  </a:ext>
                </a:extLst>
              </a:tr>
              <a:tr h="10970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kern="1200" dirty="0">
                          <a:solidFill>
                            <a:schemeClr val="tx1"/>
                          </a:solidFill>
                          <a:latin typeface="OpenDyslexic" panose="00000500000000000000" pitchFamily="50" charset="0"/>
                          <a:ea typeface="+mn-ea"/>
                          <a:cs typeface="+mn-cs"/>
                        </a:rPr>
                        <a:t>This refers to when someone owns a mobile phone specifically for the purpose of running and selling drugs.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66"/>
                    </a:solidFill>
                  </a:tcPr>
                </a:tc>
                <a:extLst>
                  <a:ext uri="{0D108BD9-81ED-4DB2-BD59-A6C34878D82A}">
                    <a16:rowId xmlns:a16="http://schemas.microsoft.com/office/drawing/2014/main" val="309018327"/>
                  </a:ext>
                </a:extLst>
              </a:tr>
              <a:tr h="1097018">
                <a:tc>
                  <a:txBody>
                    <a:bodyPr/>
                    <a:lstStyle/>
                    <a:p>
                      <a:r>
                        <a:rPr lang="en-GB" sz="2400" b="0" i="0" kern="1200" dirty="0">
                          <a:solidFill>
                            <a:schemeClr val="dk1"/>
                          </a:solidFill>
                          <a:effectLst/>
                          <a:latin typeface="OpenDyslexic" panose="00000500000000000000" pitchFamily="50" charset="0"/>
                          <a:ea typeface="+mn-ea"/>
                          <a:cs typeface="+mn-cs"/>
                        </a:rPr>
                        <a:t>where illegal drugs are transported from one area to another.</a:t>
                      </a:r>
                      <a:endParaRPr lang="en-GB" sz="2800" b="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047248053"/>
                  </a:ext>
                </a:extLst>
              </a:tr>
              <a:tr h="710924">
                <a:tc>
                  <a:txBody>
                    <a:bodyPr/>
                    <a:lstStyle/>
                    <a:p>
                      <a:pPr algn="l" fontAlgn="b"/>
                      <a:r>
                        <a:rPr lang="en-GB" sz="2400" b="0" i="0" u="none" strike="noStrike" dirty="0">
                          <a:solidFill>
                            <a:srgbClr val="000000"/>
                          </a:solidFill>
                          <a:effectLst/>
                          <a:latin typeface="OpenDyslexic" panose="00000500000000000000" pitchFamily="50" charset="0"/>
                        </a:rPr>
                        <a:t>The place from which illegal drugs are sold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600405908"/>
                  </a:ext>
                </a:extLst>
              </a:tr>
            </a:tbl>
          </a:graphicData>
        </a:graphic>
      </p:graphicFrame>
      <p:sp>
        <p:nvSpPr>
          <p:cNvPr id="3" name="Rectangle 2">
            <a:extLst>
              <a:ext uri="{FF2B5EF4-FFF2-40B4-BE49-F238E27FC236}">
                <a16:creationId xmlns:a16="http://schemas.microsoft.com/office/drawing/2014/main" id="{4277E1C9-6F0C-4CF2-B9F9-3E4D9DAFB447}"/>
              </a:ext>
            </a:extLst>
          </p:cNvPr>
          <p:cNvSpPr/>
          <p:nvPr/>
        </p:nvSpPr>
        <p:spPr>
          <a:xfrm>
            <a:off x="4747604" y="6136974"/>
            <a:ext cx="2484469" cy="610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OpenDyslexic" panose="00000500000000000000" pitchFamily="50" charset="0"/>
              </a:rPr>
              <a:t>Page 18 </a:t>
            </a:r>
          </a:p>
        </p:txBody>
      </p:sp>
    </p:spTree>
    <p:extLst>
      <p:ext uri="{BB962C8B-B14F-4D97-AF65-F5344CB8AC3E}">
        <p14:creationId xmlns:p14="http://schemas.microsoft.com/office/powerpoint/2010/main" val="55930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CDCAB4-1D70-4522-9158-83A3FBB98D93}"/>
              </a:ext>
            </a:extLst>
          </p:cNvPr>
          <p:cNvPicPr>
            <a:picLocks noChangeAspect="1"/>
          </p:cNvPicPr>
          <p:nvPr/>
        </p:nvPicPr>
        <p:blipFill>
          <a:blip r:embed="rId3"/>
          <a:stretch>
            <a:fillRect/>
          </a:stretch>
        </p:blipFill>
        <p:spPr>
          <a:xfrm>
            <a:off x="678819" y="2187695"/>
            <a:ext cx="4355183" cy="2900620"/>
          </a:xfrm>
          <a:prstGeom prst="rect">
            <a:avLst/>
          </a:prstGeom>
        </p:spPr>
      </p:pic>
      <p:sp>
        <p:nvSpPr>
          <p:cNvPr id="5" name="TextBox 4">
            <a:extLst>
              <a:ext uri="{FF2B5EF4-FFF2-40B4-BE49-F238E27FC236}">
                <a16:creationId xmlns:a16="http://schemas.microsoft.com/office/drawing/2014/main" id="{ECCDFF41-A1DB-4BF3-AAE6-95ECAFB2D233}"/>
              </a:ext>
            </a:extLst>
          </p:cNvPr>
          <p:cNvSpPr txBox="1"/>
          <p:nvPr/>
        </p:nvSpPr>
        <p:spPr>
          <a:xfrm>
            <a:off x="5264331" y="1514679"/>
            <a:ext cx="6632666" cy="4401205"/>
          </a:xfrm>
          <a:prstGeom prst="rect">
            <a:avLst/>
          </a:prstGeom>
          <a:noFill/>
        </p:spPr>
        <p:txBody>
          <a:bodyPr wrap="square">
            <a:spAutoFit/>
          </a:bodyPr>
          <a:lstStyle/>
          <a:p>
            <a:r>
              <a:rPr lang="en-GB" sz="2800" dirty="0">
                <a:latin typeface="OpenDyslexic" panose="00000500000000000000" pitchFamily="50" charset="0"/>
              </a:rPr>
              <a:t>Daniel wants to start his own business. </a:t>
            </a:r>
          </a:p>
          <a:p>
            <a:endParaRPr lang="en-GB" sz="2800" dirty="0">
              <a:latin typeface="OpenDyslexic" panose="00000500000000000000" pitchFamily="50" charset="0"/>
            </a:endParaRPr>
          </a:p>
          <a:p>
            <a:r>
              <a:rPr lang="en-GB" sz="2800" dirty="0">
                <a:latin typeface="OpenDyslexic" panose="00000500000000000000" pitchFamily="50" charset="0"/>
              </a:rPr>
              <a:t>He wants to create a burger takeaway but the street he has chosen to run his business already has 6 burger shops. </a:t>
            </a:r>
          </a:p>
          <a:p>
            <a:br>
              <a:rPr lang="en-GB" sz="2800" dirty="0">
                <a:latin typeface="OpenDyslexic" panose="00000500000000000000" pitchFamily="50" charset="0"/>
              </a:rPr>
            </a:br>
            <a:r>
              <a:rPr lang="en-GB" sz="2800" dirty="0">
                <a:latin typeface="OpenDyslexic" panose="00000500000000000000" pitchFamily="50" charset="0"/>
              </a:rPr>
              <a:t>Will his business succeed or fail? Why? </a:t>
            </a:r>
            <a:endParaRPr lang="en-GB" sz="2800" dirty="0"/>
          </a:p>
        </p:txBody>
      </p:sp>
      <p:sp>
        <p:nvSpPr>
          <p:cNvPr id="6" name="Title 1">
            <a:extLst>
              <a:ext uri="{FF2B5EF4-FFF2-40B4-BE49-F238E27FC236}">
                <a16:creationId xmlns:a16="http://schemas.microsoft.com/office/drawing/2014/main" id="{42D20D16-8EAF-4D34-A253-135D645979BA}"/>
              </a:ext>
            </a:extLst>
          </p:cNvPr>
          <p:cNvSpPr>
            <a:spLocks noGrp="1"/>
          </p:cNvSpPr>
          <p:nvPr>
            <p:ph type="title"/>
          </p:nvPr>
        </p:nvSpPr>
        <p:spPr>
          <a:xfrm rot="20555038">
            <a:off x="391886" y="1874251"/>
            <a:ext cx="11338560" cy="3115760"/>
          </a:xfrm>
          <a:solidFill>
            <a:schemeClr val="accent6">
              <a:lumMod val="20000"/>
              <a:lumOff val="80000"/>
            </a:schemeClr>
          </a:solidFill>
        </p:spPr>
        <p:txBody>
          <a:bodyPr>
            <a:noAutofit/>
          </a:bodyPr>
          <a:lstStyle/>
          <a:p>
            <a:pPr algn="ctr"/>
            <a:r>
              <a:rPr lang="en-GB" sz="4000" dirty="0">
                <a:solidFill>
                  <a:srgbClr val="FF0066"/>
                </a:solidFill>
                <a:latin typeface="OpenDyslexic" panose="00000500000000000000" pitchFamily="50" charset="0"/>
              </a:rPr>
              <a:t>Daniel may face a large competition due to the amount of burger shops down his street and that could lead his business to fail. </a:t>
            </a:r>
          </a:p>
        </p:txBody>
      </p:sp>
      <p:pic>
        <p:nvPicPr>
          <p:cNvPr id="7" name="Picture 6">
            <a:extLst>
              <a:ext uri="{FF2B5EF4-FFF2-40B4-BE49-F238E27FC236}">
                <a16:creationId xmlns:a16="http://schemas.microsoft.com/office/drawing/2014/main" id="{94C0D907-51C9-1A5D-A835-3D9778479AAA}"/>
              </a:ext>
            </a:extLst>
          </p:cNvPr>
          <p:cNvPicPr>
            <a:picLocks noChangeAspect="1"/>
          </p:cNvPicPr>
          <p:nvPr/>
        </p:nvPicPr>
        <p:blipFill>
          <a:blip r:embed="rId4"/>
          <a:stretch>
            <a:fillRect/>
          </a:stretch>
        </p:blipFill>
        <p:spPr>
          <a:xfrm>
            <a:off x="3649048" y="5260150"/>
            <a:ext cx="1384954" cy="1158568"/>
          </a:xfrm>
          <a:prstGeom prst="rect">
            <a:avLst/>
          </a:prstGeom>
        </p:spPr>
      </p:pic>
    </p:spTree>
    <p:extLst>
      <p:ext uri="{BB962C8B-B14F-4D97-AF65-F5344CB8AC3E}">
        <p14:creationId xmlns:p14="http://schemas.microsoft.com/office/powerpoint/2010/main" val="414152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F922-81A6-49AF-BDFA-F562B45AB2FE}"/>
              </a:ext>
            </a:extLst>
          </p:cNvPr>
          <p:cNvSpPr>
            <a:spLocks noGrp="1"/>
          </p:cNvSpPr>
          <p:nvPr>
            <p:ph type="title"/>
          </p:nvPr>
        </p:nvSpPr>
        <p:spPr>
          <a:xfrm>
            <a:off x="267854" y="1551125"/>
            <a:ext cx="11656291" cy="3755749"/>
          </a:xfrm>
        </p:spPr>
        <p:txBody>
          <a:bodyPr>
            <a:noAutofit/>
          </a:bodyPr>
          <a:lstStyle/>
          <a:p>
            <a:pPr algn="ctr"/>
            <a:r>
              <a:rPr lang="en-GB" sz="3200" dirty="0">
                <a:latin typeface="OpenDyslexic" panose="00000500000000000000" pitchFamily="50" charset="0"/>
              </a:rPr>
              <a:t>Drug dealers operate the same business model. </a:t>
            </a:r>
            <a:br>
              <a:rPr lang="en-GB" sz="3200" dirty="0">
                <a:latin typeface="OpenDyslexic" panose="00000500000000000000" pitchFamily="50" charset="0"/>
              </a:rPr>
            </a:br>
            <a:r>
              <a:rPr lang="en-GB" sz="3200" dirty="0">
                <a:latin typeface="OpenDyslexic" panose="00000500000000000000" pitchFamily="50" charset="0"/>
              </a:rPr>
              <a:t>Drug dealers move out of the large areas (typically with a lot of drug dealers) like London, Birmingham, Leicester and move into smaller remote places with less drug dealers. </a:t>
            </a:r>
            <a:br>
              <a:rPr lang="en-GB" sz="3200" dirty="0">
                <a:latin typeface="OpenDyslexic" panose="00000500000000000000" pitchFamily="50" charset="0"/>
              </a:rPr>
            </a:br>
            <a:br>
              <a:rPr lang="en-GB" sz="3200" dirty="0">
                <a:latin typeface="OpenDyslexic" panose="00000500000000000000" pitchFamily="50" charset="0"/>
              </a:rPr>
            </a:br>
            <a:r>
              <a:rPr lang="en-GB" sz="3200" dirty="0">
                <a:latin typeface="OpenDyslexic" panose="00000500000000000000" pitchFamily="50" charset="0"/>
              </a:rPr>
              <a:t>This is called county lines </a:t>
            </a:r>
            <a:br>
              <a:rPr lang="en-GB" sz="3200" dirty="0">
                <a:latin typeface="OpenDyslexic" panose="00000500000000000000" pitchFamily="50" charset="0"/>
              </a:rPr>
            </a:br>
            <a:r>
              <a:rPr lang="en-GB" sz="3200" dirty="0">
                <a:latin typeface="OpenDyslexic" panose="00000500000000000000" pitchFamily="50" charset="0"/>
                <a:hlinkClick r:id="rId3"/>
              </a:rPr>
              <a:t>Running The Lines - YouTube</a:t>
            </a:r>
            <a:endParaRPr lang="en-GB" sz="3200" dirty="0">
              <a:latin typeface="OpenDyslexic" panose="00000500000000000000" pitchFamily="50" charset="0"/>
            </a:endParaRPr>
          </a:p>
        </p:txBody>
      </p:sp>
      <p:sp>
        <p:nvSpPr>
          <p:cNvPr id="3" name="TextBox 2">
            <a:extLst>
              <a:ext uri="{FF2B5EF4-FFF2-40B4-BE49-F238E27FC236}">
                <a16:creationId xmlns:a16="http://schemas.microsoft.com/office/drawing/2014/main" id="{3B1A8375-2A5F-4AB4-B2FB-D61EE52410E6}"/>
              </a:ext>
            </a:extLst>
          </p:cNvPr>
          <p:cNvSpPr txBox="1"/>
          <p:nvPr/>
        </p:nvSpPr>
        <p:spPr>
          <a:xfrm>
            <a:off x="770708" y="5554123"/>
            <a:ext cx="11323254" cy="954107"/>
          </a:xfrm>
          <a:prstGeom prst="rect">
            <a:avLst/>
          </a:prstGeom>
          <a:noFill/>
        </p:spPr>
        <p:txBody>
          <a:bodyPr wrap="square" rtlCol="0">
            <a:spAutoFit/>
          </a:bodyPr>
          <a:lstStyle/>
          <a:p>
            <a:pPr algn="ctr"/>
            <a:r>
              <a:rPr lang="en-GB" sz="2800" dirty="0">
                <a:solidFill>
                  <a:srgbClr val="FF0066"/>
                </a:solidFill>
                <a:latin typeface="OpenDyslexic" panose="00000500000000000000" pitchFamily="50" charset="0"/>
              </a:rPr>
              <a:t>Watch the video and complete the questions in your booklet.</a:t>
            </a:r>
          </a:p>
        </p:txBody>
      </p:sp>
      <p:sp>
        <p:nvSpPr>
          <p:cNvPr id="4" name="Rectangle 3">
            <a:extLst>
              <a:ext uri="{FF2B5EF4-FFF2-40B4-BE49-F238E27FC236}">
                <a16:creationId xmlns:a16="http://schemas.microsoft.com/office/drawing/2014/main" id="{DD8B0DAD-AB54-3F44-1BA3-D2E67E3062B2}"/>
              </a:ext>
            </a:extLst>
          </p:cNvPr>
          <p:cNvSpPr/>
          <p:nvPr/>
        </p:nvSpPr>
        <p:spPr>
          <a:xfrm>
            <a:off x="423799" y="4229797"/>
            <a:ext cx="1483379" cy="930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OpenDyslexic" panose="00000500000000000000" pitchFamily="50" charset="0"/>
              </a:rPr>
              <a:t>Page 18 </a:t>
            </a:r>
          </a:p>
        </p:txBody>
      </p:sp>
    </p:spTree>
    <p:extLst>
      <p:ext uri="{BB962C8B-B14F-4D97-AF65-F5344CB8AC3E}">
        <p14:creationId xmlns:p14="http://schemas.microsoft.com/office/powerpoint/2010/main" val="1332810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BDB1106-9D1B-08C8-54BB-53F569B4153F}"/>
              </a:ext>
            </a:extLst>
          </p:cNvPr>
          <p:cNvSpPr>
            <a:spLocks noGrp="1"/>
          </p:cNvSpPr>
          <p:nvPr>
            <p:ph idx="1"/>
          </p:nvPr>
        </p:nvSpPr>
        <p:spPr>
          <a:xfrm>
            <a:off x="433251" y="1585188"/>
            <a:ext cx="11532325" cy="4141843"/>
          </a:xfrm>
        </p:spPr>
        <p:txBody>
          <a:bodyPr>
            <a:normAutofit/>
          </a:bodyPr>
          <a:lstStyle/>
          <a:p>
            <a:pPr marL="0" indent="0">
              <a:buNone/>
            </a:pPr>
            <a:r>
              <a:rPr lang="en-GB" sz="2800" u="sng" dirty="0">
                <a:latin typeface="OpenDyslexic" panose="00000500000000000000" pitchFamily="50" charset="0"/>
              </a:rPr>
              <a:t>Running the lines </a:t>
            </a:r>
          </a:p>
          <a:p>
            <a:pPr marL="0" indent="0">
              <a:buNone/>
            </a:pPr>
            <a:r>
              <a:rPr lang="en-GB" sz="3200" dirty="0">
                <a:latin typeface="OpenDyslexic" panose="00000500000000000000" pitchFamily="50" charset="0"/>
              </a:rPr>
              <a:t>1. How did the drug dealing start? </a:t>
            </a:r>
          </a:p>
          <a:p>
            <a:pPr marL="0" indent="0">
              <a:buNone/>
            </a:pPr>
            <a:r>
              <a:rPr lang="en-GB" sz="3200" dirty="0">
                <a:latin typeface="OpenDyslexic" panose="00000500000000000000" pitchFamily="50" charset="0"/>
              </a:rPr>
              <a:t>2. Did the young boy know that he was delivering drugs?</a:t>
            </a:r>
          </a:p>
          <a:p>
            <a:pPr marL="0" indent="0">
              <a:buNone/>
            </a:pPr>
            <a:r>
              <a:rPr lang="en-GB" sz="3200" dirty="0">
                <a:latin typeface="OpenDyslexic" panose="00000500000000000000" pitchFamily="50" charset="0"/>
              </a:rPr>
              <a:t>3. How was the drugs transported across the country?  </a:t>
            </a:r>
          </a:p>
          <a:p>
            <a:pPr marL="0" indent="0">
              <a:buNone/>
            </a:pPr>
            <a:endParaRPr lang="en-GB" dirty="0"/>
          </a:p>
        </p:txBody>
      </p:sp>
      <p:sp>
        <p:nvSpPr>
          <p:cNvPr id="6" name="TextBox 5">
            <a:extLst>
              <a:ext uri="{FF2B5EF4-FFF2-40B4-BE49-F238E27FC236}">
                <a16:creationId xmlns:a16="http://schemas.microsoft.com/office/drawing/2014/main" id="{21F00C73-43F1-0BD4-D525-9020CC686428}"/>
              </a:ext>
            </a:extLst>
          </p:cNvPr>
          <p:cNvSpPr txBox="1"/>
          <p:nvPr/>
        </p:nvSpPr>
        <p:spPr>
          <a:xfrm>
            <a:off x="8281852" y="2098536"/>
            <a:ext cx="2455817" cy="400110"/>
          </a:xfrm>
          <a:prstGeom prst="rect">
            <a:avLst/>
          </a:prstGeom>
          <a:solidFill>
            <a:srgbClr val="FF99CC"/>
          </a:solidFill>
        </p:spPr>
        <p:txBody>
          <a:bodyPr wrap="square" rtlCol="0">
            <a:spAutoFit/>
          </a:bodyPr>
          <a:lstStyle/>
          <a:p>
            <a:r>
              <a:rPr lang="en-GB" sz="2000" dirty="0">
                <a:latin typeface="OpenDyslexic" panose="00000500000000000000" pitchFamily="50" charset="0"/>
              </a:rPr>
              <a:t>Offered money </a:t>
            </a:r>
          </a:p>
        </p:txBody>
      </p:sp>
      <p:sp>
        <p:nvSpPr>
          <p:cNvPr id="7" name="TextBox 6">
            <a:extLst>
              <a:ext uri="{FF2B5EF4-FFF2-40B4-BE49-F238E27FC236}">
                <a16:creationId xmlns:a16="http://schemas.microsoft.com/office/drawing/2014/main" id="{A377DDD6-8DE5-670F-3EE5-C2D584B1040D}"/>
              </a:ext>
            </a:extLst>
          </p:cNvPr>
          <p:cNvSpPr txBox="1"/>
          <p:nvPr/>
        </p:nvSpPr>
        <p:spPr>
          <a:xfrm>
            <a:off x="2094412" y="3061547"/>
            <a:ext cx="792480" cy="400110"/>
          </a:xfrm>
          <a:prstGeom prst="rect">
            <a:avLst/>
          </a:prstGeom>
          <a:solidFill>
            <a:srgbClr val="FF99CC"/>
          </a:solidFill>
        </p:spPr>
        <p:txBody>
          <a:bodyPr wrap="square" rtlCol="0">
            <a:spAutoFit/>
          </a:bodyPr>
          <a:lstStyle/>
          <a:p>
            <a:r>
              <a:rPr lang="en-GB" sz="2000" dirty="0">
                <a:latin typeface="OpenDyslexic" panose="00000500000000000000" pitchFamily="50" charset="0"/>
              </a:rPr>
              <a:t>No </a:t>
            </a:r>
          </a:p>
        </p:txBody>
      </p:sp>
      <p:sp>
        <p:nvSpPr>
          <p:cNvPr id="8" name="TextBox 7">
            <a:extLst>
              <a:ext uri="{FF2B5EF4-FFF2-40B4-BE49-F238E27FC236}">
                <a16:creationId xmlns:a16="http://schemas.microsoft.com/office/drawing/2014/main" id="{4A932B5A-FC64-3A8B-D90F-83001F6F003B}"/>
              </a:ext>
            </a:extLst>
          </p:cNvPr>
          <p:cNvSpPr txBox="1"/>
          <p:nvPr/>
        </p:nvSpPr>
        <p:spPr>
          <a:xfrm>
            <a:off x="2623458" y="4194234"/>
            <a:ext cx="1023256" cy="400110"/>
          </a:xfrm>
          <a:prstGeom prst="rect">
            <a:avLst/>
          </a:prstGeom>
          <a:solidFill>
            <a:srgbClr val="FF99CC"/>
          </a:solidFill>
        </p:spPr>
        <p:txBody>
          <a:bodyPr wrap="square" rtlCol="0">
            <a:spAutoFit/>
          </a:bodyPr>
          <a:lstStyle/>
          <a:p>
            <a:r>
              <a:rPr lang="en-GB" sz="2000" dirty="0">
                <a:latin typeface="OpenDyslexic" panose="00000500000000000000" pitchFamily="50" charset="0"/>
              </a:rPr>
              <a:t>Trains </a:t>
            </a:r>
          </a:p>
        </p:txBody>
      </p:sp>
      <p:sp>
        <p:nvSpPr>
          <p:cNvPr id="9" name="Rectangle 8">
            <a:extLst>
              <a:ext uri="{FF2B5EF4-FFF2-40B4-BE49-F238E27FC236}">
                <a16:creationId xmlns:a16="http://schemas.microsoft.com/office/drawing/2014/main" id="{36DD8111-85AC-7DFD-7D77-AC19E0C2A194}"/>
              </a:ext>
            </a:extLst>
          </p:cNvPr>
          <p:cNvSpPr/>
          <p:nvPr/>
        </p:nvSpPr>
        <p:spPr>
          <a:xfrm>
            <a:off x="433251" y="5052757"/>
            <a:ext cx="1483379" cy="930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OpenDyslexic" panose="00000500000000000000" pitchFamily="50" charset="0"/>
              </a:rPr>
              <a:t>Page 18</a:t>
            </a:r>
          </a:p>
        </p:txBody>
      </p:sp>
    </p:spTree>
    <p:extLst>
      <p:ext uri="{BB962C8B-B14F-4D97-AF65-F5344CB8AC3E}">
        <p14:creationId xmlns:p14="http://schemas.microsoft.com/office/powerpoint/2010/main" val="44405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theme1.xml><?xml version="1.0" encoding="utf-8"?>
<a:theme xmlns:a="http://schemas.openxmlformats.org/drawingml/2006/main" name="OMA BQ">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MA BQ" id="{2A74D048-6A73-413F-B677-E3BFBBE88AE1}" vid="{A4E9037C-9D27-41FA-BC51-DE4161E9A8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OMA BQ Vocab Master</Template>
  <TotalTime>859</TotalTime>
  <Words>1996</Words>
  <Application>Microsoft Office PowerPoint</Application>
  <PresentationFormat>Widescreen</PresentationFormat>
  <Paragraphs>175</Paragraphs>
  <Slides>15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vt:lpstr>
      <vt:lpstr>Calibri</vt:lpstr>
      <vt:lpstr>OpenDyslexic</vt:lpstr>
      <vt:lpstr>OMA BQ</vt:lpstr>
      <vt:lpstr>PowerPoint Presentation</vt:lpstr>
      <vt:lpstr>PowerPoint Presentation</vt:lpstr>
      <vt:lpstr>PowerPoint Presentation</vt:lpstr>
      <vt:lpstr>What are we learning today?</vt:lpstr>
      <vt:lpstr>PowerPoint Presentation</vt:lpstr>
      <vt:lpstr>PowerPoint Presentation</vt:lpstr>
      <vt:lpstr>Daniel may face a large competition due to the amount of burger shops down his street and that could lead his business to fail. </vt:lpstr>
      <vt:lpstr>Drug dealers operate the same business model.  Drug dealers move out of the large areas (typically with a lot of drug dealers) like London, Birmingham, Leicester and move into smaller remote places with less drug dealers.   This is called county lines  Running The Lines - YouTube</vt:lpstr>
      <vt:lpstr>PowerPoint Presentation</vt:lpstr>
      <vt:lpstr>PowerPoint Presentation</vt:lpstr>
      <vt:lpstr>In your booklets are two case studies of vulnerable people. Read through the case study and identify what makes the individual vulnerable and how they were exploited </vt:lpstr>
      <vt:lpstr>COVID-19: County lines victims 'younger and female' - YouTube</vt:lpstr>
      <vt:lpstr>PowerPoint Presentation</vt:lpstr>
      <vt:lpstr>How to keep safe </vt:lpstr>
      <vt:lpstr>Signposting: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Abby Shallow</dc:creator>
  <cp:lastModifiedBy>Abbie Shaw</cp:lastModifiedBy>
  <cp:revision>37</cp:revision>
  <cp:lastPrinted>2022-06-10T11:15:37Z</cp:lastPrinted>
  <dcterms:created xsi:type="dcterms:W3CDTF">2021-10-05T17:13:04Z</dcterms:created>
  <dcterms:modified xsi:type="dcterms:W3CDTF">2025-09-30T09:29:36Z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6fe2a56-af49-4a87-8d01-0ad3300d8c60_Enabled">
    <vt:lpwstr>true</vt:lpwstr>
  </property>
  <property fmtid="{D5CDD505-2E9C-101B-9397-08002B2CF9AE}" pid="3" name="MSIP_Label_d6fe2a56-af49-4a87-8d01-0ad3300d8c60_SetDate">
    <vt:lpwstr>2024-06-17T13:26:36Z</vt:lpwstr>
  </property>
  <property fmtid="{D5CDD505-2E9C-101B-9397-08002B2CF9AE}" pid="4" name="MSIP_Label_d6fe2a56-af49-4a87-8d01-0ad3300d8c60_Method">
    <vt:lpwstr>Standard</vt:lpwstr>
  </property>
  <property fmtid="{D5CDD505-2E9C-101B-9397-08002B2CF9AE}" pid="5" name="MSIP_Label_d6fe2a56-af49-4a87-8d01-0ad3300d8c60_Name">
    <vt:lpwstr>defa4170-0d19-0005-0004-bc88714345d2</vt:lpwstr>
  </property>
  <property fmtid="{D5CDD505-2E9C-101B-9397-08002B2CF9AE}" pid="6" name="MSIP_Label_d6fe2a56-af49-4a87-8d01-0ad3300d8c60_SiteId">
    <vt:lpwstr>51640577-21a1-4ce3-8bc8-5bb90cabad75</vt:lpwstr>
  </property>
  <property fmtid="{D5CDD505-2E9C-101B-9397-08002B2CF9AE}" pid="7" name="MSIP_Label_d6fe2a56-af49-4a87-8d01-0ad3300d8c60_ActionId">
    <vt:lpwstr>a08f3172-65e0-4e49-808c-f957f87e62d9</vt:lpwstr>
  </property>
  <property fmtid="{D5CDD505-2E9C-101B-9397-08002B2CF9AE}" pid="8" name="MSIP_Label_d6fe2a56-af49-4a87-8d01-0ad3300d8c60_ContentBits">
    <vt:lpwstr>0</vt:lpwstr>
  </property>
</Properties>
</file>