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688" r:id="rId2"/>
    <p:sldId id="704" r:id="rId3"/>
    <p:sldId id="256" r:id="rId4"/>
    <p:sldId id="695" r:id="rId5"/>
    <p:sldId id="805" r:id="rId6"/>
    <p:sldId id="803" r:id="rId7"/>
    <p:sldId id="701" r:id="rId8"/>
    <p:sldId id="807" r:id="rId9"/>
    <p:sldId id="804" r:id="rId10"/>
    <p:sldId id="702" r:id="rId11"/>
    <p:sldId id="80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Themed Style 2 –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85155" autoAdjust="0"/>
  </p:normalViewPr>
  <p:slideViewPr>
    <p:cSldViewPr snapToGrid="0">
      <p:cViewPr varScale="1">
        <p:scale>
          <a:sx n="63" d="100"/>
          <a:sy n="63" d="100"/>
        </p:scale>
        <p:origin x="61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86D985-57EC-4551-86CA-FB0241C24FF9}" type="datetimeFigureOut">
              <a:rPr lang="en-GB" smtClean="0"/>
              <a:t>10/02/2026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931B44-7A2E-4B83-BDCC-11175F7BAB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2247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C9885-5139-41B2-ADC9-7BFE0DDD03B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237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Students need to match up the key words in their booklet. This will only take a couple of minutes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931B44-7A2E-4B83-BDCC-11175F7BAB45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733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F4BCA-600B-D91B-44C4-953B60A20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5304A0-6A11-5384-5830-B146A354D4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59C17D-DE1C-C73D-6A4D-62F35C7075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Students need to match up the key words in their booklet. This will only take a couple of minutes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8F6F34-E2E8-6B95-AE6C-6BA7B6D5D9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931B44-7A2E-4B83-BDCC-11175F7BAB45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52018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1CD11D-9902-C699-D79A-BEC65495D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82AFD8-E250-1924-72AE-DF012BD9B7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E5CE09-C4A4-596D-12DE-39EE9EBB9B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u="sng" dirty="0"/>
              <a:t>Teacher exposition: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/>
              <a:t>Recruitment methods can be grouped into three categories: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000" dirty="0"/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b="1" dirty="0"/>
              <a:t>Advertisement methods</a:t>
            </a:r>
            <a:r>
              <a:rPr lang="en-US" sz="4000" dirty="0"/>
              <a:t>: </a:t>
            </a:r>
            <a:r>
              <a:rPr lang="en-GB" sz="4000" dirty="0"/>
              <a:t>These are the methods used by employers to </a:t>
            </a:r>
            <a:r>
              <a:rPr lang="en-GB" sz="4000" b="1" dirty="0"/>
              <a:t>attract</a:t>
            </a:r>
            <a:r>
              <a:rPr lang="en-GB" sz="4000" dirty="0"/>
              <a:t> potential employees and encourage them to apply for a specific job role.</a:t>
            </a:r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4000" dirty="0"/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b="1" dirty="0"/>
              <a:t>Application methods</a:t>
            </a:r>
            <a:r>
              <a:rPr lang="en-US" sz="4000" dirty="0"/>
              <a:t>: </a:t>
            </a:r>
            <a:r>
              <a:rPr lang="en-GB" sz="4000" dirty="0"/>
              <a:t>These are the methods used by employers to </a:t>
            </a:r>
            <a:r>
              <a:rPr lang="en-GB" sz="4000" b="1" dirty="0"/>
              <a:t>gather information </a:t>
            </a:r>
            <a:r>
              <a:rPr lang="en-GB" sz="4000" dirty="0"/>
              <a:t>about potential employees to identify which applicants best meet the requirements of the role.</a:t>
            </a:r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4000" dirty="0"/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b="1" dirty="0"/>
              <a:t>Interview methods</a:t>
            </a:r>
            <a:r>
              <a:rPr lang="en-US" sz="4000" dirty="0"/>
              <a:t>: </a:t>
            </a:r>
            <a:r>
              <a:rPr lang="en-GB" sz="4000" dirty="0"/>
              <a:t>These are the methods used by employers to </a:t>
            </a:r>
            <a:r>
              <a:rPr lang="en-GB" sz="4000" b="1" dirty="0"/>
              <a:t>further assess </a:t>
            </a:r>
            <a:r>
              <a:rPr lang="en-GB" sz="4000" dirty="0"/>
              <a:t>a job candidate’s suitability for a role by evaluating their skills, qualities and experience.</a:t>
            </a:r>
          </a:p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40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000" dirty="0"/>
          </a:p>
          <a:p>
            <a:endParaRPr lang="en-US" sz="8000" dirty="0"/>
          </a:p>
          <a:p>
            <a:endParaRPr lang="en-US" sz="8000" dirty="0"/>
          </a:p>
          <a:p>
            <a:endParaRPr lang="en-US" sz="80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0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dirty="0"/>
          </a:p>
          <a:p>
            <a:endParaRPr lang="en-GB" sz="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3BCC45-DE8C-4A57-D4F5-908556753C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57063">
              <a:defRPr/>
            </a:pPr>
            <a:fld id="{50E1AB76-0D30-4406-A584-5364501B2B06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457063">
                <a:defRPr/>
              </a:pPr>
              <a:t>6</a:t>
            </a:fld>
            <a:endParaRPr lang="en-GB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205238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After watching the video, ask students to speak to the person next to them on issues wit the CV on the board – </a:t>
            </a:r>
            <a:r>
              <a:rPr lang="en-GB" b="1" dirty="0"/>
              <a:t>Think, pair and share </a:t>
            </a:r>
          </a:p>
          <a:p>
            <a:endParaRPr lang="en-GB" dirty="0"/>
          </a:p>
          <a:p>
            <a:r>
              <a:rPr lang="en-GB" dirty="0"/>
              <a:t>Issues- </a:t>
            </a:r>
          </a:p>
          <a:p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Unnecessary and distracting graphics like the ones in this example are an easy way to make your resume look unprofessional and (in some cases) bizarre.</a:t>
            </a:r>
          </a:p>
          <a:p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flashy graphics distract from your resume’s goal of clearly communicating your skills and accomplishments.</a:t>
            </a:r>
          </a:p>
          <a:p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software can’t process the graphics on your resume, then hiring managers might miss key information.</a:t>
            </a:r>
          </a:p>
          <a:p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Graphics can become a serious problem when applying to companies that use software to automatically scan through job applications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931B44-7A2E-4B83-BDCC-11175F7BAB45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19700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Ask students to add in key annotations around their CV. This task should take 10 minutes; this should be done as a group with teachers narrating the why to students on each point.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931B44-7A2E-4B83-BDCC-11175F7BAB45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07766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is the PROGRESS CHECK QUESTION – All students must complete this task and then you will mark and give feedback on it. Mark sheet is on the next slide for teacher use. Students will gain a mark if the information is included and not based on explanation. </a:t>
            </a:r>
          </a:p>
          <a:p>
            <a:r>
              <a:rPr lang="en-GB" dirty="0"/>
              <a:t>The aim is they just need to include the information, and we will build on perfecting their CV over the next 2 years. </a:t>
            </a:r>
          </a:p>
          <a:p>
            <a:r>
              <a:rPr lang="en-GB" dirty="0"/>
              <a:t>Ask students to complete their own CV. This task should take around 15/20 minutes. For personal statement students can use attributes and skills they have picked out from lesson 1 in the booklet.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931B44-7A2E-4B83-BDCC-11175F7BAB45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0930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100" y="16176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5100" y="43894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155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1691409"/>
            <a:ext cx="2628900" cy="44981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5500" y="1691409"/>
            <a:ext cx="7734300" cy="44981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0488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  Edit Master text styles</a:t>
            </a:r>
          </a:p>
          <a:p>
            <a:pPr lvl="1"/>
            <a:r>
              <a:rPr lang="en-US"/>
              <a:t>  Second level</a:t>
            </a:r>
          </a:p>
          <a:p>
            <a:pPr lvl="2"/>
            <a:r>
              <a:rPr lang="en-US"/>
              <a:t>  Third level</a:t>
            </a:r>
          </a:p>
          <a:p>
            <a:pPr lvl="3"/>
            <a:r>
              <a:rPr lang="en-US"/>
              <a:t>  Fourth level</a:t>
            </a:r>
          </a:p>
          <a:p>
            <a:pPr lvl="4"/>
            <a:r>
              <a:rPr lang="en-US"/>
              <a:t>  Fifth level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7269BA7E-62E4-46F1-8119-263FBA60C41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58937" y="6416479"/>
            <a:ext cx="10476501" cy="487214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</a:lstStyle>
          <a:p>
            <a:pPr lvl="0"/>
            <a:r>
              <a:rPr lang="en-US"/>
              <a:t>Enter here</a:t>
            </a:r>
          </a:p>
        </p:txBody>
      </p:sp>
    </p:spTree>
    <p:extLst>
      <p:ext uri="{BB962C8B-B14F-4D97-AF65-F5344CB8AC3E}">
        <p14:creationId xmlns:p14="http://schemas.microsoft.com/office/powerpoint/2010/main" val="1677119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565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224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895419"/>
            <a:ext cx="10515600" cy="10816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3327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4206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4206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764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6" y="1427884"/>
            <a:ext cx="10515600" cy="98829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6" y="2497138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6" y="3482975"/>
            <a:ext cx="5157787" cy="27227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2497138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482974"/>
            <a:ext cx="5183188" cy="27227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281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10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669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6" y="17875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1588" y="1800225"/>
            <a:ext cx="6172200" cy="42034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7" y="2870200"/>
            <a:ext cx="3932237" cy="313343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010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7" y="16732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95888" y="1804843"/>
            <a:ext cx="6172200" cy="424959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7" y="2882900"/>
            <a:ext cx="3932237" cy="317961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858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175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3218046"/>
            <a:ext cx="10515600" cy="28666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7" name="Rounded Rectangle 26"/>
          <p:cNvSpPr/>
          <p:nvPr/>
        </p:nvSpPr>
        <p:spPr>
          <a:xfrm>
            <a:off x="838200" y="613978"/>
            <a:ext cx="10515600" cy="76756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b="1" dirty="0">
                <a:solidFill>
                  <a:schemeClr val="tx1"/>
                </a:solidFill>
                <a:latin typeface="OpenDyslexic" panose="00000500000000000000" pitchFamily="50" charset="0"/>
                <a:ea typeface="Adobe Fan Heiti Std B" panose="020B0700000000000000" pitchFamily="34" charset="-128"/>
              </a:rPr>
              <a:t>Big Question: How do I apply for a job?</a:t>
            </a:r>
            <a:endParaRPr lang="en-GB" sz="1600" dirty="0">
              <a:solidFill>
                <a:schemeClr val="tx1"/>
              </a:solidFill>
              <a:latin typeface="OpenDyslexic" panose="00000500000000000000" pitchFamily="50" charset="0"/>
              <a:ea typeface="Adobe Fan Heiti Std B" panose="020B0700000000000000" pitchFamily="34" charset="-128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838200" y="119681"/>
            <a:ext cx="2346037" cy="3602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latin typeface="OpenDyslexic" panose="00000500000000000000" pitchFamily="50" charset="0"/>
              </a:rPr>
              <a:t>CV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552536" y="119681"/>
            <a:ext cx="2346037" cy="3602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OpenDyslexic" panose="00000500000000000000" pitchFamily="50" charset="0"/>
              </a:rPr>
              <a:t>Job 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293427" y="124299"/>
            <a:ext cx="2346037" cy="3602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OpenDyslexic" panose="00000500000000000000" pitchFamily="50" charset="0"/>
              </a:rPr>
              <a:t>Career 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9007763" y="103511"/>
            <a:ext cx="2346037" cy="3602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latin typeface="OpenDyslexic" panose="00000500000000000000" pitchFamily="50" charset="0"/>
              </a:rPr>
              <a:t>Benefits </a:t>
            </a:r>
          </a:p>
        </p:txBody>
      </p:sp>
      <p:pic>
        <p:nvPicPr>
          <p:cNvPr id="14" name="Picture 13"/>
          <p:cNvPicPr/>
          <p:nvPr/>
        </p:nvPicPr>
        <p:blipFill rotWithShape="1">
          <a:blip r:embed="rId14"/>
          <a:srcRect r="65860"/>
          <a:stretch/>
        </p:blipFill>
        <p:spPr>
          <a:xfrm>
            <a:off x="10563225" y="668684"/>
            <a:ext cx="647701" cy="712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797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YOe9fwX-m0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47735E1-38C8-4F7D-929C-F9BDB7136F8C}"/>
              </a:ext>
            </a:extLst>
          </p:cNvPr>
          <p:cNvSpPr txBox="1"/>
          <p:nvPr/>
        </p:nvSpPr>
        <p:spPr>
          <a:xfrm>
            <a:off x="838200" y="2766448"/>
            <a:ext cx="105156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The lesson is designed to show students where to apply for jobs and how to apply for roles. </a:t>
            </a:r>
          </a:p>
          <a:p>
            <a:endParaRPr lang="en-GB" dirty="0">
              <a:latin typeface="OpenDyslexic" panose="00000500000000000000" pitchFamily="50" charset="0"/>
            </a:endParaRPr>
          </a:p>
          <a:p>
            <a:r>
              <a:rPr lang="en-GB" dirty="0">
                <a:latin typeface="OpenDyslexic" panose="00000500000000000000" pitchFamily="50" charset="0"/>
              </a:rPr>
              <a:t>You will first look at where- indeed and then how</a:t>
            </a:r>
          </a:p>
          <a:p>
            <a:endParaRPr lang="en-GB" dirty="0">
              <a:latin typeface="OpenDyslexic" panose="00000500000000000000" pitchFamily="50" charset="0"/>
            </a:endParaRPr>
          </a:p>
          <a:p>
            <a:r>
              <a:rPr lang="en-GB" dirty="0">
                <a:latin typeface="OpenDyslexic" panose="00000500000000000000" pitchFamily="50" charset="0"/>
              </a:rPr>
              <a:t>I have added notes onto the bottom of the PP to guide you through my thinking behind  the slides and lesson. </a:t>
            </a:r>
          </a:p>
          <a:p>
            <a:endParaRPr lang="en-GB" dirty="0">
              <a:latin typeface="OpenDyslexic" panose="00000500000000000000" pitchFamily="50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867926-BFC9-FA40-90CA-9A274639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OpenDyslexic" panose="00000500000000000000" pitchFamily="50" charset="0"/>
              </a:rPr>
              <a:t>Teacher slide </a:t>
            </a:r>
          </a:p>
        </p:txBody>
      </p:sp>
    </p:spTree>
    <p:extLst>
      <p:ext uri="{BB962C8B-B14F-4D97-AF65-F5344CB8AC3E}">
        <p14:creationId xmlns:p14="http://schemas.microsoft.com/office/powerpoint/2010/main" val="1241949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66548-85AD-07A3-6DF2-EF96CA46E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4560" y="830448"/>
            <a:ext cx="5613400" cy="1671125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pPr algn="ctr"/>
            <a:r>
              <a:rPr lang="en-GB" dirty="0">
                <a:latin typeface="OpenDyslexic" panose="00000500000000000000" pitchFamily="50" charset="0"/>
              </a:rPr>
              <a:t>Progress check Question </a:t>
            </a:r>
            <a:br>
              <a:rPr lang="en-GB" dirty="0">
                <a:latin typeface="OpenDyslexic" panose="00000500000000000000" pitchFamily="50" charset="0"/>
              </a:rPr>
            </a:br>
            <a:r>
              <a:rPr lang="en-GB" dirty="0">
                <a:latin typeface="OpenDyslexic" panose="00000500000000000000" pitchFamily="50" charset="0"/>
              </a:rPr>
              <a:t>Your own CV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00B472-D5F5-1C99-34E1-4A32A411048B}"/>
              </a:ext>
            </a:extLst>
          </p:cNvPr>
          <p:cNvSpPr txBox="1"/>
          <p:nvPr/>
        </p:nvSpPr>
        <p:spPr>
          <a:xfrm>
            <a:off x="6004560" y="2640118"/>
            <a:ext cx="5943600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In this box, write a little bit about yourself. How would you describe yourself. You can use skills and attributes already on the screen.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DCB187-E386-2370-EDD9-9D98BCFED49D}"/>
              </a:ext>
            </a:extLst>
          </p:cNvPr>
          <p:cNvSpPr txBox="1"/>
          <p:nvPr/>
        </p:nvSpPr>
        <p:spPr>
          <a:xfrm>
            <a:off x="5931532" y="4694595"/>
            <a:ext cx="5943600" cy="203132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In this box, you should write any experience you may have had. Employers will know that you will have had little work experience due to your age. </a:t>
            </a:r>
          </a:p>
          <a:p>
            <a:endParaRPr lang="en-GB" dirty="0">
              <a:latin typeface="OpenDyslexic" panose="00000500000000000000" pitchFamily="50" charset="0"/>
            </a:endParaRPr>
          </a:p>
          <a:p>
            <a:r>
              <a:rPr lang="en-GB" dirty="0">
                <a:latin typeface="OpenDyslexic" panose="00000500000000000000" pitchFamily="50" charset="0"/>
              </a:rPr>
              <a:t>If you have no experience, lean on your interests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27FE91-C005-B0CA-B074-FFC35CC771E2}"/>
              </a:ext>
            </a:extLst>
          </p:cNvPr>
          <p:cNvSpPr txBox="1"/>
          <p:nvPr/>
        </p:nvSpPr>
        <p:spPr>
          <a:xfrm>
            <a:off x="5931532" y="3632720"/>
            <a:ext cx="5943600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You should add the GCSEs you would like to take next year. </a:t>
            </a:r>
          </a:p>
          <a:p>
            <a:r>
              <a:rPr lang="en-GB" dirty="0">
                <a:latin typeface="OpenDyslexic" panose="00000500000000000000" pitchFamily="50" charset="0"/>
              </a:rPr>
              <a:t>You will need to pick 3 GCSE courses.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BA4B35A-984B-57D0-E20D-2759F55463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544451"/>
              </p:ext>
            </p:extLst>
          </p:nvPr>
        </p:nvGraphicFramePr>
        <p:xfrm>
          <a:off x="326074" y="1031753"/>
          <a:ext cx="5063806" cy="56941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63806">
                  <a:extLst>
                    <a:ext uri="{9D8B030D-6E8A-4147-A177-3AD203B41FA5}">
                      <a16:colId xmlns:a16="http://schemas.microsoft.com/office/drawing/2014/main" val="2880089089"/>
                    </a:ext>
                  </a:extLst>
                </a:gridCol>
              </a:tblGrid>
              <a:tr h="454869">
                <a:tc>
                  <a:txBody>
                    <a:bodyPr/>
                    <a:lstStyle/>
                    <a:p>
                      <a:r>
                        <a:rPr lang="en-GB" dirty="0"/>
                        <a:t>Name: </a:t>
                      </a:r>
                      <a:endParaRPr lang="en-GB" dirty="0">
                        <a:latin typeface="OpenDyslexic" panose="00000500000000000000" pitchFamily="50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560338"/>
                  </a:ext>
                </a:extLst>
              </a:tr>
              <a:tr h="1159275">
                <a:tc>
                  <a:txBody>
                    <a:bodyPr/>
                    <a:lstStyle/>
                    <a:p>
                      <a:r>
                        <a:rPr lang="en-GB" dirty="0"/>
                        <a:t>Personal Statement: </a:t>
                      </a:r>
                    </a:p>
                    <a:p>
                      <a:endParaRPr lang="en-GB" dirty="0">
                        <a:latin typeface="OpenDyslexic" panose="00000500000000000000" pitchFamily="50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337641"/>
                  </a:ext>
                </a:extLst>
              </a:tr>
              <a:tr h="14783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Education: </a:t>
                      </a:r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endParaRPr lang="en-GB" dirty="0">
                        <a:latin typeface="OpenDyslexic" panose="00000500000000000000" pitchFamily="50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529398"/>
                  </a:ext>
                </a:extLst>
              </a:tr>
              <a:tr h="1137174">
                <a:tc>
                  <a:txBody>
                    <a:bodyPr/>
                    <a:lstStyle/>
                    <a:p>
                      <a:r>
                        <a:rPr lang="en-GB" dirty="0"/>
                        <a:t>Experience: </a:t>
                      </a:r>
                    </a:p>
                    <a:p>
                      <a:endParaRPr lang="en-GB" dirty="0"/>
                    </a:p>
                    <a:p>
                      <a:endParaRPr lang="en-GB" dirty="0">
                        <a:latin typeface="OpenDyslexic" panose="00000500000000000000" pitchFamily="50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069358"/>
                  </a:ext>
                </a:extLst>
              </a:tr>
              <a:tr h="705202">
                <a:tc>
                  <a:txBody>
                    <a:bodyPr/>
                    <a:lstStyle/>
                    <a:p>
                      <a:r>
                        <a:rPr lang="en-GB" dirty="0"/>
                        <a:t>Interests and achievements:</a:t>
                      </a:r>
                      <a:endParaRPr lang="en-GB" dirty="0">
                        <a:latin typeface="OpenDyslexic" panose="00000500000000000000" pitchFamily="50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8124735"/>
                  </a:ext>
                </a:extLst>
              </a:tr>
              <a:tr h="759321">
                <a:tc>
                  <a:txBody>
                    <a:bodyPr/>
                    <a:lstStyle/>
                    <a:p>
                      <a:r>
                        <a:rPr lang="en-GB" dirty="0"/>
                        <a:t>References: </a:t>
                      </a:r>
                      <a:endParaRPr lang="en-GB" dirty="0">
                        <a:latin typeface="OpenDyslexic" panose="00000500000000000000" pitchFamily="50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555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7CBEF12-B164-7BD2-EF21-D9AF142D2BBD}"/>
              </a:ext>
            </a:extLst>
          </p:cNvPr>
          <p:cNvSpPr txBox="1"/>
          <p:nvPr/>
        </p:nvSpPr>
        <p:spPr>
          <a:xfrm>
            <a:off x="326074" y="1525652"/>
            <a:ext cx="4531360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Communication, hard worker, problem-solving, creative, computer skills, adaptability, leadership and attention to detail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C0944E-2256-F5E9-08EE-7247F459CE52}"/>
              </a:ext>
            </a:extLst>
          </p:cNvPr>
          <p:cNvSpPr txBox="1"/>
          <p:nvPr/>
        </p:nvSpPr>
        <p:spPr>
          <a:xfrm>
            <a:off x="673100" y="4420209"/>
            <a:ext cx="4531360" cy="14773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Taking part in extra-curricular such as sports clubs, volunteering, projects you have helped with. </a:t>
            </a:r>
          </a:p>
          <a:p>
            <a:r>
              <a:rPr lang="en-GB" b="1" u="sng" dirty="0">
                <a:latin typeface="OpenDyslexic" panose="00000500000000000000" pitchFamily="50" charset="0"/>
              </a:rPr>
              <a:t>How did these experiences benefit you?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6EC6A5-784C-E19A-EB21-E0ED5ED8F282}"/>
              </a:ext>
            </a:extLst>
          </p:cNvPr>
          <p:cNvSpPr txBox="1"/>
          <p:nvPr/>
        </p:nvSpPr>
        <p:spPr>
          <a:xfrm>
            <a:off x="4004787" y="6116745"/>
            <a:ext cx="1520943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800" u="sng" dirty="0">
                <a:latin typeface="OpenDyslexic" panose="00000500000000000000" pitchFamily="50" charset="0"/>
              </a:rPr>
              <a:t>Page 9 </a:t>
            </a:r>
            <a:endParaRPr lang="en-GB" sz="2800" dirty="0">
              <a:latin typeface="OpenDyslexic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59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2F5A1-3934-67C0-EE2D-3B7DFCDFE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17529"/>
            <a:ext cx="10515600" cy="983431"/>
          </a:xfrm>
        </p:spPr>
        <p:txBody>
          <a:bodyPr/>
          <a:lstStyle/>
          <a:p>
            <a:pPr algn="ctr"/>
            <a:r>
              <a:rPr lang="en-GB" u="sng" dirty="0">
                <a:latin typeface="OpenDyslexic" panose="00000500000000000000" pitchFamily="50" charset="0"/>
              </a:rPr>
              <a:t>Progress check question- marking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D1A5D82-ED88-1A6A-16B6-B93E720E21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8873366"/>
              </p:ext>
            </p:extLst>
          </p:nvPr>
        </p:nvGraphicFramePr>
        <p:xfrm>
          <a:off x="838200" y="2780983"/>
          <a:ext cx="10515600" cy="376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76600">
                  <a:extLst>
                    <a:ext uri="{9D8B030D-6E8A-4147-A177-3AD203B41FA5}">
                      <a16:colId xmlns:a16="http://schemas.microsoft.com/office/drawing/2014/main" val="901901089"/>
                    </a:ext>
                  </a:extLst>
                </a:gridCol>
                <a:gridCol w="7239000">
                  <a:extLst>
                    <a:ext uri="{9D8B030D-6E8A-4147-A177-3AD203B41FA5}">
                      <a16:colId xmlns:a16="http://schemas.microsoft.com/office/drawing/2014/main" val="10321650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Name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 mark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297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Personal statement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 mark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3272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Education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 mark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07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Experience or interests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/>
                        <a:t>If students do not have any experience, please award them a mark for personal interests 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 mark for experience – can be anything like DofE, volunteering for clubs or taking part in extra-curricular </a:t>
                      </a:r>
                    </a:p>
                    <a:p>
                      <a:endParaRPr lang="en-GB" dirty="0"/>
                    </a:p>
                    <a:p>
                      <a:endParaRPr lang="en-GB" dirty="0"/>
                    </a:p>
                    <a:p>
                      <a:r>
                        <a:rPr lang="en-GB" dirty="0"/>
                        <a:t>1 mark for interests- this can be hobbies and skills they have developed from them.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0412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References </a:t>
                      </a:r>
                    </a:p>
                    <a:p>
                      <a:r>
                        <a:rPr lang="en-GB" b="1" dirty="0"/>
                        <a:t>Must include 1 example, this can be a teacher in the school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 mark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676752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65E3BD9-0E64-5516-5FAE-08B9943B1CDC}"/>
              </a:ext>
            </a:extLst>
          </p:cNvPr>
          <p:cNvSpPr txBox="1"/>
          <p:nvPr/>
        </p:nvSpPr>
        <p:spPr>
          <a:xfrm>
            <a:off x="4228307" y="6334780"/>
            <a:ext cx="1520943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800" u="sng" dirty="0">
                <a:latin typeface="OpenDyslexic" panose="00000500000000000000" pitchFamily="50" charset="0"/>
              </a:rPr>
              <a:t>Page 9 </a:t>
            </a:r>
            <a:endParaRPr lang="en-GB" sz="2800" dirty="0">
              <a:latin typeface="OpenDyslexic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81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C4C38-1BDD-0C4D-9ADD-2B92F6663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17529"/>
            <a:ext cx="10515600" cy="820871"/>
          </a:xfrm>
        </p:spPr>
        <p:txBody>
          <a:bodyPr/>
          <a:lstStyle/>
          <a:p>
            <a:pPr algn="ctr"/>
            <a:r>
              <a:rPr lang="en-GB" u="sng" dirty="0">
                <a:latin typeface="OpenDyslexic" panose="00000500000000000000" pitchFamily="50" charset="0"/>
              </a:rPr>
              <a:t>Do now: Drill Questions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F4C783-4319-D0CB-B363-0CAAC7A32C2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02920" y="2720023"/>
            <a:ext cx="10515600" cy="3478901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buFont typeface="Arial" panose="020B0604020202020204" pitchFamily="34" charset="0"/>
              <a:buAutoNum type="arabicPeriod"/>
            </a:pPr>
            <a:r>
              <a:rPr lang="en-GB" sz="2400" dirty="0">
                <a:latin typeface="OpenDyslexic" panose="00000500000000000000" pitchFamily="50" charset="0"/>
              </a:rPr>
              <a:t>What is one skill developed by baking?</a:t>
            </a:r>
            <a:r>
              <a:rPr lang="en-GB" sz="2400" u="sng" dirty="0">
                <a:latin typeface="OpenDyslexic" panose="00000500000000000000" pitchFamily="50" charset="0"/>
              </a:rPr>
              <a:t> </a:t>
            </a:r>
          </a:p>
          <a:p>
            <a:pPr marL="0" indent="0">
              <a:buNone/>
            </a:pPr>
            <a:endParaRPr lang="en-GB" sz="2400" u="sng" dirty="0">
              <a:latin typeface="OpenDyslexic" panose="00000500000000000000" pitchFamily="50" charset="0"/>
            </a:endParaRPr>
          </a:p>
          <a:p>
            <a:pPr marL="228600" indent="-228600">
              <a:buAutoNum type="arabicPeriod" startAt="2"/>
            </a:pPr>
            <a:r>
              <a:rPr lang="en-GB" sz="2400" dirty="0">
                <a:latin typeface="OpenDyslexic" panose="00000500000000000000" pitchFamily="50" charset="0"/>
              </a:rPr>
              <a:t>Name one example of a job website </a:t>
            </a:r>
          </a:p>
          <a:p>
            <a:pPr marL="0" indent="0">
              <a:buNone/>
            </a:pPr>
            <a:endParaRPr lang="en-GB" sz="2400" dirty="0">
              <a:latin typeface="OpenDyslexic" panose="00000500000000000000" pitchFamily="50" charset="0"/>
            </a:endParaRPr>
          </a:p>
          <a:p>
            <a:pPr marL="0" indent="0">
              <a:buNone/>
            </a:pPr>
            <a:r>
              <a:rPr lang="en-GB" sz="2400" dirty="0">
                <a:latin typeface="OpenDyslexic" panose="00000500000000000000" pitchFamily="50" charset="0"/>
              </a:rPr>
              <a:t>3. Define the term ‘extremism ’ </a:t>
            </a:r>
          </a:p>
          <a:p>
            <a:pPr marL="0" indent="0">
              <a:buNone/>
            </a:pPr>
            <a:endParaRPr lang="en-GB" sz="2400" u="sng" dirty="0">
              <a:latin typeface="OpenDyslexic" panose="00000500000000000000" pitchFamily="50" charset="0"/>
            </a:endParaRPr>
          </a:p>
          <a:p>
            <a:pPr marL="0" indent="0">
              <a:buNone/>
            </a:pPr>
            <a:r>
              <a:rPr lang="en-GB" sz="2400" dirty="0">
                <a:solidFill>
                  <a:srgbClr val="FF0066"/>
                </a:solidFill>
                <a:latin typeface="OpenDyslexic" panose="00000500000000000000" pitchFamily="50" charset="0"/>
              </a:rPr>
              <a:t>Exam style question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>
                <a:solidFill>
                  <a:srgbClr val="FF0066"/>
                </a:solidFill>
                <a:latin typeface="OpenDyslexic" panose="00000500000000000000" pitchFamily="50" charset="0"/>
              </a:rPr>
              <a:t>What is meant by the term time management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2F8960-E468-751B-B309-C7AAC974EDFC}"/>
              </a:ext>
            </a:extLst>
          </p:cNvPr>
          <p:cNvSpPr txBox="1"/>
          <p:nvPr/>
        </p:nvSpPr>
        <p:spPr>
          <a:xfrm>
            <a:off x="838200" y="3059668"/>
            <a:ext cx="92202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Creativity, time management, improvisation and following instructions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5CFB4D-13A3-845E-CF71-095D7918E757}"/>
              </a:ext>
            </a:extLst>
          </p:cNvPr>
          <p:cNvSpPr txBox="1"/>
          <p:nvPr/>
        </p:nvSpPr>
        <p:spPr>
          <a:xfrm>
            <a:off x="838200" y="3768644"/>
            <a:ext cx="120396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Indeed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D1873F-D263-8E05-A9E3-AC2461FECDEA}"/>
              </a:ext>
            </a:extLst>
          </p:cNvPr>
          <p:cNvSpPr txBox="1"/>
          <p:nvPr/>
        </p:nvSpPr>
        <p:spPr>
          <a:xfrm>
            <a:off x="767080" y="4660618"/>
            <a:ext cx="92202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the holding of extreme political, social or  religious views.</a:t>
            </a:r>
          </a:p>
          <a:p>
            <a:endParaRPr lang="en-GB" dirty="0">
              <a:latin typeface="OpenDyslexic" panose="00000500000000000000" pitchFamily="50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336D5C-06CC-2CCE-E4ED-B56EA0DA36C9}"/>
              </a:ext>
            </a:extLst>
          </p:cNvPr>
          <p:cNvSpPr txBox="1"/>
          <p:nvPr/>
        </p:nvSpPr>
        <p:spPr>
          <a:xfrm>
            <a:off x="838200" y="6014258"/>
            <a:ext cx="92202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Managing time effectively to meet deadlines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AFDD45-4D6F-5413-D27B-17BA4FA1AE8D}"/>
              </a:ext>
            </a:extLst>
          </p:cNvPr>
          <p:cNvSpPr txBox="1"/>
          <p:nvPr/>
        </p:nvSpPr>
        <p:spPr>
          <a:xfrm>
            <a:off x="10393680" y="6218937"/>
            <a:ext cx="1520943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800" u="sng" dirty="0">
                <a:latin typeface="OpenDyslexic" panose="00000500000000000000" pitchFamily="50" charset="0"/>
              </a:rPr>
              <a:t>Page 7 </a:t>
            </a:r>
            <a:endParaRPr lang="en-GB" sz="2800" dirty="0">
              <a:latin typeface="OpenDyslexic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511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318782" y="1832428"/>
            <a:ext cx="11501306" cy="419925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sz="3000" b="1" dirty="0">
                <a:solidFill>
                  <a:schemeClr val="tx1"/>
                </a:solidFill>
                <a:latin typeface="OpenDyslexic" panose="00000500000000000000" pitchFamily="50" charset="0"/>
              </a:rPr>
              <a:t>What are we learning today? </a:t>
            </a:r>
          </a:p>
          <a:p>
            <a:pPr marL="0" indent="0" algn="ctr">
              <a:buNone/>
            </a:pPr>
            <a:endParaRPr lang="en-GB" dirty="0">
              <a:solidFill>
                <a:schemeClr val="tx1"/>
              </a:solidFill>
              <a:latin typeface="OpenDyslexic" panose="00000500000000000000" pitchFamily="50" charset="0"/>
            </a:endParaRPr>
          </a:p>
          <a:p>
            <a:pPr marL="0" indent="0" algn="ctr">
              <a:buNone/>
            </a:pPr>
            <a:endParaRPr lang="en-GB" dirty="0">
              <a:latin typeface="OpenDyslexic" panose="00000500000000000000" pitchFamily="50" charset="0"/>
            </a:endParaRPr>
          </a:p>
          <a:p>
            <a:pPr marL="0" indent="0" algn="ctr">
              <a:buNone/>
            </a:pPr>
            <a:endParaRPr lang="en-GB" dirty="0">
              <a:solidFill>
                <a:schemeClr val="tx1"/>
              </a:solidFill>
              <a:latin typeface="OpenDyslexic" panose="00000500000000000000" pitchFamily="50" charset="0"/>
            </a:endParaRPr>
          </a:p>
          <a:p>
            <a:pPr marL="0" indent="0" algn="ctr">
              <a:buNone/>
            </a:pPr>
            <a:endParaRPr lang="en-GB" dirty="0">
              <a:solidFill>
                <a:schemeClr val="tx1"/>
              </a:solidFill>
              <a:latin typeface="OpenDyslexic" panose="00000500000000000000" pitchFamily="50" charset="0"/>
            </a:endParaRPr>
          </a:p>
          <a:p>
            <a:pPr marL="0" indent="0" algn="ctr">
              <a:buNone/>
            </a:pPr>
            <a:endParaRPr lang="en-GB" dirty="0">
              <a:latin typeface="OpenDyslexic" panose="00000500000000000000" pitchFamily="50" charset="0"/>
            </a:endParaRPr>
          </a:p>
          <a:p>
            <a:pPr marL="0" indent="0" algn="ctr">
              <a:buNone/>
            </a:pPr>
            <a:endParaRPr lang="en-GB" dirty="0">
              <a:latin typeface="OpenDyslexic" panose="00000500000000000000" pitchFamily="50" charset="0"/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tx1"/>
                </a:solidFill>
                <a:latin typeface="OpenDyslexic" panose="00000500000000000000" pitchFamily="50" charset="0"/>
              </a:rPr>
              <a:t>What is a job? </a:t>
            </a:r>
          </a:p>
          <a:p>
            <a:pPr marL="0" indent="0" algn="ctr">
              <a:buNone/>
            </a:pPr>
            <a:r>
              <a:rPr lang="en-GB" dirty="0">
                <a:latin typeface="OpenDyslexic" panose="00000500000000000000" pitchFamily="50" charset="0"/>
              </a:rPr>
              <a:t>How do I get a job?</a:t>
            </a:r>
          </a:p>
          <a:p>
            <a:pPr marL="0" indent="0" algn="ctr">
              <a:buNone/>
            </a:pPr>
            <a:r>
              <a:rPr lang="en-GB" dirty="0">
                <a:latin typeface="OpenDyslexic" panose="00000500000000000000" pitchFamily="50" charset="0"/>
              </a:rPr>
              <a:t>Why is it important to look at careers in Yr9? </a:t>
            </a:r>
            <a:endParaRPr lang="en-GB" dirty="0">
              <a:solidFill>
                <a:schemeClr val="tx1"/>
              </a:solidFill>
              <a:latin typeface="OpenDyslexic" panose="00000500000000000000" pitchFamily="50" charset="0"/>
            </a:endParaRPr>
          </a:p>
        </p:txBody>
      </p:sp>
      <p:pic>
        <p:nvPicPr>
          <p:cNvPr id="1026" name="Picture 2" descr="Personality traits that typify job roles revealed in study | News | The  University of Edinburgh">
            <a:extLst>
              <a:ext uri="{FF2B5EF4-FFF2-40B4-BE49-F238E27FC236}">
                <a16:creationId xmlns:a16="http://schemas.microsoft.com/office/drawing/2014/main" id="{F117D2E8-1309-F323-F9BE-1A8E0907C1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999" y="2328849"/>
            <a:ext cx="3771582" cy="2200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Whose Job Is It Anyway? Job Title vs. Job Role">
            <a:extLst>
              <a:ext uri="{FF2B5EF4-FFF2-40B4-BE49-F238E27FC236}">
                <a16:creationId xmlns:a16="http://schemas.microsoft.com/office/drawing/2014/main" id="{C6524651-229F-134C-C019-D181FEA21E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2520" y="2328848"/>
            <a:ext cx="3140698" cy="2200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What are the new job roles in India that can be the best career ladders? -  India Today">
            <a:extLst>
              <a:ext uri="{FF2B5EF4-FFF2-40B4-BE49-F238E27FC236}">
                <a16:creationId xmlns:a16="http://schemas.microsoft.com/office/drawing/2014/main" id="{B5A97100-A268-9D2D-3BF3-6806DCA174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652" y="2328847"/>
            <a:ext cx="3377245" cy="2200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8760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7CFCAAC-BCB8-A81E-5A6A-04DC29C9CD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8148478"/>
              </p:ext>
            </p:extLst>
          </p:nvPr>
        </p:nvGraphicFramePr>
        <p:xfrm>
          <a:off x="841067" y="2532531"/>
          <a:ext cx="2916893" cy="33554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16893">
                  <a:extLst>
                    <a:ext uri="{9D8B030D-6E8A-4147-A177-3AD203B41FA5}">
                      <a16:colId xmlns:a16="http://schemas.microsoft.com/office/drawing/2014/main" val="2459721655"/>
                    </a:ext>
                  </a:extLst>
                </a:gridCol>
              </a:tblGrid>
              <a:tr h="829185"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OpenDyslexic" panose="00000500000000000000" pitchFamily="50" charset="0"/>
                        </a:rPr>
                        <a:t>Job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317829"/>
                  </a:ext>
                </a:extLst>
              </a:tr>
              <a:tr h="829185"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OpenDyslexic" panose="00000500000000000000" pitchFamily="50" charset="0"/>
                        </a:rPr>
                        <a:t> Application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510587"/>
                  </a:ext>
                </a:extLst>
              </a:tr>
              <a:tr h="829185"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OpenDyslexic" panose="00000500000000000000" pitchFamily="50" charset="0"/>
                        </a:rPr>
                        <a:t>Advertisement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3471996"/>
                  </a:ext>
                </a:extLst>
              </a:tr>
              <a:tr h="867937"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OpenDyslexic" panose="00000500000000000000" pitchFamily="50" charset="0"/>
                        </a:rPr>
                        <a:t>CV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21027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C2D48BF-80D5-7927-9246-A47372193A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413812"/>
              </p:ext>
            </p:extLst>
          </p:nvPr>
        </p:nvGraphicFramePr>
        <p:xfrm>
          <a:off x="5726032" y="2532532"/>
          <a:ext cx="5775069" cy="33554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75069">
                  <a:extLst>
                    <a:ext uri="{9D8B030D-6E8A-4147-A177-3AD203B41FA5}">
                      <a16:colId xmlns:a16="http://schemas.microsoft.com/office/drawing/2014/main" val="3273685810"/>
                    </a:ext>
                  </a:extLst>
                </a:gridCol>
              </a:tblGrid>
              <a:tr h="739952"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OpenDyslexic" panose="00000500000000000000" pitchFamily="50" charset="0"/>
                        </a:rPr>
                        <a:t>Used by employers to </a:t>
                      </a:r>
                      <a:r>
                        <a:rPr lang="en-GB" sz="2000" b="1" dirty="0">
                          <a:latin typeface="OpenDyslexic" panose="00000500000000000000" pitchFamily="50" charset="0"/>
                        </a:rPr>
                        <a:t>attract</a:t>
                      </a:r>
                      <a:r>
                        <a:rPr lang="en-GB" sz="2000" dirty="0">
                          <a:latin typeface="OpenDyslexic" panose="00000500000000000000" pitchFamily="50" charset="0"/>
                        </a:rPr>
                        <a:t> potential employees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OpenDyslexic" panose="000005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22493"/>
                  </a:ext>
                </a:extLst>
              </a:tr>
              <a:tr h="10690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kern="1200" dirty="0">
                          <a:solidFill>
                            <a:schemeClr val="tx1"/>
                          </a:solidFill>
                          <a:effectLst/>
                          <a:latin typeface="OpenDyslexic" panose="00000500000000000000" pitchFamily="50" charset="0"/>
                          <a:ea typeface="+mn-ea"/>
                          <a:cs typeface="+mn-cs"/>
                        </a:rPr>
                        <a:t>Curriculum vitae is a summary of your skills, achievements and experience that you use to apply for jobs.</a:t>
                      </a:r>
                      <a:endParaRPr lang="en-GB" sz="2000" b="0" dirty="0">
                        <a:latin typeface="OpenDyslexic" panose="000005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966836"/>
                  </a:ext>
                </a:extLst>
              </a:tr>
              <a:tr h="729021"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OpenDyslexic" panose="00000500000000000000" pitchFamily="50" charset="0"/>
                        </a:rPr>
                        <a:t>used by employers to </a:t>
                      </a:r>
                      <a:r>
                        <a:rPr lang="en-GB" sz="2000" b="1" dirty="0">
                          <a:latin typeface="OpenDyslexic" panose="00000500000000000000" pitchFamily="50" charset="0"/>
                        </a:rPr>
                        <a:t>gather information </a:t>
                      </a:r>
                      <a:r>
                        <a:rPr lang="en-GB" sz="2000" dirty="0">
                          <a:latin typeface="OpenDyslexic" panose="00000500000000000000" pitchFamily="50" charset="0"/>
                        </a:rPr>
                        <a:t>about potential employees</a:t>
                      </a:r>
                      <a:endParaRPr lang="en-GB" sz="2000" b="0" dirty="0">
                        <a:latin typeface="OpenDyslexic" panose="000005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1503637"/>
                  </a:ext>
                </a:extLst>
              </a:tr>
              <a:tr h="8174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1" dirty="0">
                          <a:latin typeface="OpenDyslexic" panose="00000500000000000000" pitchFamily="50" charset="0"/>
                        </a:rPr>
                        <a:t>a paid position of regular employment.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latin typeface="OpenDyslexic" panose="000005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753627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DE3DC7D-1C79-5DBC-012E-6FF26FCF7D9F}"/>
              </a:ext>
            </a:extLst>
          </p:cNvPr>
          <p:cNvSpPr txBox="1"/>
          <p:nvPr/>
        </p:nvSpPr>
        <p:spPr>
          <a:xfrm>
            <a:off x="4004787" y="6116745"/>
            <a:ext cx="1520943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800" u="sng" dirty="0">
                <a:latin typeface="OpenDyslexic" panose="00000500000000000000" pitchFamily="50" charset="0"/>
              </a:rPr>
              <a:t>Page 7 </a:t>
            </a:r>
            <a:endParaRPr lang="en-GB" sz="2800" dirty="0">
              <a:latin typeface="OpenDyslexic" panose="00000500000000000000" pitchFamily="50" charset="0"/>
            </a:endParaRPr>
          </a:p>
        </p:txBody>
      </p:sp>
      <p:sp>
        <p:nvSpPr>
          <p:cNvPr id="3" name="Title 7">
            <a:extLst>
              <a:ext uri="{FF2B5EF4-FFF2-40B4-BE49-F238E27FC236}">
                <a16:creationId xmlns:a16="http://schemas.microsoft.com/office/drawing/2014/main" id="{60E399BA-683A-4F56-E332-74C323B92C63}"/>
              </a:ext>
            </a:extLst>
          </p:cNvPr>
          <p:cNvSpPr txBox="1">
            <a:spLocks/>
          </p:cNvSpPr>
          <p:nvPr/>
        </p:nvSpPr>
        <p:spPr>
          <a:xfrm>
            <a:off x="838200" y="1496633"/>
            <a:ext cx="10515600" cy="84119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>
                <a:latin typeface="OpenDyslexic" panose="00000500000000000000" pitchFamily="50" charset="0"/>
              </a:rPr>
              <a:t>Key words for today</a:t>
            </a:r>
          </a:p>
        </p:txBody>
      </p:sp>
    </p:spTree>
    <p:extLst>
      <p:ext uri="{BB962C8B-B14F-4D97-AF65-F5344CB8AC3E}">
        <p14:creationId xmlns:p14="http://schemas.microsoft.com/office/powerpoint/2010/main" val="2629296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7346C-3C95-07E3-87B5-53342303D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49C9BB2-B63E-69CD-54E2-C00E4B413A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539688"/>
              </p:ext>
            </p:extLst>
          </p:nvPr>
        </p:nvGraphicFramePr>
        <p:xfrm>
          <a:off x="841067" y="2532531"/>
          <a:ext cx="2916893" cy="33554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16893">
                  <a:extLst>
                    <a:ext uri="{9D8B030D-6E8A-4147-A177-3AD203B41FA5}">
                      <a16:colId xmlns:a16="http://schemas.microsoft.com/office/drawing/2014/main" val="2459721655"/>
                    </a:ext>
                  </a:extLst>
                </a:gridCol>
              </a:tblGrid>
              <a:tr h="829185"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OpenDyslexic" panose="00000500000000000000" pitchFamily="50" charset="0"/>
                        </a:rPr>
                        <a:t>Job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317829"/>
                  </a:ext>
                </a:extLst>
              </a:tr>
              <a:tr h="829185"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OpenDyslexic" panose="00000500000000000000" pitchFamily="50" charset="0"/>
                        </a:rPr>
                        <a:t> Application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6510587"/>
                  </a:ext>
                </a:extLst>
              </a:tr>
              <a:tr h="829185"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OpenDyslexic" panose="00000500000000000000" pitchFamily="50" charset="0"/>
                        </a:rPr>
                        <a:t>Advertisement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471996"/>
                  </a:ext>
                </a:extLst>
              </a:tr>
              <a:tr h="867937">
                <a:tc>
                  <a:txBody>
                    <a:bodyPr/>
                    <a:lstStyle/>
                    <a:p>
                      <a:r>
                        <a:rPr lang="en-GB" sz="2000" b="0" dirty="0">
                          <a:solidFill>
                            <a:schemeClr val="tx1"/>
                          </a:solidFill>
                          <a:latin typeface="OpenDyslexic" panose="00000500000000000000" pitchFamily="50" charset="0"/>
                        </a:rPr>
                        <a:t>CV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121027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67B0789-6B83-A946-7D2A-651617A770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013836"/>
              </p:ext>
            </p:extLst>
          </p:nvPr>
        </p:nvGraphicFramePr>
        <p:xfrm>
          <a:off x="5726032" y="2532532"/>
          <a:ext cx="5775069" cy="33554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75069">
                  <a:extLst>
                    <a:ext uri="{9D8B030D-6E8A-4147-A177-3AD203B41FA5}">
                      <a16:colId xmlns:a16="http://schemas.microsoft.com/office/drawing/2014/main" val="3273685810"/>
                    </a:ext>
                  </a:extLst>
                </a:gridCol>
              </a:tblGrid>
              <a:tr h="739952"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OpenDyslexic" panose="00000500000000000000" pitchFamily="50" charset="0"/>
                        </a:rPr>
                        <a:t>Used by employers to </a:t>
                      </a:r>
                      <a:r>
                        <a:rPr lang="en-GB" sz="2000" b="1" dirty="0">
                          <a:latin typeface="OpenDyslexic" panose="00000500000000000000" pitchFamily="50" charset="0"/>
                        </a:rPr>
                        <a:t>attract</a:t>
                      </a:r>
                      <a:r>
                        <a:rPr lang="en-GB" sz="2000" dirty="0">
                          <a:latin typeface="OpenDyslexic" panose="00000500000000000000" pitchFamily="50" charset="0"/>
                        </a:rPr>
                        <a:t> potential employees</a:t>
                      </a:r>
                      <a:endParaRPr lang="en-GB" sz="2000" b="0" dirty="0">
                        <a:solidFill>
                          <a:schemeClr val="tx1"/>
                        </a:solidFill>
                        <a:latin typeface="OpenDyslexic" panose="00000500000000000000" pitchFamily="50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922493"/>
                  </a:ext>
                </a:extLst>
              </a:tr>
              <a:tr h="10690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kern="1200" dirty="0">
                          <a:solidFill>
                            <a:schemeClr val="tx1"/>
                          </a:solidFill>
                          <a:effectLst/>
                          <a:latin typeface="OpenDyslexic" panose="00000500000000000000" pitchFamily="50" charset="0"/>
                          <a:ea typeface="+mn-ea"/>
                          <a:cs typeface="+mn-cs"/>
                        </a:rPr>
                        <a:t>Curriculum vitae is a summary of your skills, achievements and experience that you use to apply for jobs.</a:t>
                      </a:r>
                      <a:endParaRPr lang="en-GB" sz="2000" b="0" dirty="0">
                        <a:latin typeface="OpenDyslexic" panose="00000500000000000000" pitchFamily="50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966836"/>
                  </a:ext>
                </a:extLst>
              </a:tr>
              <a:tr h="729021"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OpenDyslexic" panose="00000500000000000000" pitchFamily="50" charset="0"/>
                        </a:rPr>
                        <a:t>used by employers to </a:t>
                      </a:r>
                      <a:r>
                        <a:rPr lang="en-GB" sz="2000" b="1" dirty="0">
                          <a:latin typeface="OpenDyslexic" panose="00000500000000000000" pitchFamily="50" charset="0"/>
                        </a:rPr>
                        <a:t>gather information </a:t>
                      </a:r>
                      <a:r>
                        <a:rPr lang="en-GB" sz="2000" dirty="0">
                          <a:latin typeface="OpenDyslexic" panose="00000500000000000000" pitchFamily="50" charset="0"/>
                        </a:rPr>
                        <a:t>about potential employees</a:t>
                      </a:r>
                      <a:endParaRPr lang="en-GB" sz="2000" b="0" dirty="0">
                        <a:latin typeface="OpenDyslexic" panose="00000500000000000000" pitchFamily="50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503637"/>
                  </a:ext>
                </a:extLst>
              </a:tr>
              <a:tr h="8174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1" dirty="0">
                          <a:latin typeface="OpenDyslexic" panose="00000500000000000000" pitchFamily="50" charset="0"/>
                        </a:rPr>
                        <a:t>a paid position of regular employment.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 dirty="0">
                        <a:latin typeface="OpenDyslexic" panose="00000500000000000000" pitchFamily="50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753627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E850C14-A90C-1D7F-2E22-C38B9B99ED4F}"/>
              </a:ext>
            </a:extLst>
          </p:cNvPr>
          <p:cNvSpPr txBox="1"/>
          <p:nvPr/>
        </p:nvSpPr>
        <p:spPr>
          <a:xfrm>
            <a:off x="4004787" y="6116745"/>
            <a:ext cx="1520943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800" u="sng" dirty="0">
                <a:latin typeface="OpenDyslexic" panose="00000500000000000000" pitchFamily="50" charset="0"/>
              </a:rPr>
              <a:t>Page 7 </a:t>
            </a:r>
            <a:endParaRPr lang="en-GB" sz="2800" dirty="0">
              <a:latin typeface="OpenDyslexic" panose="00000500000000000000" pitchFamily="50" charset="0"/>
            </a:endParaRPr>
          </a:p>
        </p:txBody>
      </p:sp>
      <p:sp>
        <p:nvSpPr>
          <p:cNvPr id="3" name="Title 7">
            <a:extLst>
              <a:ext uri="{FF2B5EF4-FFF2-40B4-BE49-F238E27FC236}">
                <a16:creationId xmlns:a16="http://schemas.microsoft.com/office/drawing/2014/main" id="{45BBC8E4-7D41-451B-EE07-7AEF2AA1E1CD}"/>
              </a:ext>
            </a:extLst>
          </p:cNvPr>
          <p:cNvSpPr txBox="1">
            <a:spLocks/>
          </p:cNvSpPr>
          <p:nvPr/>
        </p:nvSpPr>
        <p:spPr>
          <a:xfrm>
            <a:off x="838200" y="1496633"/>
            <a:ext cx="10515600" cy="84119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>
                <a:latin typeface="OpenDyslexic" panose="00000500000000000000" pitchFamily="50" charset="0"/>
              </a:rPr>
              <a:t>Key words for today</a:t>
            </a:r>
          </a:p>
        </p:txBody>
      </p:sp>
    </p:spTree>
    <p:extLst>
      <p:ext uri="{BB962C8B-B14F-4D97-AF65-F5344CB8AC3E}">
        <p14:creationId xmlns:p14="http://schemas.microsoft.com/office/powerpoint/2010/main" val="2691247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B5A2C-26E9-FC74-475E-0B1477741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589C691-CB20-4ABD-3C59-868F8A433D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01345"/>
              </p:ext>
            </p:extLst>
          </p:nvPr>
        </p:nvGraphicFramePr>
        <p:xfrm>
          <a:off x="909508" y="2428618"/>
          <a:ext cx="10372983" cy="4236720"/>
        </p:xfrm>
        <a:graphic>
          <a:graphicData uri="http://schemas.openxmlformats.org/drawingml/2006/table">
            <a:tbl>
              <a:tblPr firstRow="1" bandRow="1"/>
              <a:tblGrid>
                <a:gridCol w="2314844">
                  <a:extLst>
                    <a:ext uri="{9D8B030D-6E8A-4147-A177-3AD203B41FA5}">
                      <a16:colId xmlns:a16="http://schemas.microsoft.com/office/drawing/2014/main" val="3547136676"/>
                    </a:ext>
                  </a:extLst>
                </a:gridCol>
                <a:gridCol w="8058139">
                  <a:extLst>
                    <a:ext uri="{9D8B030D-6E8A-4147-A177-3AD203B41FA5}">
                      <a16:colId xmlns:a16="http://schemas.microsoft.com/office/drawing/2014/main" val="2842747441"/>
                    </a:ext>
                  </a:extLst>
                </a:gridCol>
              </a:tblGrid>
              <a:tr h="96517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OpenDyslexic" panose="00000500000000000000" pitchFamily="50" charset="0"/>
                        </a:rPr>
                        <a:t>Advertisement</a:t>
                      </a:r>
                    </a:p>
                    <a:p>
                      <a:pPr algn="ctr"/>
                      <a:endParaRPr lang="en-GB" sz="2000" b="1" dirty="0">
                        <a:latin typeface="OpenDyslexic" panose="00000500000000000000" pitchFamily="50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OpenDyslexic" panose="00000500000000000000" pitchFamily="50" charset="0"/>
                        </a:rPr>
                        <a:t>These are the methods used by employers to </a:t>
                      </a:r>
                      <a:r>
                        <a:rPr lang="en-GB" sz="2000" b="1" dirty="0">
                          <a:latin typeface="OpenDyslexic" panose="00000500000000000000" pitchFamily="50" charset="0"/>
                        </a:rPr>
                        <a:t>attract</a:t>
                      </a:r>
                      <a:r>
                        <a:rPr lang="en-GB" sz="2000" dirty="0">
                          <a:latin typeface="OpenDyslexic" panose="00000500000000000000" pitchFamily="50" charset="0"/>
                        </a:rPr>
                        <a:t> potential employees and encourage them to apply for a specific job role.</a:t>
                      </a:r>
                    </a:p>
                    <a:p>
                      <a:endParaRPr lang="en-GB" sz="2000" dirty="0">
                        <a:latin typeface="OpenDyslexic" panose="00000500000000000000" pitchFamily="50" charset="0"/>
                      </a:endParaRPr>
                    </a:p>
                    <a:p>
                      <a:endParaRPr lang="en-GB" sz="2000" dirty="0">
                        <a:latin typeface="OpenDyslexic" panose="000005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4499993"/>
                  </a:ext>
                </a:extLst>
              </a:tr>
              <a:tr h="113748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latin typeface="OpenDyslexic" panose="00000500000000000000" pitchFamily="50" charset="0"/>
                        </a:rPr>
                        <a:t>Application</a:t>
                      </a:r>
                    </a:p>
                    <a:p>
                      <a:pPr algn="ctr"/>
                      <a:endParaRPr lang="en-GB" sz="2000" b="1" dirty="0">
                        <a:latin typeface="OpenDyslexic" panose="00000500000000000000" pitchFamily="50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OpenDyslexic" panose="00000500000000000000" pitchFamily="50" charset="0"/>
                        </a:rPr>
                        <a:t>These are the methods used by employers to </a:t>
                      </a:r>
                      <a:r>
                        <a:rPr lang="en-GB" sz="2000" b="1" dirty="0">
                          <a:latin typeface="OpenDyslexic" panose="00000500000000000000" pitchFamily="50" charset="0"/>
                        </a:rPr>
                        <a:t>gather information </a:t>
                      </a:r>
                      <a:r>
                        <a:rPr lang="en-GB" sz="2000" dirty="0">
                          <a:latin typeface="OpenDyslexic" panose="00000500000000000000" pitchFamily="50" charset="0"/>
                        </a:rPr>
                        <a:t>about potential employees to identify which applicants best meet the requirements of the role.</a:t>
                      </a:r>
                    </a:p>
                    <a:p>
                      <a:endParaRPr lang="en-GB" sz="2000" dirty="0">
                        <a:latin typeface="OpenDyslexic" panose="000005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5909093"/>
                  </a:ext>
                </a:extLst>
              </a:tr>
              <a:tr h="1137482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OpenDyslexic" panose="00000500000000000000" pitchFamily="50" charset="0"/>
                        </a:rPr>
                        <a:t>Interview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latin typeface="OpenDyslexic" panose="00000500000000000000" pitchFamily="50" charset="0"/>
                        </a:rPr>
                        <a:t>These are the methods used by employers to </a:t>
                      </a:r>
                      <a:r>
                        <a:rPr lang="en-GB" sz="2000" b="1" dirty="0">
                          <a:latin typeface="OpenDyslexic" panose="00000500000000000000" pitchFamily="50" charset="0"/>
                        </a:rPr>
                        <a:t>further assess </a:t>
                      </a:r>
                      <a:r>
                        <a:rPr lang="en-GB" sz="2000" dirty="0">
                          <a:latin typeface="OpenDyslexic" panose="00000500000000000000" pitchFamily="50" charset="0"/>
                        </a:rPr>
                        <a:t>a job candidate’s suitability for a role by evaluating their skills, qualities and experience.</a:t>
                      </a:r>
                    </a:p>
                    <a:p>
                      <a:endParaRPr lang="en-GB" sz="2000" dirty="0">
                        <a:latin typeface="OpenDyslexic" panose="000005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767974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3F4BA51C-1A71-F01F-A624-A266396FE35F}"/>
              </a:ext>
            </a:extLst>
          </p:cNvPr>
          <p:cNvSpPr txBox="1">
            <a:spLocks/>
          </p:cNvSpPr>
          <p:nvPr/>
        </p:nvSpPr>
        <p:spPr>
          <a:xfrm>
            <a:off x="711200" y="691484"/>
            <a:ext cx="11079291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US" sz="4000" b="1" dirty="0">
                <a:solidFill>
                  <a:srgbClr val="0070C0"/>
                </a:solidFill>
                <a:latin typeface="OpenDyslexic" panose="00000500000000000000" pitchFamily="50" charset="0"/>
              </a:rPr>
            </a:br>
            <a:r>
              <a:rPr lang="en-US" sz="3300" b="1" dirty="0">
                <a:solidFill>
                  <a:schemeClr val="tx1"/>
                </a:solidFill>
                <a:latin typeface="OpenDyslexic" panose="00000500000000000000" pitchFamily="50" charset="0"/>
              </a:rPr>
              <a:t>What are the most common recruitment methods?</a:t>
            </a:r>
            <a:endParaRPr lang="en-US" sz="4000" b="1" dirty="0">
              <a:solidFill>
                <a:schemeClr val="tx1"/>
              </a:solidFill>
              <a:latin typeface="OpenDyslexic" panose="00000500000000000000" pitchFamily="50" charset="0"/>
            </a:endParaRPr>
          </a:p>
        </p:txBody>
      </p:sp>
      <p:pic>
        <p:nvPicPr>
          <p:cNvPr id="1026" name="Picture 2" descr="Premium Vector | Job Ad Icon">
            <a:extLst>
              <a:ext uri="{FF2B5EF4-FFF2-40B4-BE49-F238E27FC236}">
                <a16:creationId xmlns:a16="http://schemas.microsoft.com/office/drawing/2014/main" id="{B42F5D98-A002-F020-1331-4EBBC3BD24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2739" y="3001372"/>
            <a:ext cx="796761" cy="79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26,800+ Paper Job Application Stock ...">
            <a:extLst>
              <a:ext uri="{FF2B5EF4-FFF2-40B4-BE49-F238E27FC236}">
                <a16:creationId xmlns:a16="http://schemas.microsoft.com/office/drawing/2014/main" id="{2FD44321-BC30-EF72-819A-7722E2F40A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21"/>
          <a:stretch/>
        </p:blipFill>
        <p:spPr bwMode="auto">
          <a:xfrm>
            <a:off x="1775577" y="4460524"/>
            <a:ext cx="774182" cy="720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Job interview vector vectors Black and ...">
            <a:extLst>
              <a:ext uri="{FF2B5EF4-FFF2-40B4-BE49-F238E27FC236}">
                <a16:creationId xmlns:a16="http://schemas.microsoft.com/office/drawing/2014/main" id="{371C947E-D9F1-24A6-878A-E8A9BDDF20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033"/>
          <a:stretch/>
        </p:blipFill>
        <p:spPr bwMode="auto">
          <a:xfrm>
            <a:off x="1665955" y="5830039"/>
            <a:ext cx="776482" cy="614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63EAB73-41CA-6044-C9A3-D9F45EBF16AC}"/>
              </a:ext>
            </a:extLst>
          </p:cNvPr>
          <p:cNvSpPr txBox="1"/>
          <p:nvPr/>
        </p:nvSpPr>
        <p:spPr>
          <a:xfrm>
            <a:off x="3639820" y="3337857"/>
            <a:ext cx="753871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We started to look at advertisements last lesson and job specification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5B5660-A0F0-427A-EC28-F8798A36A835}"/>
              </a:ext>
            </a:extLst>
          </p:cNvPr>
          <p:cNvSpPr txBox="1"/>
          <p:nvPr/>
        </p:nvSpPr>
        <p:spPr>
          <a:xfrm>
            <a:off x="3415828" y="4678431"/>
            <a:ext cx="753871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Today, we will begin to look at application process and how to create a CV </a:t>
            </a:r>
          </a:p>
        </p:txBody>
      </p:sp>
    </p:spTree>
    <p:extLst>
      <p:ext uri="{BB962C8B-B14F-4D97-AF65-F5344CB8AC3E}">
        <p14:creationId xmlns:p14="http://schemas.microsoft.com/office/powerpoint/2010/main" val="127791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9736AB5-44C8-6D79-0A16-00B4DBB533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187593"/>
              </p:ext>
            </p:extLst>
          </p:nvPr>
        </p:nvGraphicFramePr>
        <p:xfrm>
          <a:off x="305773" y="2665469"/>
          <a:ext cx="10799107" cy="3931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55147">
                  <a:extLst>
                    <a:ext uri="{9D8B030D-6E8A-4147-A177-3AD203B41FA5}">
                      <a16:colId xmlns:a16="http://schemas.microsoft.com/office/drawing/2014/main" val="2614730895"/>
                    </a:ext>
                  </a:extLst>
                </a:gridCol>
                <a:gridCol w="1643960">
                  <a:extLst>
                    <a:ext uri="{9D8B030D-6E8A-4147-A177-3AD203B41FA5}">
                      <a16:colId xmlns:a16="http://schemas.microsoft.com/office/drawing/2014/main" val="5676038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OpenDyslexic" panose="00000500000000000000" pitchFamily="50" charset="0"/>
                        </a:rPr>
                        <a:t>Apply for the position. They could ask for a cover letter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>
                        <a:latin typeface="OpenDyslexic" panose="000005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16281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OpenDyslexic" panose="00000500000000000000" pitchFamily="50" charset="0"/>
                        </a:rPr>
                        <a:t>Wait to hear back from place of work.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>
                        <a:latin typeface="OpenDyslexic" panose="000005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887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OpenDyslexic" panose="00000500000000000000" pitchFamily="50" charset="0"/>
                        </a:rPr>
                        <a:t>Look for a job either on a website like Indeed or see a vacancy in a window or advertisement board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OpenDyslexic" panose="000005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4377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OpenDyslexic" panose="00000500000000000000" pitchFamily="50" charset="0"/>
                        </a:rPr>
                        <a:t>Arrive for the interview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>
                        <a:latin typeface="OpenDyslexic" panose="000005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945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OpenDyslexic" panose="00000500000000000000" pitchFamily="50" charset="0"/>
                        </a:rPr>
                        <a:t>Sign an employment contract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OpenDyslexic" panose="000005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9722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OpenDyslexic" panose="00000500000000000000" pitchFamily="50" charset="0"/>
                        </a:rPr>
                        <a:t>Accept or decline the role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OpenDyslexic" panose="000005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922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>
                          <a:latin typeface="OpenDyslexic" panose="00000500000000000000" pitchFamily="50" charset="0"/>
                        </a:rPr>
                        <a:t>Create a CV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OpenDyslexic" panose="000005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11072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ABEC7C-134F-94AD-D204-ED5AD3661CB6}"/>
              </a:ext>
            </a:extLst>
          </p:cNvPr>
          <p:cNvSpPr txBox="1"/>
          <p:nvPr/>
        </p:nvSpPr>
        <p:spPr>
          <a:xfrm>
            <a:off x="9784080" y="6228057"/>
            <a:ext cx="2834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CBF987-1821-A726-931A-C89E1D742C06}"/>
              </a:ext>
            </a:extLst>
          </p:cNvPr>
          <p:cNvSpPr txBox="1"/>
          <p:nvPr/>
        </p:nvSpPr>
        <p:spPr>
          <a:xfrm>
            <a:off x="9885680" y="4077431"/>
            <a:ext cx="2834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093D92-88D2-2441-82EA-4A0DE3867CFE}"/>
              </a:ext>
            </a:extLst>
          </p:cNvPr>
          <p:cNvSpPr txBox="1"/>
          <p:nvPr/>
        </p:nvSpPr>
        <p:spPr>
          <a:xfrm>
            <a:off x="9784080" y="3002118"/>
            <a:ext cx="2834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4D459F-1A65-FD4C-E0EE-5BD34B1676AF}"/>
              </a:ext>
            </a:extLst>
          </p:cNvPr>
          <p:cNvSpPr txBox="1"/>
          <p:nvPr/>
        </p:nvSpPr>
        <p:spPr>
          <a:xfrm>
            <a:off x="9687560" y="4783412"/>
            <a:ext cx="2834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5DEA107-A3B2-B3F0-4837-213AFDB7E779}"/>
              </a:ext>
            </a:extLst>
          </p:cNvPr>
          <p:cNvSpPr txBox="1"/>
          <p:nvPr/>
        </p:nvSpPr>
        <p:spPr>
          <a:xfrm>
            <a:off x="9687560" y="3486551"/>
            <a:ext cx="2834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816415-2291-1ED1-A412-D3CCC8A4E497}"/>
              </a:ext>
            </a:extLst>
          </p:cNvPr>
          <p:cNvSpPr txBox="1"/>
          <p:nvPr/>
        </p:nvSpPr>
        <p:spPr>
          <a:xfrm>
            <a:off x="9784080" y="5710941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7D8071-4D40-9D9B-90E7-C7759A659BFF}"/>
              </a:ext>
            </a:extLst>
          </p:cNvPr>
          <p:cNvSpPr txBox="1"/>
          <p:nvPr/>
        </p:nvSpPr>
        <p:spPr>
          <a:xfrm>
            <a:off x="9687560" y="5288142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D14C12-4E40-DB68-6D15-96560B8DBE41}"/>
              </a:ext>
            </a:extLst>
          </p:cNvPr>
          <p:cNvSpPr txBox="1"/>
          <p:nvPr/>
        </p:nvSpPr>
        <p:spPr>
          <a:xfrm>
            <a:off x="91440" y="1407589"/>
            <a:ext cx="11694160" cy="120032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OpenDyslexic" panose="00000500000000000000" pitchFamily="50" charset="0"/>
              </a:rPr>
              <a:t>After you have seen a job role that interests you. You will need to start the application process. In your booklets number the points in the correct order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FD6A47-ECE0-DCA1-031E-13F200C68C29}"/>
              </a:ext>
            </a:extLst>
          </p:cNvPr>
          <p:cNvSpPr txBox="1"/>
          <p:nvPr/>
        </p:nvSpPr>
        <p:spPr>
          <a:xfrm>
            <a:off x="5020787" y="6318009"/>
            <a:ext cx="1520943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800" u="sng" dirty="0">
                <a:latin typeface="OpenDyslexic" panose="00000500000000000000" pitchFamily="50" charset="0"/>
              </a:rPr>
              <a:t>Page 7 </a:t>
            </a:r>
            <a:endParaRPr lang="en-GB" sz="2800" dirty="0">
              <a:latin typeface="OpenDyslexic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458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C3D69-8900-B5DB-6B5C-F0F840CBD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17529"/>
            <a:ext cx="4556760" cy="1325563"/>
          </a:xfrm>
        </p:spPr>
        <p:txBody>
          <a:bodyPr/>
          <a:lstStyle/>
          <a:p>
            <a:pPr algn="ctr"/>
            <a:r>
              <a:rPr lang="en-GB" u="sng" dirty="0">
                <a:latin typeface="OpenDyslexic" panose="00000500000000000000" pitchFamily="50" charset="0"/>
              </a:rPr>
              <a:t>What is a CV?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30629-41F6-FAD6-0173-F324AD402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77840"/>
            <a:ext cx="2636520" cy="1014816"/>
          </a:xfrm>
        </p:spPr>
        <p:txBody>
          <a:bodyPr/>
          <a:lstStyle/>
          <a:p>
            <a:pPr marL="0" indent="0">
              <a:buNone/>
            </a:pPr>
            <a:endParaRPr lang="en-GB" dirty="0">
              <a:hlinkClick r:id="rId3"/>
            </a:endParaRPr>
          </a:p>
          <a:p>
            <a:pPr marL="0" indent="0">
              <a:buNone/>
            </a:pPr>
            <a:r>
              <a:rPr lang="en-GB" dirty="0">
                <a:hlinkClick r:id="rId3"/>
              </a:rPr>
              <a:t>What is a CV?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DF567F-E63E-0E81-EBBB-380FE9D17D72}"/>
              </a:ext>
            </a:extLst>
          </p:cNvPr>
          <p:cNvSpPr txBox="1"/>
          <p:nvPr/>
        </p:nvSpPr>
        <p:spPr>
          <a:xfrm>
            <a:off x="467360" y="2692400"/>
            <a:ext cx="44297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800" dirty="0">
                <a:latin typeface="OpenDyslexic" panose="00000500000000000000" pitchFamily="50" charset="0"/>
              </a:rPr>
              <a:t>Watch the video </a:t>
            </a:r>
          </a:p>
          <a:p>
            <a:pPr marL="342900" indent="-342900">
              <a:buAutoNum type="arabicPeriod"/>
            </a:pPr>
            <a:endParaRPr lang="en-GB" sz="2800" dirty="0">
              <a:latin typeface="OpenDyslexic" panose="00000500000000000000" pitchFamily="50" charset="0"/>
            </a:endParaRPr>
          </a:p>
          <a:p>
            <a:pPr marL="342900" indent="-342900">
              <a:buAutoNum type="arabicPeriod"/>
            </a:pPr>
            <a:r>
              <a:rPr lang="en-GB" sz="2800" dirty="0">
                <a:latin typeface="OpenDyslexic" panose="00000500000000000000" pitchFamily="50" charset="0"/>
              </a:rPr>
              <a:t>After watching the video, </a:t>
            </a:r>
            <a:r>
              <a:rPr lang="en-GB" sz="2800" b="1" u="sng" dirty="0">
                <a:latin typeface="OpenDyslexic" panose="00000500000000000000" pitchFamily="50" charset="0"/>
              </a:rPr>
              <a:t>what may be wrong with the CV example on the right</a:t>
            </a:r>
          </a:p>
        </p:txBody>
      </p:sp>
      <p:pic>
        <p:nvPicPr>
          <p:cNvPr id="2052" name="Picture 4" descr="A bad resume example with distracting graphics like a large flow chart that looks unprofessional">
            <a:extLst>
              <a:ext uri="{FF2B5EF4-FFF2-40B4-BE49-F238E27FC236}">
                <a16:creationId xmlns:a16="http://schemas.microsoft.com/office/drawing/2014/main" id="{FA44D162-8D31-5B64-8882-E929DC3A3B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4882" y="1177376"/>
            <a:ext cx="4389334" cy="5680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6358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756DBDB2-4293-9CB2-E429-2867A6997978}"/>
              </a:ext>
            </a:extLst>
          </p:cNvPr>
          <p:cNvSpPr txBox="1"/>
          <p:nvPr/>
        </p:nvSpPr>
        <p:spPr>
          <a:xfrm>
            <a:off x="7530465" y="1432560"/>
            <a:ext cx="42367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This is a CV. </a:t>
            </a:r>
          </a:p>
          <a:p>
            <a:r>
              <a:rPr lang="en-GB" dirty="0">
                <a:latin typeface="OpenDyslexic" panose="00000500000000000000" pitchFamily="50" charset="0"/>
              </a:rPr>
              <a:t>Everyone needs one to apply for a job. </a:t>
            </a:r>
          </a:p>
          <a:p>
            <a:endParaRPr lang="en-GB" dirty="0">
              <a:latin typeface="OpenDyslexic" panose="00000500000000000000" pitchFamily="50" charset="0"/>
            </a:endParaRPr>
          </a:p>
          <a:p>
            <a:r>
              <a:rPr lang="en-GB" dirty="0">
                <a:latin typeface="OpenDyslexic" panose="00000500000000000000" pitchFamily="50" charset="0"/>
              </a:rPr>
              <a:t>Around your CV please annotate the key points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B3DE80-2FDE-4E5F-D62D-AAB5186E5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F469FE-C024-6D24-4CD6-02C0EA1555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0FD04A6-3786-A3AD-18BC-F8DA179F2B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4163" y="-64268"/>
            <a:ext cx="6120163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844A9CD-0DAD-09B5-7040-12AD02898A59}"/>
              </a:ext>
            </a:extLst>
          </p:cNvPr>
          <p:cNvSpPr txBox="1"/>
          <p:nvPr/>
        </p:nvSpPr>
        <p:spPr>
          <a:xfrm>
            <a:off x="6181407" y="-64268"/>
            <a:ext cx="4482465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228600" indent="-228600">
              <a:buAutoNum type="arabicPeriod"/>
            </a:pPr>
            <a:r>
              <a:rPr lang="en-GB" dirty="0">
                <a:latin typeface="OpenDyslexic" panose="00000500000000000000" pitchFamily="50" charset="0"/>
              </a:rPr>
              <a:t>Name at the top and then address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AB3579-050E-5D12-696C-E26C5F56CD73}"/>
              </a:ext>
            </a:extLst>
          </p:cNvPr>
          <p:cNvSpPr txBox="1"/>
          <p:nvPr/>
        </p:nvSpPr>
        <p:spPr>
          <a:xfrm>
            <a:off x="5852160" y="694199"/>
            <a:ext cx="4482465" cy="92333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2. Personal statement- a little bit about yourself/ skills and attributes that you hold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A87EA4-E237-CFCF-091C-FBE1B195A15D}"/>
              </a:ext>
            </a:extLst>
          </p:cNvPr>
          <p:cNvSpPr txBox="1"/>
          <p:nvPr/>
        </p:nvSpPr>
        <p:spPr>
          <a:xfrm>
            <a:off x="5557520" y="1862639"/>
            <a:ext cx="6096000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3. Education- your most recent education should be first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5934447-8083-E9DE-B85B-9D37E2C7EBF2}"/>
              </a:ext>
            </a:extLst>
          </p:cNvPr>
          <p:cNvSpPr txBox="1"/>
          <p:nvPr/>
        </p:nvSpPr>
        <p:spPr>
          <a:xfrm>
            <a:off x="5557520" y="2783924"/>
            <a:ext cx="6096000" cy="120032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4. Experience- As you are young, you may have little experience. You can use this space for work experience or things that you have taken part in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90A164-9A1B-FC30-93AA-A7CC6E5623E9}"/>
              </a:ext>
            </a:extLst>
          </p:cNvPr>
          <p:cNvSpPr txBox="1"/>
          <p:nvPr/>
        </p:nvSpPr>
        <p:spPr>
          <a:xfrm>
            <a:off x="5257800" y="4230869"/>
            <a:ext cx="6096000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5.  Key skills you hold and how you developed the skill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864C5AD-591E-352C-7A94-FA60FA96E015}"/>
              </a:ext>
            </a:extLst>
          </p:cNvPr>
          <p:cNvSpPr txBox="1"/>
          <p:nvPr/>
        </p:nvSpPr>
        <p:spPr>
          <a:xfrm>
            <a:off x="5557520" y="5816471"/>
            <a:ext cx="6096000" cy="92333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GB" dirty="0">
                <a:latin typeface="OpenDyslexic" panose="00000500000000000000" pitchFamily="50" charset="0"/>
              </a:rPr>
              <a:t>6. References- all jobs require you to give a reference. You can ask the school to give you a reference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6EB34A-0C7E-67A6-3025-E91DFB037E6C}"/>
              </a:ext>
            </a:extLst>
          </p:cNvPr>
          <p:cNvSpPr txBox="1"/>
          <p:nvPr/>
        </p:nvSpPr>
        <p:spPr>
          <a:xfrm>
            <a:off x="3476467" y="6325493"/>
            <a:ext cx="1520943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800" u="sng" dirty="0">
                <a:latin typeface="OpenDyslexic" panose="00000500000000000000" pitchFamily="50" charset="0"/>
              </a:rPr>
              <a:t>Page 8 </a:t>
            </a:r>
            <a:endParaRPr lang="en-GB" sz="2800" dirty="0">
              <a:latin typeface="OpenDyslexic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158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build="allAtOnce" animBg="1"/>
      <p:bldP spid="10" grpId="0" animBg="1"/>
      <p:bldP spid="11" grpId="0" build="allAtOnce" animBg="1"/>
      <p:bldP spid="12" grpId="0" build="allAtOnce" animBg="1"/>
    </p:bldLst>
  </p:timing>
</p:sld>
</file>

<file path=ppt/theme/theme1.xml><?xml version="1.0" encoding="utf-8"?>
<a:theme xmlns:a="http://schemas.openxmlformats.org/drawingml/2006/main" name="OMA BQ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MA BQ" id="{2A74D048-6A73-413F-B677-E3BFBBE88AE1}" vid="{A4E9037C-9D27-41FA-BC51-DE4161E9A83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OMA BQ Vocab Master</Template>
  <TotalTime>810</TotalTime>
  <Words>1258</Words>
  <Application>Microsoft Office PowerPoint</Application>
  <PresentationFormat>Widescreen</PresentationFormat>
  <Paragraphs>161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OpenDyslexic</vt:lpstr>
      <vt:lpstr>OMA BQ</vt:lpstr>
      <vt:lpstr>Teacher slide </vt:lpstr>
      <vt:lpstr>Do now: Drill Questions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is a CV?</vt:lpstr>
      <vt:lpstr>PowerPoint Presentation</vt:lpstr>
      <vt:lpstr>Progress check Question  Your own CV </vt:lpstr>
      <vt:lpstr>Progress check question- marking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What’s a career? Introduce your students to the careers information area at school – or start your own one for your class!</dc:title>
  <dc:creator>Emma Topley</dc:creator>
  <cp:lastModifiedBy>Abby Shallow</cp:lastModifiedBy>
  <cp:revision>37</cp:revision>
  <dcterms:created xsi:type="dcterms:W3CDTF">2022-05-30T14:18:33Z</dcterms:created>
  <dcterms:modified xsi:type="dcterms:W3CDTF">2026-02-10T15:17:42Z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6fe2a56-af49-4a87-8d01-0ad3300d8c60_Enabled">
    <vt:lpwstr>true</vt:lpwstr>
  </property>
  <property fmtid="{D5CDD505-2E9C-101B-9397-08002B2CF9AE}" pid="3" name="MSIP_Label_d6fe2a56-af49-4a87-8d01-0ad3300d8c60_SetDate">
    <vt:lpwstr>2025-01-31T08:09:50Z</vt:lpwstr>
  </property>
  <property fmtid="{D5CDD505-2E9C-101B-9397-08002B2CF9AE}" pid="4" name="MSIP_Label_d6fe2a56-af49-4a87-8d01-0ad3300d8c60_Method">
    <vt:lpwstr>Standard</vt:lpwstr>
  </property>
  <property fmtid="{D5CDD505-2E9C-101B-9397-08002B2CF9AE}" pid="5" name="MSIP_Label_d6fe2a56-af49-4a87-8d01-0ad3300d8c60_Name">
    <vt:lpwstr>defa4170-0d19-0005-0004-bc88714345d2</vt:lpwstr>
  </property>
  <property fmtid="{D5CDD505-2E9C-101B-9397-08002B2CF9AE}" pid="6" name="MSIP_Label_d6fe2a56-af49-4a87-8d01-0ad3300d8c60_SiteId">
    <vt:lpwstr>51640577-21a1-4ce3-8bc8-5bb90cabad75</vt:lpwstr>
  </property>
  <property fmtid="{D5CDD505-2E9C-101B-9397-08002B2CF9AE}" pid="7" name="MSIP_Label_d6fe2a56-af49-4a87-8d01-0ad3300d8c60_ActionId">
    <vt:lpwstr>399a6519-2dc0-4ef2-a7fe-559f0d26514a</vt:lpwstr>
  </property>
  <property fmtid="{D5CDD505-2E9C-101B-9397-08002B2CF9AE}" pid="8" name="MSIP_Label_d6fe2a56-af49-4a87-8d01-0ad3300d8c60_ContentBits">
    <vt:lpwstr>0</vt:lpwstr>
  </property>
</Properties>
</file>