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267" r:id="rId3"/>
    <p:sldId id="258" r:id="rId4"/>
    <p:sldId id="259" r:id="rId5"/>
    <p:sldId id="264" r:id="rId6"/>
    <p:sldId id="260" r:id="rId7"/>
    <p:sldId id="261" r:id="rId8"/>
    <p:sldId id="265" r:id="rId9"/>
    <p:sldId id="266" r:id="rId10"/>
    <p:sldId id="268"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70" d="100"/>
          <a:sy n="70" d="100"/>
        </p:scale>
        <p:origin x="536" y="5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435100" y="1617663"/>
            <a:ext cx="9144000" cy="2387600"/>
          </a:xfrm>
        </p:spPr>
        <p:txBody>
          <a:bodyPr anchor="b"/>
          <a:lstStyle>
            <a:lvl1pPr algn="ctr">
              <a:defRPr sz="6000"/>
            </a:lvl1pPr>
          </a:lstStyle>
          <a:p>
            <a:r>
              <a:rPr lang="en-US"/>
              <a:t>Click to edit Master title style</a:t>
            </a:r>
            <a:endParaRPr lang="en-GB"/>
          </a:p>
        </p:txBody>
      </p:sp>
      <p:sp>
        <p:nvSpPr>
          <p:cNvPr id="3" name="Subtitle 2"/>
          <p:cNvSpPr>
            <a:spLocks noGrp="1"/>
          </p:cNvSpPr>
          <p:nvPr>
            <p:ph type="subTitle" idx="1"/>
          </p:nvPr>
        </p:nvSpPr>
        <p:spPr>
          <a:xfrm>
            <a:off x="1435100" y="43894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Tree>
    <p:extLst>
      <p:ext uri="{BB962C8B-B14F-4D97-AF65-F5344CB8AC3E}">
        <p14:creationId xmlns:p14="http://schemas.microsoft.com/office/powerpoint/2010/main" val="128009089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193288059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37600" y="1691409"/>
            <a:ext cx="2628900" cy="4498109"/>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825500" y="1691409"/>
            <a:ext cx="7734300" cy="449810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21206814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7748739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22438"/>
            <a:ext cx="10515600" cy="2852737"/>
          </a:xfrm>
        </p:spPr>
        <p:txBody>
          <a:bodyPr anchor="b"/>
          <a:lstStyle>
            <a:lvl1pPr>
              <a:defRPr sz="6000"/>
            </a:lvl1pPr>
          </a:lstStyle>
          <a:p>
            <a:r>
              <a:rPr lang="en-US"/>
              <a:t>Click to edit Master title style</a:t>
            </a:r>
            <a:endParaRPr lang="en-GB"/>
          </a:p>
        </p:txBody>
      </p:sp>
      <p:sp>
        <p:nvSpPr>
          <p:cNvPr id="3" name="Text Placeholder 2"/>
          <p:cNvSpPr>
            <a:spLocks noGrp="1"/>
          </p:cNvSpPr>
          <p:nvPr>
            <p:ph type="body" idx="1"/>
          </p:nvPr>
        </p:nvSpPr>
        <p:spPr>
          <a:xfrm>
            <a:off x="831850" y="4895419"/>
            <a:ext cx="10515600" cy="1081664"/>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Tree>
    <p:extLst>
      <p:ext uri="{BB962C8B-B14F-4D97-AF65-F5344CB8AC3E}">
        <p14:creationId xmlns:p14="http://schemas.microsoft.com/office/powerpoint/2010/main" val="171318315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838200" y="1825625"/>
            <a:ext cx="5181600" cy="342063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72200" y="1825625"/>
            <a:ext cx="5181600" cy="342063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181679284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6" y="1427884"/>
            <a:ext cx="10515600" cy="988291"/>
          </a:xfrm>
        </p:spPr>
        <p:txBody>
          <a:bodyPr/>
          <a:lstStyle/>
          <a:p>
            <a:r>
              <a:rPr lang="en-US"/>
              <a:t>Click to edit Master title style</a:t>
            </a:r>
            <a:endParaRPr lang="en-GB" dirty="0"/>
          </a:p>
        </p:txBody>
      </p:sp>
      <p:sp>
        <p:nvSpPr>
          <p:cNvPr id="3" name="Text Placeholder 2"/>
          <p:cNvSpPr>
            <a:spLocks noGrp="1"/>
          </p:cNvSpPr>
          <p:nvPr>
            <p:ph type="body" idx="1"/>
          </p:nvPr>
        </p:nvSpPr>
        <p:spPr>
          <a:xfrm>
            <a:off x="839786" y="2497138"/>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6" y="3482975"/>
            <a:ext cx="5157787" cy="272270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72200" y="2497138"/>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3482974"/>
            <a:ext cx="5183188" cy="272270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48739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Tree>
    <p:extLst>
      <p:ext uri="{BB962C8B-B14F-4D97-AF65-F5344CB8AC3E}">
        <p14:creationId xmlns:p14="http://schemas.microsoft.com/office/powerpoint/2010/main" val="214931206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46031318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6" y="1787524"/>
            <a:ext cx="3932237" cy="1069975"/>
          </a:xfrm>
        </p:spPr>
        <p:txBody>
          <a:bodyPr anchor="b"/>
          <a:lstStyle>
            <a:lvl1pPr>
              <a:defRPr sz="3200"/>
            </a:lvl1pPr>
          </a:lstStyle>
          <a:p>
            <a:r>
              <a:rPr lang="en-US"/>
              <a:t>Click to edit Master title style</a:t>
            </a:r>
            <a:endParaRPr lang="en-GB" dirty="0"/>
          </a:p>
        </p:txBody>
      </p:sp>
      <p:sp>
        <p:nvSpPr>
          <p:cNvPr id="3" name="Content Placeholder 2"/>
          <p:cNvSpPr>
            <a:spLocks noGrp="1"/>
          </p:cNvSpPr>
          <p:nvPr>
            <p:ph idx="1"/>
          </p:nvPr>
        </p:nvSpPr>
        <p:spPr>
          <a:xfrm>
            <a:off x="5081588" y="1800225"/>
            <a:ext cx="6172200" cy="420341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839787" y="2870200"/>
            <a:ext cx="3932237" cy="3133436"/>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Tree>
    <p:extLst>
      <p:ext uri="{BB962C8B-B14F-4D97-AF65-F5344CB8AC3E}">
        <p14:creationId xmlns:p14="http://schemas.microsoft.com/office/powerpoint/2010/main" val="27227871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7" y="1673224"/>
            <a:ext cx="3932237" cy="1069975"/>
          </a:xfrm>
        </p:spPr>
        <p:txBody>
          <a:bodyPr anchor="b"/>
          <a:lstStyle>
            <a:lvl1pPr>
              <a:defRPr sz="3200"/>
            </a:lvl1pPr>
          </a:lstStyle>
          <a:p>
            <a:r>
              <a:rPr lang="en-US"/>
              <a:t>Click to edit Master title style</a:t>
            </a:r>
            <a:endParaRPr lang="en-GB"/>
          </a:p>
        </p:txBody>
      </p:sp>
      <p:sp>
        <p:nvSpPr>
          <p:cNvPr id="3" name="Picture Placeholder 2"/>
          <p:cNvSpPr>
            <a:spLocks noGrp="1"/>
          </p:cNvSpPr>
          <p:nvPr>
            <p:ph type="pic" idx="1"/>
          </p:nvPr>
        </p:nvSpPr>
        <p:spPr>
          <a:xfrm>
            <a:off x="5195888" y="1804843"/>
            <a:ext cx="6172200" cy="4249593"/>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GB"/>
          </a:p>
        </p:txBody>
      </p:sp>
      <p:sp>
        <p:nvSpPr>
          <p:cNvPr id="4" name="Text Placeholder 3"/>
          <p:cNvSpPr>
            <a:spLocks noGrp="1"/>
          </p:cNvSpPr>
          <p:nvPr>
            <p:ph type="body" sz="half" idx="2"/>
          </p:nvPr>
        </p:nvSpPr>
        <p:spPr>
          <a:xfrm>
            <a:off x="839787" y="2882900"/>
            <a:ext cx="3932237" cy="317961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Tree>
    <p:extLst>
      <p:ext uri="{BB962C8B-B14F-4D97-AF65-F5344CB8AC3E}">
        <p14:creationId xmlns:p14="http://schemas.microsoft.com/office/powerpoint/2010/main" val="423992410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CC"/>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1617529"/>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838200" y="3218046"/>
            <a:ext cx="10515600" cy="286661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27" name="Rounded Rectangle 26"/>
          <p:cNvSpPr/>
          <p:nvPr/>
        </p:nvSpPr>
        <p:spPr>
          <a:xfrm>
            <a:off x="838200" y="613978"/>
            <a:ext cx="10515600" cy="767565"/>
          </a:xfrm>
          <a:prstGeom prst="roundRect">
            <a:avLst/>
          </a:prstGeom>
          <a:solidFill>
            <a:schemeClr val="accent3">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2400" dirty="0">
                <a:solidFill>
                  <a:schemeClr val="tx1"/>
                </a:solidFill>
                <a:latin typeface="Adobe Fan Heiti Std B" panose="020B0700000000000000" pitchFamily="34" charset="-128"/>
                <a:ea typeface="Adobe Fan Heiti Std B" panose="020B0700000000000000" pitchFamily="34" charset="-128"/>
              </a:rPr>
              <a:t>Big Question: What is debt?</a:t>
            </a:r>
            <a:r>
              <a:rPr lang="en-GB" sz="1600" dirty="0">
                <a:solidFill>
                  <a:schemeClr val="tx1"/>
                </a:solidFill>
                <a:latin typeface="Adobe Fan Heiti Std B" panose="020B0700000000000000" pitchFamily="34" charset="-128"/>
                <a:ea typeface="Adobe Fan Heiti Std B" panose="020B0700000000000000" pitchFamily="34" charset="-128"/>
              </a:rPr>
              <a:t> </a:t>
            </a:r>
          </a:p>
        </p:txBody>
      </p:sp>
      <p:sp>
        <p:nvSpPr>
          <p:cNvPr id="28" name="Rounded Rectangle 27"/>
          <p:cNvSpPr/>
          <p:nvPr/>
        </p:nvSpPr>
        <p:spPr>
          <a:xfrm>
            <a:off x="838200" y="119681"/>
            <a:ext cx="2346037" cy="360218"/>
          </a:xfrm>
          <a:prstGeom prst="roundRect">
            <a:avLst/>
          </a:prstGeom>
          <a:solidFill>
            <a:schemeClr val="accent2">
              <a:lumMod val="20000"/>
              <a:lumOff val="80000"/>
            </a:schemeClr>
          </a:solidFill>
          <a:ln>
            <a:solidFill>
              <a:schemeClr val="accent5">
                <a:lumMod val="20000"/>
                <a:lumOff val="80000"/>
              </a:schemeClr>
            </a:solidFill>
          </a:ln>
        </p:spPr>
        <p:style>
          <a:lnRef idx="2">
            <a:schemeClr val="accent5"/>
          </a:lnRef>
          <a:fillRef idx="1">
            <a:schemeClr val="lt1"/>
          </a:fillRef>
          <a:effectRef idx="0">
            <a:schemeClr val="accent5"/>
          </a:effectRef>
          <a:fontRef idx="minor">
            <a:schemeClr val="dk1"/>
          </a:fontRef>
        </p:style>
        <p:txBody>
          <a:bodyPr rtlCol="0" anchor="ctr"/>
          <a:lstStyle/>
          <a:p>
            <a:pPr algn="ctr"/>
            <a:r>
              <a:rPr lang="en-GB" b="1" dirty="0"/>
              <a:t>Good debt </a:t>
            </a:r>
          </a:p>
        </p:txBody>
      </p:sp>
      <p:sp>
        <p:nvSpPr>
          <p:cNvPr id="31" name="Rounded Rectangle 30"/>
          <p:cNvSpPr/>
          <p:nvPr/>
        </p:nvSpPr>
        <p:spPr>
          <a:xfrm>
            <a:off x="9007763" y="103511"/>
            <a:ext cx="2346037" cy="360218"/>
          </a:xfrm>
          <a:prstGeom prst="roundRect">
            <a:avLst/>
          </a:prstGeom>
          <a:solidFill>
            <a:schemeClr val="accent2">
              <a:lumMod val="20000"/>
              <a:lumOff val="80000"/>
            </a:schemeClr>
          </a:solidFill>
          <a:ln>
            <a:solidFill>
              <a:schemeClr val="accent5">
                <a:lumMod val="20000"/>
                <a:lumOff val="80000"/>
              </a:schemeClr>
            </a:solidFill>
          </a:ln>
        </p:spPr>
        <p:style>
          <a:lnRef idx="2">
            <a:schemeClr val="accent5"/>
          </a:lnRef>
          <a:fillRef idx="1">
            <a:schemeClr val="lt1"/>
          </a:fillRef>
          <a:effectRef idx="0">
            <a:schemeClr val="accent5"/>
          </a:effectRef>
          <a:fontRef idx="minor">
            <a:schemeClr val="dk1"/>
          </a:fontRef>
        </p:style>
        <p:txBody>
          <a:bodyPr rtlCol="0" anchor="ctr"/>
          <a:lstStyle/>
          <a:p>
            <a:pPr algn="ctr"/>
            <a:r>
              <a:rPr lang="en-GB" b="1" dirty="0"/>
              <a:t>Bad debt </a:t>
            </a:r>
          </a:p>
        </p:txBody>
      </p:sp>
      <p:sp>
        <p:nvSpPr>
          <p:cNvPr id="32" name="Rounded Rectangle 31"/>
          <p:cNvSpPr/>
          <p:nvPr/>
        </p:nvSpPr>
        <p:spPr>
          <a:xfrm>
            <a:off x="838200" y="6389353"/>
            <a:ext cx="2346037" cy="360218"/>
          </a:xfrm>
          <a:prstGeom prst="roundRect">
            <a:avLst/>
          </a:prstGeom>
          <a:solidFill>
            <a:schemeClr val="accent2">
              <a:lumMod val="20000"/>
              <a:lumOff val="80000"/>
            </a:schemeClr>
          </a:solidFill>
          <a:ln>
            <a:solidFill>
              <a:schemeClr val="accent5">
                <a:lumMod val="20000"/>
                <a:lumOff val="80000"/>
              </a:schemeClr>
            </a:solidFill>
          </a:ln>
        </p:spPr>
        <p:style>
          <a:lnRef idx="2">
            <a:schemeClr val="accent5"/>
          </a:lnRef>
          <a:fillRef idx="1">
            <a:schemeClr val="lt1"/>
          </a:fillRef>
          <a:effectRef idx="0">
            <a:schemeClr val="accent5"/>
          </a:effectRef>
          <a:fontRef idx="minor">
            <a:schemeClr val="dk1"/>
          </a:fontRef>
        </p:style>
        <p:txBody>
          <a:bodyPr rtlCol="0" anchor="ctr"/>
          <a:lstStyle/>
          <a:p>
            <a:pPr algn="ctr"/>
            <a:r>
              <a:rPr lang="en-GB" b="1" dirty="0"/>
              <a:t>Debt </a:t>
            </a:r>
          </a:p>
        </p:txBody>
      </p:sp>
      <p:sp>
        <p:nvSpPr>
          <p:cNvPr id="35" name="Rounded Rectangle 34"/>
          <p:cNvSpPr/>
          <p:nvPr/>
        </p:nvSpPr>
        <p:spPr>
          <a:xfrm>
            <a:off x="9007763" y="6373183"/>
            <a:ext cx="2346037" cy="360218"/>
          </a:xfrm>
          <a:prstGeom prst="roundRect">
            <a:avLst/>
          </a:prstGeom>
          <a:solidFill>
            <a:schemeClr val="accent2">
              <a:lumMod val="20000"/>
              <a:lumOff val="80000"/>
            </a:schemeClr>
          </a:solidFill>
          <a:ln>
            <a:solidFill>
              <a:schemeClr val="accent5">
                <a:lumMod val="20000"/>
                <a:lumOff val="80000"/>
              </a:schemeClr>
            </a:solidFill>
          </a:ln>
        </p:spPr>
        <p:style>
          <a:lnRef idx="2">
            <a:schemeClr val="accent5"/>
          </a:lnRef>
          <a:fillRef idx="1">
            <a:schemeClr val="lt1"/>
          </a:fillRef>
          <a:effectRef idx="0">
            <a:schemeClr val="accent5"/>
          </a:effectRef>
          <a:fontRef idx="minor">
            <a:schemeClr val="dk1"/>
          </a:fontRef>
        </p:style>
        <p:txBody>
          <a:bodyPr rtlCol="0" anchor="ctr"/>
          <a:lstStyle/>
          <a:p>
            <a:pPr algn="ctr"/>
            <a:r>
              <a:rPr lang="en-GB" b="1" dirty="0"/>
              <a:t>Financial education </a:t>
            </a:r>
          </a:p>
        </p:txBody>
      </p:sp>
      <p:pic>
        <p:nvPicPr>
          <p:cNvPr id="14" name="Picture 13"/>
          <p:cNvPicPr/>
          <p:nvPr/>
        </p:nvPicPr>
        <p:blipFill rotWithShape="1">
          <a:blip r:embed="rId13"/>
          <a:srcRect r="65860"/>
          <a:stretch/>
        </p:blipFill>
        <p:spPr>
          <a:xfrm>
            <a:off x="10642599" y="650691"/>
            <a:ext cx="647701" cy="712859"/>
          </a:xfrm>
          <a:prstGeom prst="rect">
            <a:avLst/>
          </a:prstGeom>
        </p:spPr>
      </p:pic>
    </p:spTree>
    <p:extLst>
      <p:ext uri="{BB962C8B-B14F-4D97-AF65-F5344CB8AC3E}">
        <p14:creationId xmlns:p14="http://schemas.microsoft.com/office/powerpoint/2010/main" val="216055806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image" Target="../media/image4.jpe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8" Type="http://schemas.openxmlformats.org/officeDocument/2006/relationships/image" Target="../media/image4.jpeg"/><Relationship Id="rId3" Type="http://schemas.openxmlformats.org/officeDocument/2006/relationships/image" Target="../media/image6.jpeg"/><Relationship Id="rId7" Type="http://schemas.openxmlformats.org/officeDocument/2006/relationships/image" Target="../media/image8.jpeg"/><Relationship Id="rId2" Type="http://schemas.openxmlformats.org/officeDocument/2006/relationships/image" Target="../media/image5.jpeg"/><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3.jpeg"/><Relationship Id="rId4" Type="http://schemas.openxmlformats.org/officeDocument/2006/relationships/image" Target="../media/image2.png"/><Relationship Id="rId9" Type="http://schemas.openxmlformats.org/officeDocument/2006/relationships/image" Target="../media/image9.jpeg"/></Relationships>
</file>

<file path=ppt/slides/_rels/slide8.xml.rels><?xml version="1.0" encoding="UTF-8" standalone="yes"?>
<Relationships xmlns="http://schemas.openxmlformats.org/package/2006/relationships"><Relationship Id="rId8" Type="http://schemas.openxmlformats.org/officeDocument/2006/relationships/image" Target="../media/image4.jpeg"/><Relationship Id="rId3" Type="http://schemas.openxmlformats.org/officeDocument/2006/relationships/image" Target="../media/image6.jpeg"/><Relationship Id="rId7" Type="http://schemas.openxmlformats.org/officeDocument/2006/relationships/image" Target="../media/image8.jpeg"/><Relationship Id="rId2" Type="http://schemas.openxmlformats.org/officeDocument/2006/relationships/image" Target="../media/image5.jpeg"/><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3.jpeg"/><Relationship Id="rId4" Type="http://schemas.openxmlformats.org/officeDocument/2006/relationships/image" Target="../media/image2.png"/><Relationship Id="rId9" Type="http://schemas.openxmlformats.org/officeDocument/2006/relationships/image" Target="../media/image9.jpeg"/></Relationships>
</file>

<file path=ppt/slides/_rels/slide9.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hyperlink" Target="https://www.youtube.com/watch?v=ow0brTHaEZs" TargetMode="External"/><Relationship Id="rId1" Type="http://schemas.openxmlformats.org/officeDocument/2006/relationships/slideLayout" Target="../slideLayouts/slideLayout2.xml"/><Relationship Id="rId4" Type="http://schemas.openxmlformats.org/officeDocument/2006/relationships/image" Target="../media/image1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D5C881-04EC-8894-6051-79AD5A2C9391}"/>
              </a:ext>
            </a:extLst>
          </p:cNvPr>
          <p:cNvSpPr>
            <a:spLocks noGrp="1"/>
          </p:cNvSpPr>
          <p:nvPr>
            <p:ph type="title"/>
          </p:nvPr>
        </p:nvSpPr>
        <p:spPr>
          <a:xfrm>
            <a:off x="838200" y="1617529"/>
            <a:ext cx="10515600" cy="809985"/>
          </a:xfrm>
        </p:spPr>
        <p:txBody>
          <a:bodyPr/>
          <a:lstStyle/>
          <a:p>
            <a:pPr algn="ctr"/>
            <a:r>
              <a:rPr lang="en-GB" dirty="0">
                <a:latin typeface="OpenDyslexic" panose="00000500000000000000" pitchFamily="50" charset="0"/>
              </a:rPr>
              <a:t>Do now: Drill Questions </a:t>
            </a:r>
          </a:p>
        </p:txBody>
      </p:sp>
      <p:sp>
        <p:nvSpPr>
          <p:cNvPr id="3" name="Content Placeholder 2">
            <a:extLst>
              <a:ext uri="{FF2B5EF4-FFF2-40B4-BE49-F238E27FC236}">
                <a16:creationId xmlns:a16="http://schemas.microsoft.com/office/drawing/2014/main" id="{454291B4-0010-0B0E-E819-EBBDBB590F62}"/>
              </a:ext>
            </a:extLst>
          </p:cNvPr>
          <p:cNvSpPr>
            <a:spLocks noGrp="1"/>
          </p:cNvSpPr>
          <p:nvPr>
            <p:ph idx="1"/>
          </p:nvPr>
        </p:nvSpPr>
        <p:spPr>
          <a:xfrm>
            <a:off x="707572" y="2427514"/>
            <a:ext cx="10515600" cy="2866610"/>
          </a:xfrm>
        </p:spPr>
        <p:txBody>
          <a:bodyPr>
            <a:normAutofit lnSpcReduction="10000"/>
          </a:bodyPr>
          <a:lstStyle/>
          <a:p>
            <a:pPr marL="0" indent="0">
              <a:buNone/>
            </a:pPr>
            <a:r>
              <a:rPr lang="en-GB" sz="2400" dirty="0">
                <a:latin typeface="OpenDyslexic" panose="00000500000000000000" pitchFamily="50" charset="0"/>
              </a:rPr>
              <a:t>1.Organise the following into needs and wants </a:t>
            </a:r>
          </a:p>
          <a:p>
            <a:pPr>
              <a:buFontTx/>
              <a:buChar char="-"/>
            </a:pPr>
            <a:r>
              <a:rPr lang="en-GB" sz="2400" dirty="0">
                <a:latin typeface="OpenDyslexic" panose="00000500000000000000" pitchFamily="50" charset="0"/>
              </a:rPr>
              <a:t>Electric bill </a:t>
            </a:r>
          </a:p>
          <a:p>
            <a:pPr>
              <a:buFontTx/>
              <a:buChar char="-"/>
            </a:pPr>
            <a:r>
              <a:rPr lang="en-GB" sz="2400" dirty="0">
                <a:latin typeface="OpenDyslexic" panose="00000500000000000000" pitchFamily="50" charset="0"/>
              </a:rPr>
              <a:t>New outfit </a:t>
            </a:r>
          </a:p>
          <a:p>
            <a:pPr>
              <a:buFontTx/>
              <a:buChar char="-"/>
            </a:pPr>
            <a:r>
              <a:rPr lang="en-GB" sz="2400" dirty="0">
                <a:latin typeface="OpenDyslexic" panose="00000500000000000000" pitchFamily="50" charset="0"/>
              </a:rPr>
              <a:t>Rent </a:t>
            </a:r>
          </a:p>
          <a:p>
            <a:pPr>
              <a:buFontTx/>
              <a:buChar char="-"/>
            </a:pPr>
            <a:r>
              <a:rPr lang="en-GB" sz="2400" dirty="0">
                <a:latin typeface="OpenDyslexic" panose="00000500000000000000" pitchFamily="50" charset="0"/>
              </a:rPr>
              <a:t>Phone contract </a:t>
            </a:r>
          </a:p>
          <a:p>
            <a:pPr marL="0" indent="0">
              <a:buNone/>
            </a:pPr>
            <a:r>
              <a:rPr lang="en-GB" sz="2400" dirty="0">
                <a:latin typeface="OpenDyslexic" panose="00000500000000000000" pitchFamily="50" charset="0"/>
              </a:rPr>
              <a:t>2. Name one reason why someone may struggle to save money</a:t>
            </a:r>
          </a:p>
        </p:txBody>
      </p:sp>
      <p:sp>
        <p:nvSpPr>
          <p:cNvPr id="4" name="TextBox 3">
            <a:extLst>
              <a:ext uri="{FF2B5EF4-FFF2-40B4-BE49-F238E27FC236}">
                <a16:creationId xmlns:a16="http://schemas.microsoft.com/office/drawing/2014/main" id="{C398FE25-5B61-E3C3-6725-8A740C6B20F8}"/>
              </a:ext>
            </a:extLst>
          </p:cNvPr>
          <p:cNvSpPr txBox="1"/>
          <p:nvPr/>
        </p:nvSpPr>
        <p:spPr>
          <a:xfrm>
            <a:off x="4642104" y="6055114"/>
            <a:ext cx="2212848" cy="369332"/>
          </a:xfrm>
          <a:prstGeom prst="rect">
            <a:avLst/>
          </a:prstGeom>
          <a:solidFill>
            <a:srgbClr val="FFFF00"/>
          </a:solidFill>
        </p:spPr>
        <p:txBody>
          <a:bodyPr wrap="square" rtlCol="0">
            <a:spAutoFit/>
          </a:bodyPr>
          <a:lstStyle/>
          <a:p>
            <a:pPr algn="ctr"/>
            <a:r>
              <a:rPr lang="en-GB" dirty="0">
                <a:latin typeface="OpenDyslexic" panose="00000500000000000000" pitchFamily="50" charset="0"/>
              </a:rPr>
              <a:t>Page 4 </a:t>
            </a:r>
          </a:p>
        </p:txBody>
      </p:sp>
    </p:spTree>
    <p:extLst>
      <p:ext uri="{BB962C8B-B14F-4D97-AF65-F5344CB8AC3E}">
        <p14:creationId xmlns:p14="http://schemas.microsoft.com/office/powerpoint/2010/main" val="290751444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822E77-94DF-40C2-701D-D034BB4B5D92}"/>
              </a:ext>
            </a:extLst>
          </p:cNvPr>
          <p:cNvSpPr>
            <a:spLocks noGrp="1"/>
          </p:cNvSpPr>
          <p:nvPr>
            <p:ph type="title"/>
          </p:nvPr>
        </p:nvSpPr>
        <p:spPr>
          <a:xfrm>
            <a:off x="239486" y="1708969"/>
            <a:ext cx="11114314" cy="1325563"/>
          </a:xfrm>
        </p:spPr>
        <p:txBody>
          <a:bodyPr>
            <a:noAutofit/>
          </a:bodyPr>
          <a:lstStyle/>
          <a:p>
            <a:pPr algn="ctr"/>
            <a:r>
              <a:rPr lang="en-GB" sz="3600" dirty="0">
                <a:latin typeface="OpenDyslexic" panose="00000500000000000000" pitchFamily="50" charset="0"/>
              </a:rPr>
              <a:t>Smyths has just started accepting Klarna (BNPL) for children’s toys. Is this putting extra pressure on parents and potentially putting them in more debt ?</a:t>
            </a:r>
          </a:p>
        </p:txBody>
      </p:sp>
      <p:sp>
        <p:nvSpPr>
          <p:cNvPr id="3" name="Content Placeholder 2">
            <a:extLst>
              <a:ext uri="{FF2B5EF4-FFF2-40B4-BE49-F238E27FC236}">
                <a16:creationId xmlns:a16="http://schemas.microsoft.com/office/drawing/2014/main" id="{7AF4C22D-C88C-E5E9-FE30-7C71EC9F582A}"/>
              </a:ext>
            </a:extLst>
          </p:cNvPr>
          <p:cNvSpPr>
            <a:spLocks noGrp="1"/>
          </p:cNvSpPr>
          <p:nvPr>
            <p:ph idx="1"/>
          </p:nvPr>
        </p:nvSpPr>
        <p:spPr/>
        <p:txBody>
          <a:bodyPr/>
          <a:lstStyle/>
          <a:p>
            <a:endParaRPr lang="en-GB"/>
          </a:p>
        </p:txBody>
      </p:sp>
      <p:pic>
        <p:nvPicPr>
          <p:cNvPr id="1026" name="Picture 2" descr="Xbox buyers left in the dark after Klarna, GAME and Smyths blunder | This  is Money">
            <a:extLst>
              <a:ext uri="{FF2B5EF4-FFF2-40B4-BE49-F238E27FC236}">
                <a16:creationId xmlns:a16="http://schemas.microsoft.com/office/drawing/2014/main" id="{FF4F6EBC-4FB7-3752-E631-9086076F6EC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67050" y="3219450"/>
            <a:ext cx="6057900" cy="36385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15931068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D8658AA-4F5D-3ADB-392D-E068D544E16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9A5A03C-E869-46B5-AFFA-F45F62761F56}"/>
              </a:ext>
            </a:extLst>
          </p:cNvPr>
          <p:cNvSpPr>
            <a:spLocks noGrp="1"/>
          </p:cNvSpPr>
          <p:nvPr>
            <p:ph type="title"/>
          </p:nvPr>
        </p:nvSpPr>
        <p:spPr>
          <a:xfrm>
            <a:off x="838200" y="1617529"/>
            <a:ext cx="10515600" cy="809985"/>
          </a:xfrm>
        </p:spPr>
        <p:txBody>
          <a:bodyPr/>
          <a:lstStyle/>
          <a:p>
            <a:pPr algn="ctr"/>
            <a:r>
              <a:rPr lang="en-GB" dirty="0">
                <a:latin typeface="OpenDyslexic" panose="00000500000000000000" pitchFamily="50" charset="0"/>
              </a:rPr>
              <a:t>Do now: Drill Questions </a:t>
            </a:r>
          </a:p>
        </p:txBody>
      </p:sp>
      <p:sp>
        <p:nvSpPr>
          <p:cNvPr id="3" name="Content Placeholder 2">
            <a:extLst>
              <a:ext uri="{FF2B5EF4-FFF2-40B4-BE49-F238E27FC236}">
                <a16:creationId xmlns:a16="http://schemas.microsoft.com/office/drawing/2014/main" id="{B1ED6C78-2FEE-0B71-FBA7-FA7B93CAE7EA}"/>
              </a:ext>
            </a:extLst>
          </p:cNvPr>
          <p:cNvSpPr>
            <a:spLocks noGrp="1"/>
          </p:cNvSpPr>
          <p:nvPr>
            <p:ph idx="1"/>
          </p:nvPr>
        </p:nvSpPr>
        <p:spPr>
          <a:xfrm>
            <a:off x="707572" y="2427514"/>
            <a:ext cx="10515600" cy="2866610"/>
          </a:xfrm>
        </p:spPr>
        <p:txBody>
          <a:bodyPr>
            <a:normAutofit fontScale="92500" lnSpcReduction="10000"/>
          </a:bodyPr>
          <a:lstStyle/>
          <a:p>
            <a:pPr marL="0" indent="0">
              <a:buNone/>
            </a:pPr>
            <a:r>
              <a:rPr lang="en-GB" sz="2400" dirty="0">
                <a:latin typeface="OpenDyslexic" panose="00000500000000000000" pitchFamily="50" charset="0"/>
              </a:rPr>
              <a:t>1.Organise the following into needs and wants </a:t>
            </a:r>
          </a:p>
          <a:p>
            <a:pPr>
              <a:buFontTx/>
              <a:buChar char="-"/>
            </a:pPr>
            <a:r>
              <a:rPr lang="en-GB" sz="2400" dirty="0">
                <a:highlight>
                  <a:srgbClr val="00FF00"/>
                </a:highlight>
                <a:latin typeface="OpenDyslexic" panose="00000500000000000000" pitchFamily="50" charset="0"/>
              </a:rPr>
              <a:t>Electric bill </a:t>
            </a:r>
          </a:p>
          <a:p>
            <a:pPr>
              <a:buFontTx/>
              <a:buChar char="-"/>
            </a:pPr>
            <a:r>
              <a:rPr lang="en-GB" sz="2400" dirty="0">
                <a:highlight>
                  <a:srgbClr val="FF0000"/>
                </a:highlight>
                <a:latin typeface="OpenDyslexic" panose="00000500000000000000" pitchFamily="50" charset="0"/>
              </a:rPr>
              <a:t>New outfit </a:t>
            </a:r>
          </a:p>
          <a:p>
            <a:pPr>
              <a:buFontTx/>
              <a:buChar char="-"/>
            </a:pPr>
            <a:r>
              <a:rPr lang="en-GB" sz="2400" dirty="0">
                <a:highlight>
                  <a:srgbClr val="00FF00"/>
                </a:highlight>
                <a:latin typeface="OpenDyslexic" panose="00000500000000000000" pitchFamily="50" charset="0"/>
              </a:rPr>
              <a:t>Rent</a:t>
            </a:r>
            <a:r>
              <a:rPr lang="en-GB" sz="2400" dirty="0">
                <a:latin typeface="OpenDyslexic" panose="00000500000000000000" pitchFamily="50" charset="0"/>
              </a:rPr>
              <a:t> </a:t>
            </a:r>
          </a:p>
          <a:p>
            <a:pPr>
              <a:buFontTx/>
              <a:buChar char="-"/>
            </a:pPr>
            <a:r>
              <a:rPr lang="en-GB" sz="2400" dirty="0">
                <a:highlight>
                  <a:srgbClr val="00FF00"/>
                </a:highlight>
                <a:latin typeface="OpenDyslexic" panose="00000500000000000000" pitchFamily="50" charset="0"/>
              </a:rPr>
              <a:t>Phone contract </a:t>
            </a:r>
          </a:p>
          <a:p>
            <a:pPr marL="0" indent="0">
              <a:buNone/>
            </a:pPr>
            <a:r>
              <a:rPr lang="en-GB" sz="2400" dirty="0">
                <a:latin typeface="OpenDyslexic" panose="00000500000000000000" pitchFamily="50" charset="0"/>
              </a:rPr>
              <a:t>2. Name one reason why someone may struggle to save money</a:t>
            </a:r>
          </a:p>
          <a:p>
            <a:pPr marL="0" indent="0">
              <a:buNone/>
            </a:pPr>
            <a:r>
              <a:rPr lang="en-GB" sz="2400" dirty="0">
                <a:highlight>
                  <a:srgbClr val="FFFF00"/>
                </a:highlight>
                <a:latin typeface="OpenDyslexic" panose="00000500000000000000" pitchFamily="50" charset="0"/>
              </a:rPr>
              <a:t>Already in debt, outgoings are more than income, unemployed </a:t>
            </a:r>
          </a:p>
        </p:txBody>
      </p:sp>
      <p:sp>
        <p:nvSpPr>
          <p:cNvPr id="4" name="TextBox 3">
            <a:extLst>
              <a:ext uri="{FF2B5EF4-FFF2-40B4-BE49-F238E27FC236}">
                <a16:creationId xmlns:a16="http://schemas.microsoft.com/office/drawing/2014/main" id="{C460B4CF-C6A1-1961-9D76-CD704B2890C2}"/>
              </a:ext>
            </a:extLst>
          </p:cNvPr>
          <p:cNvSpPr txBox="1"/>
          <p:nvPr/>
        </p:nvSpPr>
        <p:spPr>
          <a:xfrm>
            <a:off x="4642104" y="6055114"/>
            <a:ext cx="2212848" cy="369332"/>
          </a:xfrm>
          <a:prstGeom prst="rect">
            <a:avLst/>
          </a:prstGeom>
          <a:solidFill>
            <a:srgbClr val="FFFF00"/>
          </a:solidFill>
        </p:spPr>
        <p:txBody>
          <a:bodyPr wrap="square" rtlCol="0">
            <a:spAutoFit/>
          </a:bodyPr>
          <a:lstStyle/>
          <a:p>
            <a:pPr algn="ctr"/>
            <a:r>
              <a:rPr lang="en-GB" dirty="0">
                <a:latin typeface="OpenDyslexic" panose="00000500000000000000" pitchFamily="50" charset="0"/>
              </a:rPr>
              <a:t>Page 4 </a:t>
            </a:r>
          </a:p>
        </p:txBody>
      </p:sp>
    </p:spTree>
    <p:extLst>
      <p:ext uri="{BB962C8B-B14F-4D97-AF65-F5344CB8AC3E}">
        <p14:creationId xmlns:p14="http://schemas.microsoft.com/office/powerpoint/2010/main" val="143897666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0280A6-9C7F-88D6-D3FA-E819D36D3F41}"/>
              </a:ext>
            </a:extLst>
          </p:cNvPr>
          <p:cNvSpPr>
            <a:spLocks noGrp="1"/>
          </p:cNvSpPr>
          <p:nvPr>
            <p:ph type="title"/>
          </p:nvPr>
        </p:nvSpPr>
        <p:spPr>
          <a:xfrm>
            <a:off x="1077849" y="1519259"/>
            <a:ext cx="10515600" cy="908255"/>
          </a:xfrm>
        </p:spPr>
        <p:txBody>
          <a:bodyPr/>
          <a:lstStyle/>
          <a:p>
            <a:pPr algn="ctr"/>
            <a:r>
              <a:rPr lang="en-GB" u="sng" dirty="0">
                <a:latin typeface="OpenDyslexic" panose="00000500000000000000" pitchFamily="50" charset="0"/>
              </a:rPr>
              <a:t>What are we learning today?</a:t>
            </a:r>
          </a:p>
        </p:txBody>
      </p:sp>
      <p:sp>
        <p:nvSpPr>
          <p:cNvPr id="7" name="TextBox 6">
            <a:extLst>
              <a:ext uri="{FF2B5EF4-FFF2-40B4-BE49-F238E27FC236}">
                <a16:creationId xmlns:a16="http://schemas.microsoft.com/office/drawing/2014/main" id="{772274FA-907A-14C1-112E-5614424E15E3}"/>
              </a:ext>
            </a:extLst>
          </p:cNvPr>
          <p:cNvSpPr txBox="1"/>
          <p:nvPr/>
        </p:nvSpPr>
        <p:spPr>
          <a:xfrm>
            <a:off x="1660071" y="4676392"/>
            <a:ext cx="8871857" cy="1384995"/>
          </a:xfrm>
          <a:prstGeom prst="rect">
            <a:avLst/>
          </a:prstGeom>
          <a:noFill/>
        </p:spPr>
        <p:txBody>
          <a:bodyPr wrap="square">
            <a:spAutoFit/>
          </a:bodyPr>
          <a:lstStyle/>
          <a:p>
            <a:pPr algn="ctr">
              <a:buFontTx/>
              <a:buChar char="-"/>
            </a:pPr>
            <a:r>
              <a:rPr lang="en-GB" sz="2800" dirty="0">
                <a:latin typeface="OpenDyslexic" panose="00000500000000000000" pitchFamily="50" charset="0"/>
              </a:rPr>
              <a:t>What is debt? </a:t>
            </a:r>
          </a:p>
          <a:p>
            <a:pPr algn="ctr">
              <a:buFontTx/>
              <a:buChar char="-"/>
            </a:pPr>
            <a:r>
              <a:rPr lang="en-GB" sz="2800" dirty="0">
                <a:latin typeface="OpenDyslexic" panose="00000500000000000000" pitchFamily="50" charset="0"/>
              </a:rPr>
              <a:t>What are the different types of debt? </a:t>
            </a:r>
          </a:p>
          <a:p>
            <a:pPr algn="ctr">
              <a:buFontTx/>
              <a:buChar char="-"/>
            </a:pPr>
            <a:r>
              <a:rPr lang="en-GB" sz="2800" dirty="0">
                <a:latin typeface="OpenDyslexic" panose="00000500000000000000" pitchFamily="50" charset="0"/>
              </a:rPr>
              <a:t>How easy is it to get into debt? </a:t>
            </a:r>
          </a:p>
        </p:txBody>
      </p:sp>
      <p:pic>
        <p:nvPicPr>
          <p:cNvPr id="8" name="Picture 6" descr="Klarna - Veals Mail Order">
            <a:extLst>
              <a:ext uri="{FF2B5EF4-FFF2-40B4-BE49-F238E27FC236}">
                <a16:creationId xmlns:a16="http://schemas.microsoft.com/office/drawing/2014/main" id="{F8D56DED-5B31-3D6B-7B67-38E9F666DDC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71932" y="2575909"/>
            <a:ext cx="3321232" cy="1713062"/>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4" descr="Sell your car with outstanding finance: Fast online quote">
            <a:extLst>
              <a:ext uri="{FF2B5EF4-FFF2-40B4-BE49-F238E27FC236}">
                <a16:creationId xmlns:a16="http://schemas.microsoft.com/office/drawing/2014/main" id="{4351047D-B611-9E0A-8E3E-A9131266108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778134" y="2575909"/>
            <a:ext cx="3016250" cy="1809750"/>
          </a:xfrm>
          <a:prstGeom prst="rect">
            <a:avLst/>
          </a:prstGeom>
          <a:noFill/>
          <a:extLst>
            <a:ext uri="{909E8E84-426E-40DD-AFC4-6F175D3DCCD1}">
              <a14:hiddenFill xmlns:a14="http://schemas.microsoft.com/office/drawing/2010/main">
                <a:solidFill>
                  <a:srgbClr val="FFFFFF"/>
                </a:solidFill>
              </a14:hiddenFill>
            </a:ext>
          </a:extLst>
        </p:spPr>
      </p:pic>
      <p:pic>
        <p:nvPicPr>
          <p:cNvPr id="10" name="Picture 12" descr="Jones| Mortgages for First Time Buyers.">
            <a:extLst>
              <a:ext uri="{FF2B5EF4-FFF2-40B4-BE49-F238E27FC236}">
                <a16:creationId xmlns:a16="http://schemas.microsoft.com/office/drawing/2014/main" id="{D86907A1-A2AA-5710-89FF-0D275B0EAE2E}"/>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529297" y="2575909"/>
            <a:ext cx="3612704" cy="171306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5889965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89F206-5FDF-CD23-3752-D69A8B2B0E36}"/>
              </a:ext>
            </a:extLst>
          </p:cNvPr>
          <p:cNvSpPr>
            <a:spLocks noGrp="1"/>
          </p:cNvSpPr>
          <p:nvPr>
            <p:ph type="title"/>
          </p:nvPr>
        </p:nvSpPr>
        <p:spPr/>
        <p:txBody>
          <a:bodyPr/>
          <a:lstStyle/>
          <a:p>
            <a:pPr algn="ctr"/>
            <a:r>
              <a:rPr lang="en-GB" u="sng" dirty="0">
                <a:latin typeface="OpenDyslexic" panose="00000500000000000000" pitchFamily="50" charset="0"/>
              </a:rPr>
              <a:t>Key words for today </a:t>
            </a:r>
          </a:p>
        </p:txBody>
      </p:sp>
      <p:graphicFrame>
        <p:nvGraphicFramePr>
          <p:cNvPr id="4" name="Table 2">
            <a:extLst>
              <a:ext uri="{FF2B5EF4-FFF2-40B4-BE49-F238E27FC236}">
                <a16:creationId xmlns:a16="http://schemas.microsoft.com/office/drawing/2014/main" id="{F9D8C9D9-EA61-A133-C1B8-22B2AC0DC3AD}"/>
              </a:ext>
            </a:extLst>
          </p:cNvPr>
          <p:cNvGraphicFramePr>
            <a:graphicFrameLocks noGrp="1"/>
          </p:cNvGraphicFramePr>
          <p:nvPr>
            <p:extLst>
              <p:ext uri="{D42A27DB-BD31-4B8C-83A1-F6EECF244321}">
                <p14:modId xmlns:p14="http://schemas.microsoft.com/office/powerpoint/2010/main" val="3981716351"/>
              </p:ext>
            </p:extLst>
          </p:nvPr>
        </p:nvGraphicFramePr>
        <p:xfrm>
          <a:off x="6781800" y="3043181"/>
          <a:ext cx="4811649" cy="2508126"/>
        </p:xfrm>
        <a:graphic>
          <a:graphicData uri="http://schemas.openxmlformats.org/drawingml/2006/table">
            <a:tbl>
              <a:tblPr firstRow="1" bandRow="1">
                <a:tableStyleId>{5940675A-B579-460E-94D1-54222C63F5DA}</a:tableStyleId>
              </a:tblPr>
              <a:tblGrid>
                <a:gridCol w="4811649">
                  <a:extLst>
                    <a:ext uri="{9D8B030D-6E8A-4147-A177-3AD203B41FA5}">
                      <a16:colId xmlns:a16="http://schemas.microsoft.com/office/drawing/2014/main" val="3223323810"/>
                    </a:ext>
                  </a:extLst>
                </a:gridCol>
              </a:tblGrid>
              <a:tr h="435486">
                <a:tc>
                  <a:txBody>
                    <a:bodyPr/>
                    <a:lstStyle/>
                    <a:p>
                      <a:r>
                        <a:rPr lang="en-GB" sz="1600" b="0" i="0" kern="1200" dirty="0">
                          <a:solidFill>
                            <a:schemeClr val="tx1"/>
                          </a:solidFill>
                          <a:effectLst/>
                          <a:latin typeface="OpenDyslexic" panose="00000500000000000000" pitchFamily="50" charset="0"/>
                          <a:ea typeface="+mn-ea"/>
                          <a:cs typeface="+mn-cs"/>
                        </a:rPr>
                        <a:t>the ability to understand and use various financial skills, including personal financial management, budgeting, and investing.</a:t>
                      </a:r>
                      <a:endParaRPr lang="en-GB" sz="1600" b="0" dirty="0">
                        <a:latin typeface="OpenDyslexic" panose="00000500000000000000" pitchFamily="50" charset="0"/>
                      </a:endParaRPr>
                    </a:p>
                  </a:txBody>
                  <a:tcPr/>
                </a:tc>
                <a:extLst>
                  <a:ext uri="{0D108BD9-81ED-4DB2-BD59-A6C34878D82A}">
                    <a16:rowId xmlns:a16="http://schemas.microsoft.com/office/drawing/2014/main" val="2866012182"/>
                  </a:ext>
                </a:extLst>
              </a:tr>
              <a:tr h="264378">
                <a:tc>
                  <a:txBody>
                    <a:bodyPr/>
                    <a:lstStyle/>
                    <a:p>
                      <a:r>
                        <a:rPr lang="en-GB" sz="1600" b="0" dirty="0">
                          <a:latin typeface="OpenDyslexic" panose="00000500000000000000" pitchFamily="50" charset="0"/>
                        </a:rPr>
                        <a:t>A sum of money owed or due</a:t>
                      </a:r>
                    </a:p>
                  </a:txBody>
                  <a:tcPr/>
                </a:tc>
                <a:extLst>
                  <a:ext uri="{0D108BD9-81ED-4DB2-BD59-A6C34878D82A}">
                    <a16:rowId xmlns:a16="http://schemas.microsoft.com/office/drawing/2014/main" val="2171942272"/>
                  </a:ext>
                </a:extLst>
              </a:tr>
              <a:tr h="318655">
                <a:tc>
                  <a:txBody>
                    <a:bodyPr/>
                    <a:lstStyle/>
                    <a:p>
                      <a:r>
                        <a:rPr lang="en-GB" sz="1800" b="0" i="0" kern="1200" dirty="0">
                          <a:solidFill>
                            <a:schemeClr val="tx1"/>
                          </a:solidFill>
                          <a:effectLst/>
                          <a:latin typeface="OpenDyslexic" panose="00000500000000000000" pitchFamily="50" charset="0"/>
                          <a:ea typeface="+mn-ea"/>
                          <a:cs typeface="+mn-cs"/>
                        </a:rPr>
                        <a:t>usually planned with a clear purpose for investing. It is generally linked to a return on that investment. </a:t>
                      </a:r>
                      <a:endParaRPr lang="en-GB" sz="1600" b="0" dirty="0">
                        <a:latin typeface="OpenDyslexic" panose="00000500000000000000" pitchFamily="50" charset="0"/>
                      </a:endParaRPr>
                    </a:p>
                  </a:txBody>
                  <a:tcPr/>
                </a:tc>
                <a:extLst>
                  <a:ext uri="{0D108BD9-81ED-4DB2-BD59-A6C34878D82A}">
                    <a16:rowId xmlns:a16="http://schemas.microsoft.com/office/drawing/2014/main" val="3737807838"/>
                  </a:ext>
                </a:extLst>
              </a:tr>
              <a:tr h="435486">
                <a:tc>
                  <a:txBody>
                    <a:bodyPr/>
                    <a:lstStyle/>
                    <a:p>
                      <a:r>
                        <a:rPr lang="en-GB" sz="1800" b="0" i="0" kern="1200" dirty="0">
                          <a:solidFill>
                            <a:schemeClr val="tx1"/>
                          </a:solidFill>
                          <a:effectLst/>
                          <a:latin typeface="OpenDyslexic" panose="00000500000000000000" pitchFamily="50" charset="0"/>
                          <a:ea typeface="+mn-ea"/>
                          <a:cs typeface="+mn-cs"/>
                        </a:rPr>
                        <a:t>a debt that cannot be recovered.</a:t>
                      </a:r>
                      <a:endParaRPr lang="en-GB" sz="1600" b="0" dirty="0">
                        <a:latin typeface="OpenDyslexic" panose="00000500000000000000" pitchFamily="50" charset="0"/>
                      </a:endParaRPr>
                    </a:p>
                  </a:txBody>
                  <a:tcPr/>
                </a:tc>
                <a:extLst>
                  <a:ext uri="{0D108BD9-81ED-4DB2-BD59-A6C34878D82A}">
                    <a16:rowId xmlns:a16="http://schemas.microsoft.com/office/drawing/2014/main" val="1847558061"/>
                  </a:ext>
                </a:extLst>
              </a:tr>
            </a:tbl>
          </a:graphicData>
        </a:graphic>
      </p:graphicFrame>
      <p:graphicFrame>
        <p:nvGraphicFramePr>
          <p:cNvPr id="5" name="Table 2">
            <a:extLst>
              <a:ext uri="{FF2B5EF4-FFF2-40B4-BE49-F238E27FC236}">
                <a16:creationId xmlns:a16="http://schemas.microsoft.com/office/drawing/2014/main" id="{8580936A-4EC1-5639-9F7B-976AEFA4915D}"/>
              </a:ext>
            </a:extLst>
          </p:cNvPr>
          <p:cNvGraphicFramePr>
            <a:graphicFrameLocks noGrp="1"/>
          </p:cNvGraphicFramePr>
          <p:nvPr>
            <p:extLst>
              <p:ext uri="{D42A27DB-BD31-4B8C-83A1-F6EECF244321}">
                <p14:modId xmlns:p14="http://schemas.microsoft.com/office/powerpoint/2010/main" val="2865128521"/>
              </p:ext>
            </p:extLst>
          </p:nvPr>
        </p:nvGraphicFramePr>
        <p:xfrm>
          <a:off x="1404094" y="3043181"/>
          <a:ext cx="2188192" cy="2295560"/>
        </p:xfrm>
        <a:graphic>
          <a:graphicData uri="http://schemas.openxmlformats.org/drawingml/2006/table">
            <a:tbl>
              <a:tblPr firstRow="1" bandRow="1">
                <a:tableStyleId>{5940675A-B579-460E-94D1-54222C63F5DA}</a:tableStyleId>
              </a:tblPr>
              <a:tblGrid>
                <a:gridCol w="2188192">
                  <a:extLst>
                    <a:ext uri="{9D8B030D-6E8A-4147-A177-3AD203B41FA5}">
                      <a16:colId xmlns:a16="http://schemas.microsoft.com/office/drawing/2014/main" val="3223323810"/>
                    </a:ext>
                  </a:extLst>
                </a:gridCol>
              </a:tblGrid>
              <a:tr h="514438">
                <a:tc>
                  <a:txBody>
                    <a:bodyPr/>
                    <a:lstStyle/>
                    <a:p>
                      <a:r>
                        <a:rPr lang="en-GB" sz="1800" dirty="0">
                          <a:latin typeface="OpenDyslexic" panose="00000500000000000000" pitchFamily="50" charset="0"/>
                        </a:rPr>
                        <a:t>Bad debt </a:t>
                      </a:r>
                    </a:p>
                  </a:txBody>
                  <a:tcPr/>
                </a:tc>
                <a:extLst>
                  <a:ext uri="{0D108BD9-81ED-4DB2-BD59-A6C34878D82A}">
                    <a16:rowId xmlns:a16="http://schemas.microsoft.com/office/drawing/2014/main" val="2866012182"/>
                  </a:ext>
                </a:extLst>
              </a:tr>
              <a:tr h="570521">
                <a:tc>
                  <a:txBody>
                    <a:bodyPr/>
                    <a:lstStyle/>
                    <a:p>
                      <a:r>
                        <a:rPr lang="en-GB" sz="1800" dirty="0">
                          <a:latin typeface="OpenDyslexic" panose="00000500000000000000" pitchFamily="50" charset="0"/>
                        </a:rPr>
                        <a:t>Good debt </a:t>
                      </a:r>
                    </a:p>
                  </a:txBody>
                  <a:tcPr/>
                </a:tc>
                <a:extLst>
                  <a:ext uri="{0D108BD9-81ED-4DB2-BD59-A6C34878D82A}">
                    <a16:rowId xmlns:a16="http://schemas.microsoft.com/office/drawing/2014/main" val="2171942272"/>
                  </a:ext>
                </a:extLst>
              </a:tr>
              <a:tr h="570521">
                <a:tc>
                  <a:txBody>
                    <a:bodyPr/>
                    <a:lstStyle/>
                    <a:p>
                      <a:r>
                        <a:rPr lang="en-GB" sz="1800" dirty="0">
                          <a:latin typeface="OpenDyslexic" panose="00000500000000000000" pitchFamily="50" charset="0"/>
                        </a:rPr>
                        <a:t>Debt </a:t>
                      </a:r>
                    </a:p>
                  </a:txBody>
                  <a:tcPr/>
                </a:tc>
                <a:extLst>
                  <a:ext uri="{0D108BD9-81ED-4DB2-BD59-A6C34878D82A}">
                    <a16:rowId xmlns:a16="http://schemas.microsoft.com/office/drawing/2014/main" val="3737807838"/>
                  </a:ext>
                </a:extLst>
              </a:tr>
              <a:tr h="570521">
                <a:tc>
                  <a:txBody>
                    <a:bodyPr/>
                    <a:lstStyle/>
                    <a:p>
                      <a:r>
                        <a:rPr lang="en-GB" sz="1800" dirty="0">
                          <a:latin typeface="OpenDyslexic" panose="00000500000000000000" pitchFamily="50" charset="0"/>
                        </a:rPr>
                        <a:t>Financial education </a:t>
                      </a:r>
                    </a:p>
                  </a:txBody>
                  <a:tcPr/>
                </a:tc>
                <a:extLst>
                  <a:ext uri="{0D108BD9-81ED-4DB2-BD59-A6C34878D82A}">
                    <a16:rowId xmlns:a16="http://schemas.microsoft.com/office/drawing/2014/main" val="1847558061"/>
                  </a:ext>
                </a:extLst>
              </a:tr>
            </a:tbl>
          </a:graphicData>
        </a:graphic>
      </p:graphicFrame>
      <p:sp>
        <p:nvSpPr>
          <p:cNvPr id="3" name="TextBox 2">
            <a:extLst>
              <a:ext uri="{FF2B5EF4-FFF2-40B4-BE49-F238E27FC236}">
                <a16:creationId xmlns:a16="http://schemas.microsoft.com/office/drawing/2014/main" id="{8C26E907-6EAF-9A26-D75C-9A2B9E18CEC2}"/>
              </a:ext>
            </a:extLst>
          </p:cNvPr>
          <p:cNvSpPr txBox="1"/>
          <p:nvPr/>
        </p:nvSpPr>
        <p:spPr>
          <a:xfrm>
            <a:off x="4642104" y="6055114"/>
            <a:ext cx="2212848" cy="369332"/>
          </a:xfrm>
          <a:prstGeom prst="rect">
            <a:avLst/>
          </a:prstGeom>
          <a:solidFill>
            <a:srgbClr val="FFFF00"/>
          </a:solidFill>
        </p:spPr>
        <p:txBody>
          <a:bodyPr wrap="square" rtlCol="0">
            <a:spAutoFit/>
          </a:bodyPr>
          <a:lstStyle/>
          <a:p>
            <a:pPr algn="ctr"/>
            <a:r>
              <a:rPr lang="en-GB" dirty="0">
                <a:latin typeface="OpenDyslexic" panose="00000500000000000000" pitchFamily="50" charset="0"/>
              </a:rPr>
              <a:t>Page 4 </a:t>
            </a:r>
          </a:p>
        </p:txBody>
      </p:sp>
    </p:spTree>
    <p:extLst>
      <p:ext uri="{BB962C8B-B14F-4D97-AF65-F5344CB8AC3E}">
        <p14:creationId xmlns:p14="http://schemas.microsoft.com/office/powerpoint/2010/main" val="293544716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068ACD1-D28E-602E-196F-CF6D5B1EB96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2EE8416-E810-DBD3-DB4C-4EC1942D98F2}"/>
              </a:ext>
            </a:extLst>
          </p:cNvPr>
          <p:cNvSpPr>
            <a:spLocks noGrp="1"/>
          </p:cNvSpPr>
          <p:nvPr>
            <p:ph type="title"/>
          </p:nvPr>
        </p:nvSpPr>
        <p:spPr/>
        <p:txBody>
          <a:bodyPr/>
          <a:lstStyle/>
          <a:p>
            <a:pPr algn="ctr"/>
            <a:r>
              <a:rPr lang="en-GB" u="sng" dirty="0">
                <a:latin typeface="OpenDyslexic" panose="00000500000000000000" pitchFamily="50" charset="0"/>
              </a:rPr>
              <a:t>Key words for today </a:t>
            </a:r>
          </a:p>
        </p:txBody>
      </p:sp>
      <p:graphicFrame>
        <p:nvGraphicFramePr>
          <p:cNvPr id="4" name="Table 2">
            <a:extLst>
              <a:ext uri="{FF2B5EF4-FFF2-40B4-BE49-F238E27FC236}">
                <a16:creationId xmlns:a16="http://schemas.microsoft.com/office/drawing/2014/main" id="{84B54E4D-3913-3000-AE05-794CF187F06E}"/>
              </a:ext>
            </a:extLst>
          </p:cNvPr>
          <p:cNvGraphicFramePr>
            <a:graphicFrameLocks noGrp="1"/>
          </p:cNvGraphicFramePr>
          <p:nvPr>
            <p:extLst>
              <p:ext uri="{D42A27DB-BD31-4B8C-83A1-F6EECF244321}">
                <p14:modId xmlns:p14="http://schemas.microsoft.com/office/powerpoint/2010/main" val="3405282234"/>
              </p:ext>
            </p:extLst>
          </p:nvPr>
        </p:nvGraphicFramePr>
        <p:xfrm>
          <a:off x="6270172" y="3043181"/>
          <a:ext cx="5323278" cy="2508126"/>
        </p:xfrm>
        <a:graphic>
          <a:graphicData uri="http://schemas.openxmlformats.org/drawingml/2006/table">
            <a:tbl>
              <a:tblPr firstRow="1" bandRow="1">
                <a:tableStyleId>{5940675A-B579-460E-94D1-54222C63F5DA}</a:tableStyleId>
              </a:tblPr>
              <a:tblGrid>
                <a:gridCol w="5323278">
                  <a:extLst>
                    <a:ext uri="{9D8B030D-6E8A-4147-A177-3AD203B41FA5}">
                      <a16:colId xmlns:a16="http://schemas.microsoft.com/office/drawing/2014/main" val="3223323810"/>
                    </a:ext>
                  </a:extLst>
                </a:gridCol>
              </a:tblGrid>
              <a:tr h="435486">
                <a:tc>
                  <a:txBody>
                    <a:bodyPr/>
                    <a:lstStyle/>
                    <a:p>
                      <a:r>
                        <a:rPr lang="en-GB" sz="1600" b="0" i="0" kern="1200" dirty="0">
                          <a:solidFill>
                            <a:schemeClr val="tx1"/>
                          </a:solidFill>
                          <a:effectLst/>
                          <a:latin typeface="OpenDyslexic" panose="00000500000000000000" pitchFamily="50" charset="0"/>
                          <a:ea typeface="+mn-ea"/>
                          <a:cs typeface="+mn-cs"/>
                        </a:rPr>
                        <a:t>the ability to understand and use various financial skills, including personal financial management, budgeting, and investing.</a:t>
                      </a:r>
                      <a:endParaRPr lang="en-GB" sz="1600" b="0" dirty="0">
                        <a:latin typeface="OpenDyslexic" panose="00000500000000000000" pitchFamily="50" charset="0"/>
                      </a:endParaRPr>
                    </a:p>
                  </a:txBody>
                  <a:tcPr>
                    <a:solidFill>
                      <a:srgbClr val="FFC000"/>
                    </a:solidFill>
                  </a:tcPr>
                </a:tc>
                <a:extLst>
                  <a:ext uri="{0D108BD9-81ED-4DB2-BD59-A6C34878D82A}">
                    <a16:rowId xmlns:a16="http://schemas.microsoft.com/office/drawing/2014/main" val="2866012182"/>
                  </a:ext>
                </a:extLst>
              </a:tr>
              <a:tr h="264378">
                <a:tc>
                  <a:txBody>
                    <a:bodyPr/>
                    <a:lstStyle/>
                    <a:p>
                      <a:r>
                        <a:rPr lang="en-GB" sz="1600" b="0" dirty="0">
                          <a:latin typeface="OpenDyslexic" panose="00000500000000000000" pitchFamily="50" charset="0"/>
                        </a:rPr>
                        <a:t>A sum of money owed or due</a:t>
                      </a:r>
                    </a:p>
                  </a:txBody>
                  <a:tcPr>
                    <a:solidFill>
                      <a:srgbClr val="FFFF00"/>
                    </a:solidFill>
                  </a:tcPr>
                </a:tc>
                <a:extLst>
                  <a:ext uri="{0D108BD9-81ED-4DB2-BD59-A6C34878D82A}">
                    <a16:rowId xmlns:a16="http://schemas.microsoft.com/office/drawing/2014/main" val="2171942272"/>
                  </a:ext>
                </a:extLst>
              </a:tr>
              <a:tr h="318655">
                <a:tc>
                  <a:txBody>
                    <a:bodyPr/>
                    <a:lstStyle/>
                    <a:p>
                      <a:r>
                        <a:rPr lang="en-GB" sz="1800" b="0" i="0" kern="1200" dirty="0">
                          <a:solidFill>
                            <a:schemeClr val="tx1"/>
                          </a:solidFill>
                          <a:effectLst/>
                          <a:latin typeface="OpenDyslexic" panose="00000500000000000000" pitchFamily="50" charset="0"/>
                          <a:ea typeface="+mn-ea"/>
                          <a:cs typeface="+mn-cs"/>
                        </a:rPr>
                        <a:t>usually planned with a clear purpose for investing. It is generally linked to a return on that investment. </a:t>
                      </a:r>
                      <a:endParaRPr lang="en-GB" sz="1600" b="0" dirty="0">
                        <a:latin typeface="OpenDyslexic" panose="00000500000000000000" pitchFamily="50" charset="0"/>
                      </a:endParaRPr>
                    </a:p>
                  </a:txBody>
                  <a:tcPr>
                    <a:solidFill>
                      <a:srgbClr val="00B0F0"/>
                    </a:solidFill>
                  </a:tcPr>
                </a:tc>
                <a:extLst>
                  <a:ext uri="{0D108BD9-81ED-4DB2-BD59-A6C34878D82A}">
                    <a16:rowId xmlns:a16="http://schemas.microsoft.com/office/drawing/2014/main" val="3737807838"/>
                  </a:ext>
                </a:extLst>
              </a:tr>
              <a:tr h="435486">
                <a:tc>
                  <a:txBody>
                    <a:bodyPr/>
                    <a:lstStyle/>
                    <a:p>
                      <a:r>
                        <a:rPr lang="en-GB" sz="1800" b="0" i="0" kern="1200" dirty="0">
                          <a:solidFill>
                            <a:schemeClr val="tx1"/>
                          </a:solidFill>
                          <a:effectLst/>
                          <a:latin typeface="OpenDyslexic" panose="00000500000000000000" pitchFamily="50" charset="0"/>
                          <a:ea typeface="+mn-ea"/>
                          <a:cs typeface="+mn-cs"/>
                        </a:rPr>
                        <a:t>a debt that cannot be recovered.</a:t>
                      </a:r>
                      <a:endParaRPr lang="en-GB" sz="1600" b="0" dirty="0">
                        <a:latin typeface="OpenDyslexic" panose="00000500000000000000" pitchFamily="50" charset="0"/>
                      </a:endParaRPr>
                    </a:p>
                  </a:txBody>
                  <a:tcPr>
                    <a:solidFill>
                      <a:srgbClr val="92D050"/>
                    </a:solidFill>
                  </a:tcPr>
                </a:tc>
                <a:extLst>
                  <a:ext uri="{0D108BD9-81ED-4DB2-BD59-A6C34878D82A}">
                    <a16:rowId xmlns:a16="http://schemas.microsoft.com/office/drawing/2014/main" val="1847558061"/>
                  </a:ext>
                </a:extLst>
              </a:tr>
            </a:tbl>
          </a:graphicData>
        </a:graphic>
      </p:graphicFrame>
      <p:graphicFrame>
        <p:nvGraphicFramePr>
          <p:cNvPr id="5" name="Table 2">
            <a:extLst>
              <a:ext uri="{FF2B5EF4-FFF2-40B4-BE49-F238E27FC236}">
                <a16:creationId xmlns:a16="http://schemas.microsoft.com/office/drawing/2014/main" id="{30FB7681-B7A7-A6F8-581C-FA4817457F4E}"/>
              </a:ext>
            </a:extLst>
          </p:cNvPr>
          <p:cNvGraphicFramePr>
            <a:graphicFrameLocks noGrp="1"/>
          </p:cNvGraphicFramePr>
          <p:nvPr>
            <p:extLst>
              <p:ext uri="{D42A27DB-BD31-4B8C-83A1-F6EECF244321}">
                <p14:modId xmlns:p14="http://schemas.microsoft.com/office/powerpoint/2010/main" val="1182144802"/>
              </p:ext>
            </p:extLst>
          </p:nvPr>
        </p:nvGraphicFramePr>
        <p:xfrm>
          <a:off x="1404094" y="3043181"/>
          <a:ext cx="2188192" cy="2295560"/>
        </p:xfrm>
        <a:graphic>
          <a:graphicData uri="http://schemas.openxmlformats.org/drawingml/2006/table">
            <a:tbl>
              <a:tblPr firstRow="1" bandRow="1">
                <a:tableStyleId>{5940675A-B579-460E-94D1-54222C63F5DA}</a:tableStyleId>
              </a:tblPr>
              <a:tblGrid>
                <a:gridCol w="2188192">
                  <a:extLst>
                    <a:ext uri="{9D8B030D-6E8A-4147-A177-3AD203B41FA5}">
                      <a16:colId xmlns:a16="http://schemas.microsoft.com/office/drawing/2014/main" val="3223323810"/>
                    </a:ext>
                  </a:extLst>
                </a:gridCol>
              </a:tblGrid>
              <a:tr h="514438">
                <a:tc>
                  <a:txBody>
                    <a:bodyPr/>
                    <a:lstStyle/>
                    <a:p>
                      <a:r>
                        <a:rPr lang="en-GB" sz="1800" dirty="0">
                          <a:latin typeface="OpenDyslexic" panose="00000500000000000000" pitchFamily="50" charset="0"/>
                        </a:rPr>
                        <a:t>Bad debt </a:t>
                      </a:r>
                    </a:p>
                  </a:txBody>
                  <a:tcPr>
                    <a:solidFill>
                      <a:srgbClr val="92D050"/>
                    </a:solidFill>
                  </a:tcPr>
                </a:tc>
                <a:extLst>
                  <a:ext uri="{0D108BD9-81ED-4DB2-BD59-A6C34878D82A}">
                    <a16:rowId xmlns:a16="http://schemas.microsoft.com/office/drawing/2014/main" val="2866012182"/>
                  </a:ext>
                </a:extLst>
              </a:tr>
              <a:tr h="570521">
                <a:tc>
                  <a:txBody>
                    <a:bodyPr/>
                    <a:lstStyle/>
                    <a:p>
                      <a:r>
                        <a:rPr lang="en-GB" sz="1800" dirty="0">
                          <a:latin typeface="OpenDyslexic" panose="00000500000000000000" pitchFamily="50" charset="0"/>
                        </a:rPr>
                        <a:t>Good debt </a:t>
                      </a:r>
                    </a:p>
                  </a:txBody>
                  <a:tcPr>
                    <a:solidFill>
                      <a:srgbClr val="00B0F0"/>
                    </a:solidFill>
                  </a:tcPr>
                </a:tc>
                <a:extLst>
                  <a:ext uri="{0D108BD9-81ED-4DB2-BD59-A6C34878D82A}">
                    <a16:rowId xmlns:a16="http://schemas.microsoft.com/office/drawing/2014/main" val="2171942272"/>
                  </a:ext>
                </a:extLst>
              </a:tr>
              <a:tr h="570521">
                <a:tc>
                  <a:txBody>
                    <a:bodyPr/>
                    <a:lstStyle/>
                    <a:p>
                      <a:r>
                        <a:rPr lang="en-GB" sz="1800" dirty="0">
                          <a:latin typeface="OpenDyslexic" panose="00000500000000000000" pitchFamily="50" charset="0"/>
                        </a:rPr>
                        <a:t>Debt </a:t>
                      </a:r>
                    </a:p>
                  </a:txBody>
                  <a:tcPr>
                    <a:solidFill>
                      <a:srgbClr val="FFFF00"/>
                    </a:solidFill>
                  </a:tcPr>
                </a:tc>
                <a:extLst>
                  <a:ext uri="{0D108BD9-81ED-4DB2-BD59-A6C34878D82A}">
                    <a16:rowId xmlns:a16="http://schemas.microsoft.com/office/drawing/2014/main" val="3737807838"/>
                  </a:ext>
                </a:extLst>
              </a:tr>
              <a:tr h="570521">
                <a:tc>
                  <a:txBody>
                    <a:bodyPr/>
                    <a:lstStyle/>
                    <a:p>
                      <a:r>
                        <a:rPr lang="en-GB" sz="1800" dirty="0">
                          <a:latin typeface="OpenDyslexic" panose="00000500000000000000" pitchFamily="50" charset="0"/>
                        </a:rPr>
                        <a:t>Financial education </a:t>
                      </a:r>
                    </a:p>
                  </a:txBody>
                  <a:tcPr>
                    <a:solidFill>
                      <a:srgbClr val="FFC000"/>
                    </a:solidFill>
                  </a:tcPr>
                </a:tc>
                <a:extLst>
                  <a:ext uri="{0D108BD9-81ED-4DB2-BD59-A6C34878D82A}">
                    <a16:rowId xmlns:a16="http://schemas.microsoft.com/office/drawing/2014/main" val="1847558061"/>
                  </a:ext>
                </a:extLst>
              </a:tr>
            </a:tbl>
          </a:graphicData>
        </a:graphic>
      </p:graphicFrame>
      <p:sp>
        <p:nvSpPr>
          <p:cNvPr id="3" name="TextBox 2">
            <a:extLst>
              <a:ext uri="{FF2B5EF4-FFF2-40B4-BE49-F238E27FC236}">
                <a16:creationId xmlns:a16="http://schemas.microsoft.com/office/drawing/2014/main" id="{FDB9D3F3-73B7-C3BE-FB57-EC89CF9876F3}"/>
              </a:ext>
            </a:extLst>
          </p:cNvPr>
          <p:cNvSpPr txBox="1"/>
          <p:nvPr/>
        </p:nvSpPr>
        <p:spPr>
          <a:xfrm>
            <a:off x="4642104" y="6055114"/>
            <a:ext cx="2212848" cy="369332"/>
          </a:xfrm>
          <a:prstGeom prst="rect">
            <a:avLst/>
          </a:prstGeom>
          <a:solidFill>
            <a:srgbClr val="FFFF00"/>
          </a:solidFill>
        </p:spPr>
        <p:txBody>
          <a:bodyPr wrap="square" rtlCol="0">
            <a:spAutoFit/>
          </a:bodyPr>
          <a:lstStyle/>
          <a:p>
            <a:pPr algn="ctr"/>
            <a:r>
              <a:rPr lang="en-GB" dirty="0">
                <a:latin typeface="OpenDyslexic" panose="00000500000000000000" pitchFamily="50" charset="0"/>
              </a:rPr>
              <a:t>Page 4 </a:t>
            </a:r>
          </a:p>
        </p:txBody>
      </p:sp>
    </p:spTree>
    <p:extLst>
      <p:ext uri="{BB962C8B-B14F-4D97-AF65-F5344CB8AC3E}">
        <p14:creationId xmlns:p14="http://schemas.microsoft.com/office/powerpoint/2010/main" val="44405470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C0DCE0-23AA-1308-6DFB-0902B98D1514}"/>
              </a:ext>
            </a:extLst>
          </p:cNvPr>
          <p:cNvSpPr>
            <a:spLocks noGrp="1"/>
          </p:cNvSpPr>
          <p:nvPr>
            <p:ph type="title"/>
          </p:nvPr>
        </p:nvSpPr>
        <p:spPr>
          <a:xfrm>
            <a:off x="838200" y="1617529"/>
            <a:ext cx="10515600" cy="886185"/>
          </a:xfrm>
        </p:spPr>
        <p:txBody>
          <a:bodyPr/>
          <a:lstStyle/>
          <a:p>
            <a:pPr algn="ctr"/>
            <a:r>
              <a:rPr lang="en-GB" u="sng" dirty="0">
                <a:latin typeface="OpenDyslexic" panose="00000500000000000000" pitchFamily="50" charset="0"/>
              </a:rPr>
              <a:t>What is debt?</a:t>
            </a:r>
          </a:p>
        </p:txBody>
      </p:sp>
      <p:sp>
        <p:nvSpPr>
          <p:cNvPr id="3" name="Content Placeholder 2">
            <a:extLst>
              <a:ext uri="{FF2B5EF4-FFF2-40B4-BE49-F238E27FC236}">
                <a16:creationId xmlns:a16="http://schemas.microsoft.com/office/drawing/2014/main" id="{E77FF57D-301C-ABB0-E3FD-D0A4F2E343E5}"/>
              </a:ext>
            </a:extLst>
          </p:cNvPr>
          <p:cNvSpPr>
            <a:spLocks noGrp="1"/>
          </p:cNvSpPr>
          <p:nvPr>
            <p:ph idx="1"/>
          </p:nvPr>
        </p:nvSpPr>
        <p:spPr>
          <a:xfrm>
            <a:off x="838200" y="2503714"/>
            <a:ext cx="10515600" cy="2866610"/>
          </a:xfrm>
        </p:spPr>
        <p:txBody>
          <a:bodyPr>
            <a:normAutofit fontScale="92500" lnSpcReduction="10000"/>
          </a:bodyPr>
          <a:lstStyle/>
          <a:p>
            <a:pPr marL="0" indent="0">
              <a:buNone/>
            </a:pPr>
            <a:r>
              <a:rPr lang="en-GB" dirty="0">
                <a:latin typeface="OpenDyslexic" panose="00000500000000000000" pitchFamily="50" charset="0"/>
              </a:rPr>
              <a:t>A debt is when one person owes </a:t>
            </a:r>
            <a:r>
              <a:rPr lang="en-GB" u="sng" dirty="0">
                <a:latin typeface="OpenDyslexic" panose="00000500000000000000" pitchFamily="50" charset="0"/>
              </a:rPr>
              <a:t>		</a:t>
            </a:r>
            <a:r>
              <a:rPr lang="en-GB" dirty="0">
                <a:latin typeface="OpenDyslexic" panose="00000500000000000000" pitchFamily="50" charset="0"/>
              </a:rPr>
              <a:t>. In financial terms, this can be someone owing the bank</a:t>
            </a:r>
            <a:r>
              <a:rPr lang="en-GB" u="sng" dirty="0">
                <a:latin typeface="OpenDyslexic" panose="00000500000000000000" pitchFamily="50" charset="0"/>
              </a:rPr>
              <a:t>		</a:t>
            </a:r>
            <a:r>
              <a:rPr lang="en-GB" dirty="0">
                <a:latin typeface="OpenDyslexic" panose="00000500000000000000" pitchFamily="50" charset="0"/>
              </a:rPr>
              <a:t> . However, if the person in debt doesn’t pay back, there is usually a </a:t>
            </a:r>
            <a:r>
              <a:rPr lang="en-GB" u="sng" dirty="0">
                <a:latin typeface="OpenDyslexic" panose="00000500000000000000" pitchFamily="50" charset="0"/>
              </a:rPr>
              <a:t>				</a:t>
            </a:r>
            <a:r>
              <a:rPr lang="en-GB" dirty="0">
                <a:latin typeface="OpenDyslexic" panose="00000500000000000000" pitchFamily="50" charset="0"/>
              </a:rPr>
              <a:t> because of not paying back. We will all be in debt at some point, whether that is paying for a </a:t>
            </a:r>
            <a:r>
              <a:rPr lang="en-GB" u="sng" dirty="0">
                <a:latin typeface="OpenDyslexic" panose="00000500000000000000" pitchFamily="50" charset="0"/>
              </a:rPr>
              <a:t>			</a:t>
            </a:r>
            <a:r>
              <a:rPr lang="en-GB" dirty="0">
                <a:latin typeface="OpenDyslexic" panose="00000500000000000000" pitchFamily="50" charset="0"/>
              </a:rPr>
              <a:t> or purchasing a car on hire purchase. Managing finances and ensuring there is enough money will make the </a:t>
            </a:r>
            <a:r>
              <a:rPr lang="en-GB" u="sng" dirty="0">
                <a:latin typeface="OpenDyslexic" panose="00000500000000000000" pitchFamily="50" charset="0"/>
              </a:rPr>
              <a:t>			</a:t>
            </a:r>
            <a:r>
              <a:rPr lang="en-GB" dirty="0">
                <a:latin typeface="OpenDyslexic" panose="00000500000000000000" pitchFamily="50" charset="0"/>
              </a:rPr>
              <a:t> of debt easier. </a:t>
            </a:r>
          </a:p>
        </p:txBody>
      </p:sp>
      <p:graphicFrame>
        <p:nvGraphicFramePr>
          <p:cNvPr id="4" name="Table 3">
            <a:extLst>
              <a:ext uri="{FF2B5EF4-FFF2-40B4-BE49-F238E27FC236}">
                <a16:creationId xmlns:a16="http://schemas.microsoft.com/office/drawing/2014/main" id="{C457B1BB-7CE3-05D7-7224-E82FD43A4BF0}"/>
              </a:ext>
            </a:extLst>
          </p:cNvPr>
          <p:cNvGraphicFramePr>
            <a:graphicFrameLocks noGrp="1"/>
          </p:cNvGraphicFramePr>
          <p:nvPr>
            <p:extLst>
              <p:ext uri="{D42A27DB-BD31-4B8C-83A1-F6EECF244321}">
                <p14:modId xmlns:p14="http://schemas.microsoft.com/office/powerpoint/2010/main" val="2769921044"/>
              </p:ext>
            </p:extLst>
          </p:nvPr>
        </p:nvGraphicFramePr>
        <p:xfrm>
          <a:off x="1346200" y="5661780"/>
          <a:ext cx="9321800" cy="370840"/>
        </p:xfrm>
        <a:graphic>
          <a:graphicData uri="http://schemas.openxmlformats.org/drawingml/2006/table">
            <a:tbl>
              <a:tblPr firstRow="1" bandRow="1">
                <a:tableStyleId>{5940675A-B579-460E-94D1-54222C63F5DA}</a:tableStyleId>
              </a:tblPr>
              <a:tblGrid>
                <a:gridCol w="1864360">
                  <a:extLst>
                    <a:ext uri="{9D8B030D-6E8A-4147-A177-3AD203B41FA5}">
                      <a16:colId xmlns:a16="http://schemas.microsoft.com/office/drawing/2014/main" val="1996250940"/>
                    </a:ext>
                  </a:extLst>
                </a:gridCol>
                <a:gridCol w="1864360">
                  <a:extLst>
                    <a:ext uri="{9D8B030D-6E8A-4147-A177-3AD203B41FA5}">
                      <a16:colId xmlns:a16="http://schemas.microsoft.com/office/drawing/2014/main" val="3013762331"/>
                    </a:ext>
                  </a:extLst>
                </a:gridCol>
                <a:gridCol w="1864360">
                  <a:extLst>
                    <a:ext uri="{9D8B030D-6E8A-4147-A177-3AD203B41FA5}">
                      <a16:colId xmlns:a16="http://schemas.microsoft.com/office/drawing/2014/main" val="2748212969"/>
                    </a:ext>
                  </a:extLst>
                </a:gridCol>
                <a:gridCol w="1864360">
                  <a:extLst>
                    <a:ext uri="{9D8B030D-6E8A-4147-A177-3AD203B41FA5}">
                      <a16:colId xmlns:a16="http://schemas.microsoft.com/office/drawing/2014/main" val="2844714755"/>
                    </a:ext>
                  </a:extLst>
                </a:gridCol>
                <a:gridCol w="1864360">
                  <a:extLst>
                    <a:ext uri="{9D8B030D-6E8A-4147-A177-3AD203B41FA5}">
                      <a16:colId xmlns:a16="http://schemas.microsoft.com/office/drawing/2014/main" val="2396293815"/>
                    </a:ext>
                  </a:extLst>
                </a:gridCol>
              </a:tblGrid>
              <a:tr h="370840">
                <a:tc>
                  <a:txBody>
                    <a:bodyPr/>
                    <a:lstStyle/>
                    <a:p>
                      <a:r>
                        <a:rPr lang="en-GB" dirty="0">
                          <a:latin typeface="OpenDyslexic" panose="00000500000000000000" pitchFamily="50" charset="0"/>
                        </a:rPr>
                        <a:t>Mortgage </a:t>
                      </a:r>
                    </a:p>
                  </a:txBody>
                  <a:tcPr/>
                </a:tc>
                <a:tc>
                  <a:txBody>
                    <a:bodyPr/>
                    <a:lstStyle/>
                    <a:p>
                      <a:r>
                        <a:rPr lang="en-GB" dirty="0">
                          <a:latin typeface="OpenDyslexic" panose="00000500000000000000" pitchFamily="50" charset="0"/>
                        </a:rPr>
                        <a:t>Money </a:t>
                      </a:r>
                    </a:p>
                  </a:txBody>
                  <a:tcPr/>
                </a:tc>
                <a:tc>
                  <a:txBody>
                    <a:bodyPr/>
                    <a:lstStyle/>
                    <a:p>
                      <a:r>
                        <a:rPr lang="en-GB" dirty="0">
                          <a:latin typeface="OpenDyslexic" panose="00000500000000000000" pitchFamily="50" charset="0"/>
                        </a:rPr>
                        <a:t>Consequence </a:t>
                      </a:r>
                    </a:p>
                  </a:txBody>
                  <a:tcPr/>
                </a:tc>
                <a:tc>
                  <a:txBody>
                    <a:bodyPr/>
                    <a:lstStyle/>
                    <a:p>
                      <a:r>
                        <a:rPr lang="en-GB" dirty="0">
                          <a:latin typeface="OpenDyslexic" panose="00000500000000000000" pitchFamily="50" charset="0"/>
                        </a:rPr>
                        <a:t>Something </a:t>
                      </a:r>
                    </a:p>
                  </a:txBody>
                  <a:tcPr/>
                </a:tc>
                <a:tc>
                  <a:txBody>
                    <a:bodyPr/>
                    <a:lstStyle/>
                    <a:p>
                      <a:r>
                        <a:rPr lang="en-GB" dirty="0">
                          <a:latin typeface="OpenDyslexic" panose="00000500000000000000" pitchFamily="50" charset="0"/>
                        </a:rPr>
                        <a:t>Stress </a:t>
                      </a:r>
                    </a:p>
                  </a:txBody>
                  <a:tcPr/>
                </a:tc>
                <a:extLst>
                  <a:ext uri="{0D108BD9-81ED-4DB2-BD59-A6C34878D82A}">
                    <a16:rowId xmlns:a16="http://schemas.microsoft.com/office/drawing/2014/main" val="4132218645"/>
                  </a:ext>
                </a:extLst>
              </a:tr>
            </a:tbl>
          </a:graphicData>
        </a:graphic>
      </p:graphicFrame>
      <p:sp>
        <p:nvSpPr>
          <p:cNvPr id="5" name="TextBox 4">
            <a:extLst>
              <a:ext uri="{FF2B5EF4-FFF2-40B4-BE49-F238E27FC236}">
                <a16:creationId xmlns:a16="http://schemas.microsoft.com/office/drawing/2014/main" id="{4903E102-20AA-CC53-C837-5BABCBCD8F33}"/>
              </a:ext>
            </a:extLst>
          </p:cNvPr>
          <p:cNvSpPr txBox="1"/>
          <p:nvPr/>
        </p:nvSpPr>
        <p:spPr>
          <a:xfrm>
            <a:off x="4696968" y="6256509"/>
            <a:ext cx="2212848" cy="369332"/>
          </a:xfrm>
          <a:prstGeom prst="rect">
            <a:avLst/>
          </a:prstGeom>
          <a:solidFill>
            <a:srgbClr val="FFFF00"/>
          </a:solidFill>
        </p:spPr>
        <p:txBody>
          <a:bodyPr wrap="square" rtlCol="0">
            <a:spAutoFit/>
          </a:bodyPr>
          <a:lstStyle/>
          <a:p>
            <a:pPr algn="ctr"/>
            <a:r>
              <a:rPr lang="en-GB" dirty="0">
                <a:latin typeface="OpenDyslexic" panose="00000500000000000000" pitchFamily="50" charset="0"/>
              </a:rPr>
              <a:t>Page 4 </a:t>
            </a:r>
          </a:p>
        </p:txBody>
      </p:sp>
      <p:sp>
        <p:nvSpPr>
          <p:cNvPr id="6" name="TextBox 5">
            <a:extLst>
              <a:ext uri="{FF2B5EF4-FFF2-40B4-BE49-F238E27FC236}">
                <a16:creationId xmlns:a16="http://schemas.microsoft.com/office/drawing/2014/main" id="{832EE594-688E-CF14-7275-071DFFD4824A}"/>
              </a:ext>
            </a:extLst>
          </p:cNvPr>
          <p:cNvSpPr txBox="1"/>
          <p:nvPr/>
        </p:nvSpPr>
        <p:spPr>
          <a:xfrm>
            <a:off x="6772656" y="2412359"/>
            <a:ext cx="1603248" cy="369332"/>
          </a:xfrm>
          <a:prstGeom prst="rect">
            <a:avLst/>
          </a:prstGeom>
          <a:solidFill>
            <a:srgbClr val="FFFF00"/>
          </a:solidFill>
        </p:spPr>
        <p:txBody>
          <a:bodyPr wrap="square" rtlCol="0">
            <a:spAutoFit/>
          </a:bodyPr>
          <a:lstStyle/>
          <a:p>
            <a:r>
              <a:rPr lang="en-GB" dirty="0">
                <a:latin typeface="OpenDyslexic" panose="00000500000000000000" pitchFamily="50" charset="0"/>
              </a:rPr>
              <a:t>Something </a:t>
            </a:r>
            <a:r>
              <a:rPr lang="en-GB" dirty="0"/>
              <a:t> </a:t>
            </a:r>
          </a:p>
        </p:txBody>
      </p:sp>
      <p:sp>
        <p:nvSpPr>
          <p:cNvPr id="7" name="TextBox 6">
            <a:extLst>
              <a:ext uri="{FF2B5EF4-FFF2-40B4-BE49-F238E27FC236}">
                <a16:creationId xmlns:a16="http://schemas.microsoft.com/office/drawing/2014/main" id="{248FE128-5296-AE63-F20A-D0D27F63F7EF}"/>
              </a:ext>
            </a:extLst>
          </p:cNvPr>
          <p:cNvSpPr txBox="1"/>
          <p:nvPr/>
        </p:nvSpPr>
        <p:spPr>
          <a:xfrm>
            <a:off x="8798560" y="2795170"/>
            <a:ext cx="971296" cy="369332"/>
          </a:xfrm>
          <a:prstGeom prst="rect">
            <a:avLst/>
          </a:prstGeom>
          <a:solidFill>
            <a:srgbClr val="FFFF00"/>
          </a:solidFill>
        </p:spPr>
        <p:txBody>
          <a:bodyPr wrap="square" rtlCol="0">
            <a:spAutoFit/>
          </a:bodyPr>
          <a:lstStyle/>
          <a:p>
            <a:r>
              <a:rPr lang="en-GB" dirty="0">
                <a:latin typeface="OpenDyslexic" panose="00000500000000000000" pitchFamily="50" charset="0"/>
              </a:rPr>
              <a:t>Money</a:t>
            </a:r>
            <a:r>
              <a:rPr lang="en-GB" dirty="0"/>
              <a:t> </a:t>
            </a:r>
          </a:p>
        </p:txBody>
      </p:sp>
      <p:sp>
        <p:nvSpPr>
          <p:cNvPr id="8" name="TextBox 7">
            <a:extLst>
              <a:ext uri="{FF2B5EF4-FFF2-40B4-BE49-F238E27FC236}">
                <a16:creationId xmlns:a16="http://schemas.microsoft.com/office/drawing/2014/main" id="{50E4AF25-32B0-8AD6-BC44-E4E9EF7F6C3E}"/>
              </a:ext>
            </a:extLst>
          </p:cNvPr>
          <p:cNvSpPr txBox="1"/>
          <p:nvPr/>
        </p:nvSpPr>
        <p:spPr>
          <a:xfrm>
            <a:off x="3254248" y="3429000"/>
            <a:ext cx="2058416" cy="369332"/>
          </a:xfrm>
          <a:prstGeom prst="rect">
            <a:avLst/>
          </a:prstGeom>
          <a:solidFill>
            <a:srgbClr val="FFFF00"/>
          </a:solidFill>
        </p:spPr>
        <p:txBody>
          <a:bodyPr wrap="square" rtlCol="0">
            <a:spAutoFit/>
          </a:bodyPr>
          <a:lstStyle/>
          <a:p>
            <a:r>
              <a:rPr lang="en-GB" dirty="0"/>
              <a:t>Consequence  </a:t>
            </a:r>
          </a:p>
        </p:txBody>
      </p:sp>
      <p:sp>
        <p:nvSpPr>
          <p:cNvPr id="9" name="TextBox 8">
            <a:extLst>
              <a:ext uri="{FF2B5EF4-FFF2-40B4-BE49-F238E27FC236}">
                <a16:creationId xmlns:a16="http://schemas.microsoft.com/office/drawing/2014/main" id="{0F355176-8E25-27F3-BF9E-E20C9ABBD678}"/>
              </a:ext>
            </a:extLst>
          </p:cNvPr>
          <p:cNvSpPr txBox="1"/>
          <p:nvPr/>
        </p:nvSpPr>
        <p:spPr>
          <a:xfrm>
            <a:off x="3379216" y="4089788"/>
            <a:ext cx="2058416" cy="369332"/>
          </a:xfrm>
          <a:prstGeom prst="rect">
            <a:avLst/>
          </a:prstGeom>
          <a:solidFill>
            <a:srgbClr val="FFFF00"/>
          </a:solidFill>
        </p:spPr>
        <p:txBody>
          <a:bodyPr wrap="square" rtlCol="0">
            <a:spAutoFit/>
          </a:bodyPr>
          <a:lstStyle/>
          <a:p>
            <a:r>
              <a:rPr lang="en-GB" dirty="0"/>
              <a:t>Mortgage  </a:t>
            </a:r>
          </a:p>
        </p:txBody>
      </p:sp>
      <p:sp>
        <p:nvSpPr>
          <p:cNvPr id="10" name="TextBox 9">
            <a:extLst>
              <a:ext uri="{FF2B5EF4-FFF2-40B4-BE49-F238E27FC236}">
                <a16:creationId xmlns:a16="http://schemas.microsoft.com/office/drawing/2014/main" id="{F28CAD0A-1C69-251D-83C0-4CC62FEECCD9}"/>
              </a:ext>
            </a:extLst>
          </p:cNvPr>
          <p:cNvSpPr txBox="1"/>
          <p:nvPr/>
        </p:nvSpPr>
        <p:spPr>
          <a:xfrm>
            <a:off x="4977892" y="4683009"/>
            <a:ext cx="2058416" cy="369332"/>
          </a:xfrm>
          <a:prstGeom prst="rect">
            <a:avLst/>
          </a:prstGeom>
          <a:solidFill>
            <a:srgbClr val="FFFF00"/>
          </a:solidFill>
        </p:spPr>
        <p:txBody>
          <a:bodyPr wrap="square" rtlCol="0">
            <a:spAutoFit/>
          </a:bodyPr>
          <a:lstStyle/>
          <a:p>
            <a:r>
              <a:rPr lang="en-GB" dirty="0"/>
              <a:t>Stress   </a:t>
            </a:r>
          </a:p>
        </p:txBody>
      </p:sp>
    </p:spTree>
    <p:extLst>
      <p:ext uri="{BB962C8B-B14F-4D97-AF65-F5344CB8AC3E}">
        <p14:creationId xmlns:p14="http://schemas.microsoft.com/office/powerpoint/2010/main" val="35966194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7"/>
                                        </p:tgtEl>
                                        <p:attrNameLst>
                                          <p:attrName>style.visibility</p:attrName>
                                        </p:attrNameLst>
                                      </p:cBhvr>
                                      <p:to>
                                        <p:strVal val="visible"/>
                                      </p:to>
                                    </p:set>
                                    <p:anim calcmode="lin" valueType="num">
                                      <p:cBhvr additive="base">
                                        <p:cTn id="13" dur="500" fill="hold"/>
                                        <p:tgtEl>
                                          <p:spTgt spid="7"/>
                                        </p:tgtEl>
                                        <p:attrNameLst>
                                          <p:attrName>ppt_x</p:attrName>
                                        </p:attrNameLst>
                                      </p:cBhvr>
                                      <p:tavLst>
                                        <p:tav tm="0">
                                          <p:val>
                                            <p:strVal val="#ppt_x"/>
                                          </p:val>
                                        </p:tav>
                                        <p:tav tm="100000">
                                          <p:val>
                                            <p:strVal val="#ppt_x"/>
                                          </p:val>
                                        </p:tav>
                                      </p:tavLst>
                                    </p:anim>
                                    <p:anim calcmode="lin" valueType="num">
                                      <p:cBhvr additive="base">
                                        <p:cTn id="14"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8"/>
                                        </p:tgtEl>
                                        <p:attrNameLst>
                                          <p:attrName>style.visibility</p:attrName>
                                        </p:attrNameLst>
                                      </p:cBhvr>
                                      <p:to>
                                        <p:strVal val="visible"/>
                                      </p:to>
                                    </p:set>
                                    <p:anim calcmode="lin" valueType="num">
                                      <p:cBhvr additive="base">
                                        <p:cTn id="19" dur="500" fill="hold"/>
                                        <p:tgtEl>
                                          <p:spTgt spid="8"/>
                                        </p:tgtEl>
                                        <p:attrNameLst>
                                          <p:attrName>ppt_x</p:attrName>
                                        </p:attrNameLst>
                                      </p:cBhvr>
                                      <p:tavLst>
                                        <p:tav tm="0">
                                          <p:val>
                                            <p:strVal val="#ppt_x"/>
                                          </p:val>
                                        </p:tav>
                                        <p:tav tm="100000">
                                          <p:val>
                                            <p:strVal val="#ppt_x"/>
                                          </p:val>
                                        </p:tav>
                                      </p:tavLst>
                                    </p:anim>
                                    <p:anim calcmode="lin" valueType="num">
                                      <p:cBhvr additive="base">
                                        <p:cTn id="20"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9"/>
                                        </p:tgtEl>
                                        <p:attrNameLst>
                                          <p:attrName>style.visibility</p:attrName>
                                        </p:attrNameLst>
                                      </p:cBhvr>
                                      <p:to>
                                        <p:strVal val="visible"/>
                                      </p:to>
                                    </p:set>
                                    <p:anim calcmode="lin" valueType="num">
                                      <p:cBhvr additive="base">
                                        <p:cTn id="25" dur="500" fill="hold"/>
                                        <p:tgtEl>
                                          <p:spTgt spid="9"/>
                                        </p:tgtEl>
                                        <p:attrNameLst>
                                          <p:attrName>ppt_x</p:attrName>
                                        </p:attrNameLst>
                                      </p:cBhvr>
                                      <p:tavLst>
                                        <p:tav tm="0">
                                          <p:val>
                                            <p:strVal val="#ppt_x"/>
                                          </p:val>
                                        </p:tav>
                                        <p:tav tm="100000">
                                          <p:val>
                                            <p:strVal val="#ppt_x"/>
                                          </p:val>
                                        </p:tav>
                                      </p:tavLst>
                                    </p:anim>
                                    <p:anim calcmode="lin" valueType="num">
                                      <p:cBhvr additive="base">
                                        <p:cTn id="26"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10"/>
                                        </p:tgtEl>
                                        <p:attrNameLst>
                                          <p:attrName>style.visibility</p:attrName>
                                        </p:attrNameLst>
                                      </p:cBhvr>
                                      <p:to>
                                        <p:strVal val="visible"/>
                                      </p:to>
                                    </p:set>
                                    <p:anim calcmode="lin" valueType="num">
                                      <p:cBhvr additive="base">
                                        <p:cTn id="31" dur="500" fill="hold"/>
                                        <p:tgtEl>
                                          <p:spTgt spid="10"/>
                                        </p:tgtEl>
                                        <p:attrNameLst>
                                          <p:attrName>ppt_x</p:attrName>
                                        </p:attrNameLst>
                                      </p:cBhvr>
                                      <p:tavLst>
                                        <p:tav tm="0">
                                          <p:val>
                                            <p:strVal val="#ppt_x"/>
                                          </p:val>
                                        </p:tav>
                                        <p:tav tm="100000">
                                          <p:val>
                                            <p:strVal val="#ppt_x"/>
                                          </p:val>
                                        </p:tav>
                                      </p:tavLst>
                                    </p:anim>
                                    <p:anim calcmode="lin" valueType="num">
                                      <p:cBhvr additive="base">
                                        <p:cTn id="32"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P spid="8" grpId="0" animBg="1"/>
      <p:bldP spid="9" grpId="0" animBg="1"/>
      <p:bldP spid="10"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42" name="Picture 18" descr="Why a £300 overdraft can cost 78p or £78 a month">
            <a:extLst>
              <a:ext uri="{FF2B5EF4-FFF2-40B4-BE49-F238E27FC236}">
                <a16:creationId xmlns:a16="http://schemas.microsoft.com/office/drawing/2014/main" id="{2E2D5E6A-C5DE-D415-222B-D112EE69043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393976" y="2246995"/>
            <a:ext cx="2678692" cy="1672022"/>
          </a:xfrm>
          <a:prstGeom prst="rect">
            <a:avLst/>
          </a:prstGeom>
          <a:noFill/>
          <a:extLst>
            <a:ext uri="{909E8E84-426E-40DD-AFC4-6F175D3DCCD1}">
              <a14:hiddenFill xmlns:a14="http://schemas.microsoft.com/office/drawing/2010/main">
                <a:solidFill>
                  <a:srgbClr val="FFFFFF"/>
                </a:solidFill>
              </a14:hiddenFill>
            </a:ext>
          </a:extLst>
        </p:spPr>
      </p:pic>
      <p:pic>
        <p:nvPicPr>
          <p:cNvPr id="1040" name="Picture 16" descr="QuickQuid - Official Site | Short Term Loans">
            <a:extLst>
              <a:ext uri="{FF2B5EF4-FFF2-40B4-BE49-F238E27FC236}">
                <a16:creationId xmlns:a16="http://schemas.microsoft.com/office/drawing/2014/main" id="{0B932D10-0D42-F67C-7003-B9483B59215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909714" y="2540040"/>
            <a:ext cx="2375800" cy="1249211"/>
          </a:xfrm>
          <a:prstGeom prst="rect">
            <a:avLst/>
          </a:prstGeom>
          <a:noFill/>
          <a:extLst>
            <a:ext uri="{909E8E84-426E-40DD-AFC4-6F175D3DCCD1}">
              <a14:hiddenFill xmlns:a14="http://schemas.microsoft.com/office/drawing/2010/main">
                <a:solidFill>
                  <a:srgbClr val="FFFFFF"/>
                </a:solidFill>
              </a14:hiddenFill>
            </a:ext>
          </a:extLst>
        </p:spPr>
      </p:pic>
      <p:pic>
        <p:nvPicPr>
          <p:cNvPr id="1030" name="Picture 6" descr="Klarna - Veals Mail Order">
            <a:extLst>
              <a:ext uri="{FF2B5EF4-FFF2-40B4-BE49-F238E27FC236}">
                <a16:creationId xmlns:a16="http://schemas.microsoft.com/office/drawing/2014/main" id="{DC79BB8F-8CDC-59EE-FC81-271DF9920C4B}"/>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070811" y="4589766"/>
            <a:ext cx="2647406" cy="1473654"/>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Sell your car with outstanding finance: Fast online quote">
            <a:extLst>
              <a:ext uri="{FF2B5EF4-FFF2-40B4-BE49-F238E27FC236}">
                <a16:creationId xmlns:a16="http://schemas.microsoft.com/office/drawing/2014/main" id="{23DCED3C-5C48-62E4-9401-33DAC498D2BA}"/>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61391" y="3919017"/>
            <a:ext cx="3016250" cy="1809750"/>
          </a:xfrm>
          <a:prstGeom prst="rect">
            <a:avLst/>
          </a:prstGeom>
          <a:noFill/>
          <a:extLst>
            <a:ext uri="{909E8E84-426E-40DD-AFC4-6F175D3DCCD1}">
              <a14:hiddenFill xmlns:a14="http://schemas.microsoft.com/office/drawing/2010/main">
                <a:solidFill>
                  <a:srgbClr val="FFFFFF"/>
                </a:solidFill>
              </a14:hiddenFill>
            </a:ext>
          </a:extLst>
        </p:spPr>
      </p:pic>
      <p:pic>
        <p:nvPicPr>
          <p:cNvPr id="1026" name="Picture 2" descr="Credit Cards for People With No Credit History | Vanquis">
            <a:extLst>
              <a:ext uri="{FF2B5EF4-FFF2-40B4-BE49-F238E27FC236}">
                <a16:creationId xmlns:a16="http://schemas.microsoft.com/office/drawing/2014/main" id="{FB02B66A-3272-A0B5-3FFA-E7B194DF1150}"/>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4688" y="1983016"/>
            <a:ext cx="2678692" cy="1915886"/>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a:extLst>
              <a:ext uri="{FF2B5EF4-FFF2-40B4-BE49-F238E27FC236}">
                <a16:creationId xmlns:a16="http://schemas.microsoft.com/office/drawing/2014/main" id="{1854F33E-4E87-BF0D-7268-D49F65044317}"/>
              </a:ext>
            </a:extLst>
          </p:cNvPr>
          <p:cNvSpPr>
            <a:spLocks noGrp="1"/>
          </p:cNvSpPr>
          <p:nvPr>
            <p:ph type="title"/>
          </p:nvPr>
        </p:nvSpPr>
        <p:spPr>
          <a:xfrm>
            <a:off x="924490" y="1499805"/>
            <a:ext cx="10515600" cy="1325563"/>
          </a:xfrm>
        </p:spPr>
        <p:txBody>
          <a:bodyPr/>
          <a:lstStyle/>
          <a:p>
            <a:pPr algn="ctr"/>
            <a:r>
              <a:rPr lang="en-GB" dirty="0">
                <a:latin typeface="OpenDyslexic" panose="00000500000000000000" pitchFamily="50" charset="0"/>
              </a:rPr>
              <a:t>Which debt is good or bad? </a:t>
            </a:r>
          </a:p>
        </p:txBody>
      </p:sp>
      <p:sp>
        <p:nvSpPr>
          <p:cNvPr id="13" name="Google Shape;253;p40">
            <a:extLst>
              <a:ext uri="{FF2B5EF4-FFF2-40B4-BE49-F238E27FC236}">
                <a16:creationId xmlns:a16="http://schemas.microsoft.com/office/drawing/2014/main" id="{820A97BB-0797-C836-0C3F-C8AD5E3BB72C}"/>
              </a:ext>
            </a:extLst>
          </p:cNvPr>
          <p:cNvSpPr txBox="1"/>
          <p:nvPr/>
        </p:nvSpPr>
        <p:spPr>
          <a:xfrm>
            <a:off x="4794490" y="5660844"/>
            <a:ext cx="1387800" cy="415476"/>
          </a:xfrm>
          <a:prstGeom prst="rect">
            <a:avLst/>
          </a:prstGeom>
          <a:ln/>
        </p:spPr>
        <p:style>
          <a:lnRef idx="2">
            <a:schemeClr val="dk1"/>
          </a:lnRef>
          <a:fillRef idx="1">
            <a:schemeClr val="lt1"/>
          </a:fillRef>
          <a:effectRef idx="0">
            <a:schemeClr val="dk1"/>
          </a:effectRef>
          <a:fontRef idx="minor">
            <a:schemeClr val="dk1"/>
          </a:fontRef>
        </p:style>
        <p:txBody>
          <a:bodyPr spcFirstLastPara="1" wrap="square" lIns="68569" tIns="68569" rIns="68569" bIns="68569" anchor="t" anchorCtr="0">
            <a:spAutoFit/>
          </a:bodyPr>
          <a:lstStyle/>
          <a:p>
            <a:pPr algn="ctr"/>
            <a:r>
              <a:rPr lang="en-GB" dirty="0">
                <a:latin typeface="OpenDyslexic" panose="00000500000000000000" pitchFamily="50" charset="0"/>
              </a:rPr>
              <a:t>Klarna</a:t>
            </a:r>
            <a:r>
              <a:rPr lang="en-GB" sz="1100" dirty="0">
                <a:latin typeface="OpenDyslexic" panose="00000500000000000000" pitchFamily="50" charset="0"/>
              </a:rPr>
              <a:t> </a:t>
            </a:r>
            <a:endParaRPr sz="1100" dirty="0">
              <a:latin typeface="OpenDyslexic" panose="00000500000000000000" pitchFamily="50" charset="0"/>
            </a:endParaRPr>
          </a:p>
        </p:txBody>
      </p:sp>
      <p:sp>
        <p:nvSpPr>
          <p:cNvPr id="15" name="Google Shape;255;p40">
            <a:extLst>
              <a:ext uri="{FF2B5EF4-FFF2-40B4-BE49-F238E27FC236}">
                <a16:creationId xmlns:a16="http://schemas.microsoft.com/office/drawing/2014/main" id="{CE4E3F18-A872-5358-C501-5EBEC3DC23D3}"/>
              </a:ext>
            </a:extLst>
          </p:cNvPr>
          <p:cNvSpPr txBox="1"/>
          <p:nvPr/>
        </p:nvSpPr>
        <p:spPr>
          <a:xfrm>
            <a:off x="989807" y="5099163"/>
            <a:ext cx="2253523" cy="1123362"/>
          </a:xfrm>
          <a:prstGeom prst="rect">
            <a:avLst/>
          </a:prstGeom>
          <a:ln/>
        </p:spPr>
        <p:style>
          <a:lnRef idx="2">
            <a:schemeClr val="dk1"/>
          </a:lnRef>
          <a:fillRef idx="1">
            <a:schemeClr val="lt1"/>
          </a:fillRef>
          <a:effectRef idx="0">
            <a:schemeClr val="dk1"/>
          </a:effectRef>
          <a:fontRef idx="minor">
            <a:schemeClr val="dk1"/>
          </a:fontRef>
        </p:style>
        <p:txBody>
          <a:bodyPr spcFirstLastPara="1" wrap="square" lIns="68569" tIns="68569" rIns="68569" bIns="68569" anchor="t" anchorCtr="0">
            <a:spAutoFit/>
          </a:bodyPr>
          <a:lstStyle/>
          <a:p>
            <a:pPr algn="ctr"/>
            <a:r>
              <a:rPr lang="en-GB" sz="3200" dirty="0">
                <a:latin typeface="OpenDyslexic" panose="00000500000000000000" pitchFamily="50" charset="0"/>
              </a:rPr>
              <a:t>Hire Purchase</a:t>
            </a:r>
            <a:endParaRPr sz="3200" dirty="0">
              <a:latin typeface="OpenDyslexic" panose="00000500000000000000" pitchFamily="50" charset="0"/>
            </a:endParaRPr>
          </a:p>
        </p:txBody>
      </p:sp>
      <p:sp>
        <p:nvSpPr>
          <p:cNvPr id="18" name="Google Shape;258;p40">
            <a:extLst>
              <a:ext uri="{FF2B5EF4-FFF2-40B4-BE49-F238E27FC236}">
                <a16:creationId xmlns:a16="http://schemas.microsoft.com/office/drawing/2014/main" id="{419A3B9A-822B-3CF4-5020-EBCE363245DB}"/>
              </a:ext>
            </a:extLst>
          </p:cNvPr>
          <p:cNvSpPr txBox="1"/>
          <p:nvPr/>
        </p:nvSpPr>
        <p:spPr>
          <a:xfrm>
            <a:off x="7462143" y="3399960"/>
            <a:ext cx="1515062" cy="630920"/>
          </a:xfrm>
          <a:prstGeom prst="rect">
            <a:avLst/>
          </a:prstGeom>
          <a:ln/>
        </p:spPr>
        <p:style>
          <a:lnRef idx="2">
            <a:schemeClr val="dk1"/>
          </a:lnRef>
          <a:fillRef idx="1">
            <a:schemeClr val="lt1"/>
          </a:fillRef>
          <a:effectRef idx="0">
            <a:schemeClr val="dk1"/>
          </a:effectRef>
          <a:fontRef idx="minor">
            <a:schemeClr val="dk1"/>
          </a:fontRef>
        </p:style>
        <p:txBody>
          <a:bodyPr spcFirstLastPara="1" wrap="square" lIns="68569" tIns="68569" rIns="68569" bIns="68569" anchor="t" anchorCtr="0">
            <a:spAutoFit/>
          </a:bodyPr>
          <a:lstStyle/>
          <a:p>
            <a:pPr algn="ctr"/>
            <a:r>
              <a:rPr lang="en-GB" sz="1600" dirty="0">
                <a:latin typeface="OpenDyslexic" panose="00000500000000000000" pitchFamily="50" charset="0"/>
              </a:rPr>
              <a:t>Payday lender</a:t>
            </a:r>
            <a:endParaRPr sz="1600" dirty="0">
              <a:latin typeface="OpenDyslexic" panose="00000500000000000000" pitchFamily="50" charset="0"/>
            </a:endParaRPr>
          </a:p>
        </p:txBody>
      </p:sp>
      <p:sp>
        <p:nvSpPr>
          <p:cNvPr id="19" name="Google Shape;259;p40">
            <a:extLst>
              <a:ext uri="{FF2B5EF4-FFF2-40B4-BE49-F238E27FC236}">
                <a16:creationId xmlns:a16="http://schemas.microsoft.com/office/drawing/2014/main" id="{329B3102-C9A3-9062-863E-5E2E607B6B20}"/>
              </a:ext>
            </a:extLst>
          </p:cNvPr>
          <p:cNvSpPr txBox="1"/>
          <p:nvPr/>
        </p:nvSpPr>
        <p:spPr>
          <a:xfrm>
            <a:off x="1095703" y="3225204"/>
            <a:ext cx="2147627" cy="507809"/>
          </a:xfrm>
          <a:prstGeom prst="rect">
            <a:avLst/>
          </a:prstGeom>
          <a:ln/>
        </p:spPr>
        <p:style>
          <a:lnRef idx="2">
            <a:schemeClr val="dk1"/>
          </a:lnRef>
          <a:fillRef idx="1">
            <a:schemeClr val="lt1"/>
          </a:fillRef>
          <a:effectRef idx="0">
            <a:schemeClr val="dk1"/>
          </a:effectRef>
          <a:fontRef idx="minor">
            <a:schemeClr val="dk1"/>
          </a:fontRef>
        </p:style>
        <p:txBody>
          <a:bodyPr spcFirstLastPara="1" wrap="square" lIns="68569" tIns="68569" rIns="68569" bIns="68569" anchor="t" anchorCtr="0">
            <a:spAutoFit/>
          </a:bodyPr>
          <a:lstStyle/>
          <a:p>
            <a:pPr algn="ctr"/>
            <a:r>
              <a:rPr lang="en-GB" sz="2400" dirty="0">
                <a:latin typeface="OpenDyslexic" panose="00000500000000000000" pitchFamily="50" charset="0"/>
              </a:rPr>
              <a:t>Credit Card</a:t>
            </a:r>
            <a:endParaRPr sz="2400" dirty="0">
              <a:latin typeface="OpenDyslexic" panose="00000500000000000000" pitchFamily="50" charset="0"/>
            </a:endParaRPr>
          </a:p>
        </p:txBody>
      </p:sp>
      <p:sp>
        <p:nvSpPr>
          <p:cNvPr id="21" name="Google Shape;261;p40">
            <a:extLst>
              <a:ext uri="{FF2B5EF4-FFF2-40B4-BE49-F238E27FC236}">
                <a16:creationId xmlns:a16="http://schemas.microsoft.com/office/drawing/2014/main" id="{3677B124-D8C8-8B07-2334-91652770A021}"/>
              </a:ext>
            </a:extLst>
          </p:cNvPr>
          <p:cNvSpPr txBox="1"/>
          <p:nvPr/>
        </p:nvSpPr>
        <p:spPr>
          <a:xfrm>
            <a:off x="10342346" y="3671791"/>
            <a:ext cx="1147725" cy="353921"/>
          </a:xfrm>
          <a:prstGeom prst="rect">
            <a:avLst/>
          </a:prstGeom>
          <a:ln/>
        </p:spPr>
        <p:style>
          <a:lnRef idx="2">
            <a:schemeClr val="dk1"/>
          </a:lnRef>
          <a:fillRef idx="1">
            <a:schemeClr val="lt1"/>
          </a:fillRef>
          <a:effectRef idx="0">
            <a:schemeClr val="dk1"/>
          </a:effectRef>
          <a:fontRef idx="minor">
            <a:schemeClr val="dk1"/>
          </a:fontRef>
        </p:style>
        <p:txBody>
          <a:bodyPr spcFirstLastPara="1" wrap="square" lIns="68569" tIns="68569" rIns="68569" bIns="68569" anchor="t" anchorCtr="0">
            <a:spAutoFit/>
          </a:bodyPr>
          <a:lstStyle/>
          <a:p>
            <a:pPr algn="ctr"/>
            <a:r>
              <a:rPr lang="en-GB" sz="1400" dirty="0">
                <a:latin typeface="OpenDyslexic" panose="00000500000000000000" pitchFamily="50" charset="0"/>
              </a:rPr>
              <a:t>Overdraft</a:t>
            </a:r>
            <a:endParaRPr sz="1400" dirty="0">
              <a:latin typeface="OpenDyslexic" panose="00000500000000000000" pitchFamily="50" charset="0"/>
            </a:endParaRPr>
          </a:p>
        </p:txBody>
      </p:sp>
      <p:pic>
        <p:nvPicPr>
          <p:cNvPr id="1034" name="Picture 10" descr="University of Leicester | Across the Pond">
            <a:extLst>
              <a:ext uri="{FF2B5EF4-FFF2-40B4-BE49-F238E27FC236}">
                <a16:creationId xmlns:a16="http://schemas.microsoft.com/office/drawing/2014/main" id="{5CF1F63A-DF8F-1E56-C68C-D29D7462EB6F}"/>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224976" y="2398963"/>
            <a:ext cx="3755571" cy="1000997"/>
          </a:xfrm>
          <a:prstGeom prst="rect">
            <a:avLst/>
          </a:prstGeom>
          <a:noFill/>
          <a:extLst>
            <a:ext uri="{909E8E84-426E-40DD-AFC4-6F175D3DCCD1}">
              <a14:hiddenFill xmlns:a14="http://schemas.microsoft.com/office/drawing/2010/main">
                <a:solidFill>
                  <a:srgbClr val="FFFFFF"/>
                </a:solidFill>
              </a14:hiddenFill>
            </a:ext>
          </a:extLst>
        </p:spPr>
      </p:pic>
      <p:sp>
        <p:nvSpPr>
          <p:cNvPr id="16" name="Google Shape;256;p40">
            <a:extLst>
              <a:ext uri="{FF2B5EF4-FFF2-40B4-BE49-F238E27FC236}">
                <a16:creationId xmlns:a16="http://schemas.microsoft.com/office/drawing/2014/main" id="{7CF2E38B-F450-1CB2-5EAE-C0DE2502E34F}"/>
              </a:ext>
            </a:extLst>
          </p:cNvPr>
          <p:cNvSpPr txBox="1"/>
          <p:nvPr/>
        </p:nvSpPr>
        <p:spPr>
          <a:xfrm>
            <a:off x="4336859" y="3142581"/>
            <a:ext cx="1307700" cy="630920"/>
          </a:xfrm>
          <a:prstGeom prst="rect">
            <a:avLst/>
          </a:prstGeom>
          <a:ln/>
        </p:spPr>
        <p:style>
          <a:lnRef idx="2">
            <a:schemeClr val="dk1"/>
          </a:lnRef>
          <a:fillRef idx="1">
            <a:schemeClr val="lt1"/>
          </a:fillRef>
          <a:effectRef idx="0">
            <a:schemeClr val="dk1"/>
          </a:effectRef>
          <a:fontRef idx="minor">
            <a:schemeClr val="dk1"/>
          </a:fontRef>
        </p:style>
        <p:txBody>
          <a:bodyPr spcFirstLastPara="1" wrap="square" lIns="68569" tIns="68569" rIns="68569" bIns="68569" anchor="t" anchorCtr="0">
            <a:spAutoFit/>
          </a:bodyPr>
          <a:lstStyle/>
          <a:p>
            <a:pPr algn="ctr"/>
            <a:r>
              <a:rPr lang="en-GB" sz="1600" dirty="0">
                <a:latin typeface="OpenDyslexic" panose="00000500000000000000" pitchFamily="50" charset="0"/>
              </a:rPr>
              <a:t>Student Loan</a:t>
            </a:r>
            <a:endParaRPr sz="1600" dirty="0">
              <a:latin typeface="OpenDyslexic" panose="00000500000000000000" pitchFamily="50" charset="0"/>
            </a:endParaRPr>
          </a:p>
        </p:txBody>
      </p:sp>
      <p:pic>
        <p:nvPicPr>
          <p:cNvPr id="1036" name="Picture 12" descr="Jones| Mortgages for First Time Buyers.">
            <a:extLst>
              <a:ext uri="{FF2B5EF4-FFF2-40B4-BE49-F238E27FC236}">
                <a16:creationId xmlns:a16="http://schemas.microsoft.com/office/drawing/2014/main" id="{76819C0D-2619-EDE2-2970-07B8663C7708}"/>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9613447" y="4809790"/>
            <a:ext cx="2368351" cy="1058792"/>
          </a:xfrm>
          <a:prstGeom prst="rect">
            <a:avLst/>
          </a:prstGeom>
          <a:noFill/>
          <a:extLst>
            <a:ext uri="{909E8E84-426E-40DD-AFC4-6F175D3DCCD1}">
              <a14:hiddenFill xmlns:a14="http://schemas.microsoft.com/office/drawing/2010/main">
                <a:solidFill>
                  <a:srgbClr val="FFFFFF"/>
                </a:solidFill>
              </a14:hiddenFill>
            </a:ext>
          </a:extLst>
        </p:spPr>
      </p:pic>
      <p:sp>
        <p:nvSpPr>
          <p:cNvPr id="17" name="Google Shape;257;p40">
            <a:extLst>
              <a:ext uri="{FF2B5EF4-FFF2-40B4-BE49-F238E27FC236}">
                <a16:creationId xmlns:a16="http://schemas.microsoft.com/office/drawing/2014/main" id="{6F5EA898-0717-53EB-E532-DCF043A4BED2}"/>
              </a:ext>
            </a:extLst>
          </p:cNvPr>
          <p:cNvSpPr txBox="1"/>
          <p:nvPr/>
        </p:nvSpPr>
        <p:spPr>
          <a:xfrm>
            <a:off x="9944543" y="5728767"/>
            <a:ext cx="1706157" cy="384698"/>
          </a:xfrm>
          <a:prstGeom prst="rect">
            <a:avLst/>
          </a:prstGeom>
          <a:ln/>
        </p:spPr>
        <p:style>
          <a:lnRef idx="2">
            <a:schemeClr val="dk1"/>
          </a:lnRef>
          <a:fillRef idx="1">
            <a:schemeClr val="lt1"/>
          </a:fillRef>
          <a:effectRef idx="0">
            <a:schemeClr val="dk1"/>
          </a:effectRef>
          <a:fontRef idx="minor">
            <a:schemeClr val="dk1"/>
          </a:fontRef>
        </p:style>
        <p:txBody>
          <a:bodyPr spcFirstLastPara="1" wrap="square" lIns="68569" tIns="68569" rIns="68569" bIns="68569" anchor="t" anchorCtr="0">
            <a:spAutoFit/>
          </a:bodyPr>
          <a:lstStyle/>
          <a:p>
            <a:pPr algn="ctr"/>
            <a:r>
              <a:rPr lang="en-GB" sz="1600" dirty="0">
                <a:latin typeface="OpenDyslexic" panose="00000500000000000000" pitchFamily="50" charset="0"/>
              </a:rPr>
              <a:t>Mortgage</a:t>
            </a:r>
            <a:endParaRPr sz="1600" dirty="0">
              <a:latin typeface="OpenDyslexic" panose="00000500000000000000" pitchFamily="50" charset="0"/>
            </a:endParaRPr>
          </a:p>
        </p:txBody>
      </p:sp>
      <p:pic>
        <p:nvPicPr>
          <p:cNvPr id="1038" name="Picture 14" descr="Advantage And Disadvantage Of Bank Loan Borrowing For SMEs">
            <a:extLst>
              <a:ext uri="{FF2B5EF4-FFF2-40B4-BE49-F238E27FC236}">
                <a16:creationId xmlns:a16="http://schemas.microsoft.com/office/drawing/2014/main" id="{B771C56B-36FC-2C19-F911-6A5AE47A2AA5}"/>
              </a:ext>
            </a:extLst>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7137329" y="4923229"/>
            <a:ext cx="1775928" cy="1129233"/>
          </a:xfrm>
          <a:prstGeom prst="rect">
            <a:avLst/>
          </a:prstGeom>
          <a:noFill/>
          <a:extLst>
            <a:ext uri="{909E8E84-426E-40DD-AFC4-6F175D3DCCD1}">
              <a14:hiddenFill xmlns:a14="http://schemas.microsoft.com/office/drawing/2010/main">
                <a:solidFill>
                  <a:srgbClr val="FFFFFF"/>
                </a:solidFill>
              </a14:hiddenFill>
            </a:ext>
          </a:extLst>
        </p:spPr>
      </p:pic>
      <p:sp>
        <p:nvSpPr>
          <p:cNvPr id="20" name="Google Shape;260;p40">
            <a:extLst>
              <a:ext uri="{FF2B5EF4-FFF2-40B4-BE49-F238E27FC236}">
                <a16:creationId xmlns:a16="http://schemas.microsoft.com/office/drawing/2014/main" id="{9D46A67D-EBB5-6383-F729-3972939C1232}"/>
              </a:ext>
            </a:extLst>
          </p:cNvPr>
          <p:cNvSpPr txBox="1"/>
          <p:nvPr/>
        </p:nvSpPr>
        <p:spPr>
          <a:xfrm>
            <a:off x="7094806" y="4670015"/>
            <a:ext cx="1860975" cy="384698"/>
          </a:xfrm>
          <a:prstGeom prst="rect">
            <a:avLst/>
          </a:prstGeom>
          <a:ln/>
        </p:spPr>
        <p:style>
          <a:lnRef idx="2">
            <a:schemeClr val="dk1"/>
          </a:lnRef>
          <a:fillRef idx="1">
            <a:schemeClr val="lt1"/>
          </a:fillRef>
          <a:effectRef idx="0">
            <a:schemeClr val="dk1"/>
          </a:effectRef>
          <a:fontRef idx="minor">
            <a:schemeClr val="dk1"/>
          </a:fontRef>
        </p:style>
        <p:txBody>
          <a:bodyPr spcFirstLastPara="1" wrap="square" lIns="68569" tIns="68569" rIns="68569" bIns="68569" anchor="t" anchorCtr="0">
            <a:spAutoFit/>
          </a:bodyPr>
          <a:lstStyle/>
          <a:p>
            <a:pPr algn="ctr"/>
            <a:r>
              <a:rPr lang="en-GB" sz="1600" dirty="0">
                <a:latin typeface="OpenDyslexic" panose="00000500000000000000" pitchFamily="50" charset="0"/>
              </a:rPr>
              <a:t>Personal Loan</a:t>
            </a:r>
            <a:endParaRPr sz="1600" dirty="0">
              <a:latin typeface="OpenDyslexic" panose="00000500000000000000" pitchFamily="50" charset="0"/>
            </a:endParaRPr>
          </a:p>
        </p:txBody>
      </p:sp>
      <p:sp>
        <p:nvSpPr>
          <p:cNvPr id="23" name="TextBox 22">
            <a:extLst>
              <a:ext uri="{FF2B5EF4-FFF2-40B4-BE49-F238E27FC236}">
                <a16:creationId xmlns:a16="http://schemas.microsoft.com/office/drawing/2014/main" id="{37B0FB2A-E356-1E9D-CF06-F42BA839A201}"/>
              </a:ext>
            </a:extLst>
          </p:cNvPr>
          <p:cNvSpPr txBox="1"/>
          <p:nvPr/>
        </p:nvSpPr>
        <p:spPr>
          <a:xfrm>
            <a:off x="3343367" y="6374445"/>
            <a:ext cx="5505265" cy="369332"/>
          </a:xfrm>
          <a:prstGeom prst="rect">
            <a:avLst/>
          </a:prstGeom>
          <a:solidFill>
            <a:srgbClr val="FFFF00"/>
          </a:solidFill>
        </p:spPr>
        <p:txBody>
          <a:bodyPr wrap="square" rtlCol="0">
            <a:spAutoFit/>
          </a:bodyPr>
          <a:lstStyle/>
          <a:p>
            <a:pPr algn="ctr"/>
            <a:r>
              <a:rPr lang="en-GB" dirty="0">
                <a:latin typeface="OpenDyslexic" panose="00000500000000000000" pitchFamily="50" charset="0"/>
              </a:rPr>
              <a:t>Any terms we do not understand? </a:t>
            </a:r>
          </a:p>
        </p:txBody>
      </p:sp>
      <p:sp>
        <p:nvSpPr>
          <p:cNvPr id="3" name="TextBox 2">
            <a:extLst>
              <a:ext uri="{FF2B5EF4-FFF2-40B4-BE49-F238E27FC236}">
                <a16:creationId xmlns:a16="http://schemas.microsoft.com/office/drawing/2014/main" id="{482EB301-211B-1142-0075-A1C29563C364}"/>
              </a:ext>
            </a:extLst>
          </p:cNvPr>
          <p:cNvSpPr txBox="1"/>
          <p:nvPr/>
        </p:nvSpPr>
        <p:spPr>
          <a:xfrm>
            <a:off x="4767699" y="166590"/>
            <a:ext cx="2212848" cy="369332"/>
          </a:xfrm>
          <a:prstGeom prst="rect">
            <a:avLst/>
          </a:prstGeom>
          <a:solidFill>
            <a:srgbClr val="FFFF00"/>
          </a:solidFill>
        </p:spPr>
        <p:txBody>
          <a:bodyPr wrap="square" rtlCol="0">
            <a:spAutoFit/>
          </a:bodyPr>
          <a:lstStyle/>
          <a:p>
            <a:pPr algn="ctr"/>
            <a:r>
              <a:rPr lang="en-GB" dirty="0">
                <a:latin typeface="OpenDyslexic" panose="00000500000000000000" pitchFamily="50" charset="0"/>
              </a:rPr>
              <a:t>Page 4 </a:t>
            </a:r>
          </a:p>
        </p:txBody>
      </p:sp>
    </p:spTree>
    <p:extLst>
      <p:ext uri="{BB962C8B-B14F-4D97-AF65-F5344CB8AC3E}">
        <p14:creationId xmlns:p14="http://schemas.microsoft.com/office/powerpoint/2010/main" val="371891496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F76D9F6-9DC6-687A-A57D-4395D833102E}"/>
            </a:ext>
          </a:extLst>
        </p:cNvPr>
        <p:cNvGrpSpPr/>
        <p:nvPr/>
      </p:nvGrpSpPr>
      <p:grpSpPr>
        <a:xfrm>
          <a:off x="0" y="0"/>
          <a:ext cx="0" cy="0"/>
          <a:chOff x="0" y="0"/>
          <a:chExt cx="0" cy="0"/>
        </a:xfrm>
      </p:grpSpPr>
      <p:pic>
        <p:nvPicPr>
          <p:cNvPr id="1042" name="Picture 18" descr="Why a £300 overdraft can cost 78p or £78 a month">
            <a:extLst>
              <a:ext uri="{FF2B5EF4-FFF2-40B4-BE49-F238E27FC236}">
                <a16:creationId xmlns:a16="http://schemas.microsoft.com/office/drawing/2014/main" id="{CEC7EE42-6A4D-A0BE-3EEA-3E32802D45B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393976" y="2246995"/>
            <a:ext cx="2678692" cy="1672022"/>
          </a:xfrm>
          <a:prstGeom prst="rect">
            <a:avLst/>
          </a:prstGeom>
          <a:noFill/>
          <a:extLst>
            <a:ext uri="{909E8E84-426E-40DD-AFC4-6F175D3DCCD1}">
              <a14:hiddenFill xmlns:a14="http://schemas.microsoft.com/office/drawing/2010/main">
                <a:solidFill>
                  <a:srgbClr val="FFFFFF"/>
                </a:solidFill>
              </a14:hiddenFill>
            </a:ext>
          </a:extLst>
        </p:spPr>
      </p:pic>
      <p:pic>
        <p:nvPicPr>
          <p:cNvPr id="1040" name="Picture 16" descr="QuickQuid - Official Site | Short Term Loans">
            <a:extLst>
              <a:ext uri="{FF2B5EF4-FFF2-40B4-BE49-F238E27FC236}">
                <a16:creationId xmlns:a16="http://schemas.microsoft.com/office/drawing/2014/main" id="{59483CF9-882B-642A-B290-BB4105EAB60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909714" y="2540040"/>
            <a:ext cx="2375800" cy="1249211"/>
          </a:xfrm>
          <a:prstGeom prst="rect">
            <a:avLst/>
          </a:prstGeom>
          <a:noFill/>
          <a:extLst>
            <a:ext uri="{909E8E84-426E-40DD-AFC4-6F175D3DCCD1}">
              <a14:hiddenFill xmlns:a14="http://schemas.microsoft.com/office/drawing/2010/main">
                <a:solidFill>
                  <a:srgbClr val="FFFFFF"/>
                </a:solidFill>
              </a14:hiddenFill>
            </a:ext>
          </a:extLst>
        </p:spPr>
      </p:pic>
      <p:pic>
        <p:nvPicPr>
          <p:cNvPr id="1030" name="Picture 6" descr="Klarna - Veals Mail Order">
            <a:extLst>
              <a:ext uri="{FF2B5EF4-FFF2-40B4-BE49-F238E27FC236}">
                <a16:creationId xmlns:a16="http://schemas.microsoft.com/office/drawing/2014/main" id="{167532FE-4CB1-E75D-9E92-A44989D2B8C6}"/>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070811" y="4589766"/>
            <a:ext cx="2647406" cy="1473654"/>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Sell your car with outstanding finance: Fast online quote">
            <a:extLst>
              <a:ext uri="{FF2B5EF4-FFF2-40B4-BE49-F238E27FC236}">
                <a16:creationId xmlns:a16="http://schemas.microsoft.com/office/drawing/2014/main" id="{E889D6C2-5674-5659-484C-7769203254ED}"/>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61391" y="3919017"/>
            <a:ext cx="3016250" cy="1809750"/>
          </a:xfrm>
          <a:prstGeom prst="rect">
            <a:avLst/>
          </a:prstGeom>
          <a:noFill/>
          <a:extLst>
            <a:ext uri="{909E8E84-426E-40DD-AFC4-6F175D3DCCD1}">
              <a14:hiddenFill xmlns:a14="http://schemas.microsoft.com/office/drawing/2010/main">
                <a:solidFill>
                  <a:srgbClr val="FFFFFF"/>
                </a:solidFill>
              </a14:hiddenFill>
            </a:ext>
          </a:extLst>
        </p:spPr>
      </p:pic>
      <p:pic>
        <p:nvPicPr>
          <p:cNvPr id="1026" name="Picture 2" descr="Credit Cards for People With No Credit History | Vanquis">
            <a:extLst>
              <a:ext uri="{FF2B5EF4-FFF2-40B4-BE49-F238E27FC236}">
                <a16:creationId xmlns:a16="http://schemas.microsoft.com/office/drawing/2014/main" id="{D5364B8A-F144-C232-EBEE-CD71415A8572}"/>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4688" y="1983016"/>
            <a:ext cx="2678692" cy="1915886"/>
          </a:xfrm>
          <a:prstGeom prst="rect">
            <a:avLst/>
          </a:prstGeom>
          <a:noFill/>
          <a:extLst>
            <a:ext uri="{909E8E84-426E-40DD-AFC4-6F175D3DCCD1}">
              <a14:hiddenFill xmlns:a14="http://schemas.microsoft.com/office/drawing/2010/main">
                <a:solidFill>
                  <a:srgbClr val="FFFFFF"/>
                </a:solidFill>
              </a14:hiddenFill>
            </a:ext>
          </a:extLst>
        </p:spPr>
      </p:pic>
      <p:sp>
        <p:nvSpPr>
          <p:cNvPr id="13" name="Google Shape;253;p40">
            <a:extLst>
              <a:ext uri="{FF2B5EF4-FFF2-40B4-BE49-F238E27FC236}">
                <a16:creationId xmlns:a16="http://schemas.microsoft.com/office/drawing/2014/main" id="{03961ED2-05C2-AD6B-A34F-E19371F7BE08}"/>
              </a:ext>
            </a:extLst>
          </p:cNvPr>
          <p:cNvSpPr txBox="1"/>
          <p:nvPr/>
        </p:nvSpPr>
        <p:spPr>
          <a:xfrm>
            <a:off x="3996823" y="5564598"/>
            <a:ext cx="2955013" cy="1246473"/>
          </a:xfrm>
          <a:prstGeom prst="rect">
            <a:avLst/>
          </a:prstGeom>
          <a:solidFill>
            <a:srgbClr val="FFC000"/>
          </a:solidFill>
          <a:ln/>
        </p:spPr>
        <p:style>
          <a:lnRef idx="2">
            <a:schemeClr val="dk1"/>
          </a:lnRef>
          <a:fillRef idx="1">
            <a:schemeClr val="lt1"/>
          </a:fillRef>
          <a:effectRef idx="0">
            <a:schemeClr val="dk1"/>
          </a:effectRef>
          <a:fontRef idx="minor">
            <a:schemeClr val="dk1"/>
          </a:fontRef>
        </p:style>
        <p:txBody>
          <a:bodyPr spcFirstLastPara="1" wrap="square" lIns="68569" tIns="68569" rIns="68569" bIns="68569" anchor="t" anchorCtr="0">
            <a:spAutoFit/>
          </a:bodyPr>
          <a:lstStyle/>
          <a:p>
            <a:pPr algn="ctr"/>
            <a:r>
              <a:rPr lang="en-GB" dirty="0">
                <a:latin typeface="OpenDyslexic" panose="00000500000000000000" pitchFamily="50" charset="0"/>
              </a:rPr>
              <a:t>Klarna= unregulated industry so can borrow as much as you want </a:t>
            </a:r>
            <a:r>
              <a:rPr lang="en-GB" sz="1100" dirty="0">
                <a:latin typeface="OpenDyslexic" panose="00000500000000000000" pitchFamily="50" charset="0"/>
              </a:rPr>
              <a:t> </a:t>
            </a:r>
            <a:endParaRPr sz="1100" dirty="0">
              <a:latin typeface="OpenDyslexic" panose="00000500000000000000" pitchFamily="50" charset="0"/>
            </a:endParaRPr>
          </a:p>
        </p:txBody>
      </p:sp>
      <p:sp>
        <p:nvSpPr>
          <p:cNvPr id="15" name="Google Shape;255;p40">
            <a:extLst>
              <a:ext uri="{FF2B5EF4-FFF2-40B4-BE49-F238E27FC236}">
                <a16:creationId xmlns:a16="http://schemas.microsoft.com/office/drawing/2014/main" id="{25593C33-2BD5-575D-9959-98111ABE32EA}"/>
              </a:ext>
            </a:extLst>
          </p:cNvPr>
          <p:cNvSpPr txBox="1"/>
          <p:nvPr/>
        </p:nvSpPr>
        <p:spPr>
          <a:xfrm>
            <a:off x="989807" y="5099163"/>
            <a:ext cx="2253523" cy="1215695"/>
          </a:xfrm>
          <a:prstGeom prst="rect">
            <a:avLst/>
          </a:prstGeom>
          <a:solidFill>
            <a:srgbClr val="FFC000"/>
          </a:solidFill>
          <a:ln/>
        </p:spPr>
        <p:style>
          <a:lnRef idx="2">
            <a:schemeClr val="dk1"/>
          </a:lnRef>
          <a:fillRef idx="1">
            <a:schemeClr val="lt1"/>
          </a:fillRef>
          <a:effectRef idx="0">
            <a:schemeClr val="dk1"/>
          </a:effectRef>
          <a:fontRef idx="minor">
            <a:schemeClr val="dk1"/>
          </a:fontRef>
        </p:style>
        <p:txBody>
          <a:bodyPr spcFirstLastPara="1" wrap="square" lIns="68569" tIns="68569" rIns="68569" bIns="68569" anchor="t" anchorCtr="0">
            <a:spAutoFit/>
          </a:bodyPr>
          <a:lstStyle/>
          <a:p>
            <a:pPr algn="ctr"/>
            <a:r>
              <a:rPr lang="en-GB" sz="1400" dirty="0">
                <a:latin typeface="OpenDyslexic" panose="00000500000000000000" pitchFamily="50" charset="0"/>
              </a:rPr>
              <a:t>Hire Purchase= car devalues as soon as you drive it. Never get as much as you paid for it </a:t>
            </a:r>
            <a:endParaRPr sz="1400" dirty="0">
              <a:latin typeface="OpenDyslexic" panose="00000500000000000000" pitchFamily="50" charset="0"/>
            </a:endParaRPr>
          </a:p>
        </p:txBody>
      </p:sp>
      <p:sp>
        <p:nvSpPr>
          <p:cNvPr id="18" name="Google Shape;258;p40">
            <a:extLst>
              <a:ext uri="{FF2B5EF4-FFF2-40B4-BE49-F238E27FC236}">
                <a16:creationId xmlns:a16="http://schemas.microsoft.com/office/drawing/2014/main" id="{225D4041-1E65-BA04-2923-0562A1196579}"/>
              </a:ext>
            </a:extLst>
          </p:cNvPr>
          <p:cNvSpPr txBox="1"/>
          <p:nvPr/>
        </p:nvSpPr>
        <p:spPr>
          <a:xfrm>
            <a:off x="7462143" y="3399960"/>
            <a:ext cx="1515062" cy="1123362"/>
          </a:xfrm>
          <a:prstGeom prst="rect">
            <a:avLst/>
          </a:prstGeom>
          <a:solidFill>
            <a:srgbClr val="FF0000"/>
          </a:solidFill>
          <a:ln/>
        </p:spPr>
        <p:style>
          <a:lnRef idx="2">
            <a:schemeClr val="dk1"/>
          </a:lnRef>
          <a:fillRef idx="1">
            <a:schemeClr val="lt1"/>
          </a:fillRef>
          <a:effectRef idx="0">
            <a:schemeClr val="dk1"/>
          </a:effectRef>
          <a:fontRef idx="minor">
            <a:schemeClr val="dk1"/>
          </a:fontRef>
        </p:style>
        <p:txBody>
          <a:bodyPr spcFirstLastPara="1" wrap="square" lIns="68569" tIns="68569" rIns="68569" bIns="68569" anchor="t" anchorCtr="0">
            <a:spAutoFit/>
          </a:bodyPr>
          <a:lstStyle/>
          <a:p>
            <a:pPr algn="ctr"/>
            <a:r>
              <a:rPr lang="en-GB" sz="1600" dirty="0">
                <a:latin typeface="OpenDyslexic" panose="00000500000000000000" pitchFamily="50" charset="0"/>
              </a:rPr>
              <a:t>Payday lender= high interest rates </a:t>
            </a:r>
          </a:p>
        </p:txBody>
      </p:sp>
      <p:sp>
        <p:nvSpPr>
          <p:cNvPr id="19" name="Google Shape;259;p40">
            <a:extLst>
              <a:ext uri="{FF2B5EF4-FFF2-40B4-BE49-F238E27FC236}">
                <a16:creationId xmlns:a16="http://schemas.microsoft.com/office/drawing/2014/main" id="{EBB7ACDB-E7DC-0DB5-87AE-AC251D3ED2A3}"/>
              </a:ext>
            </a:extLst>
          </p:cNvPr>
          <p:cNvSpPr txBox="1"/>
          <p:nvPr/>
        </p:nvSpPr>
        <p:spPr>
          <a:xfrm>
            <a:off x="1095703" y="3225204"/>
            <a:ext cx="2147627" cy="969474"/>
          </a:xfrm>
          <a:prstGeom prst="rect">
            <a:avLst/>
          </a:prstGeom>
          <a:solidFill>
            <a:srgbClr val="FF0000"/>
          </a:solidFill>
          <a:ln/>
        </p:spPr>
        <p:style>
          <a:lnRef idx="2">
            <a:schemeClr val="dk1"/>
          </a:lnRef>
          <a:fillRef idx="1">
            <a:schemeClr val="lt1"/>
          </a:fillRef>
          <a:effectRef idx="0">
            <a:schemeClr val="dk1"/>
          </a:effectRef>
          <a:fontRef idx="minor">
            <a:schemeClr val="dk1"/>
          </a:fontRef>
        </p:style>
        <p:txBody>
          <a:bodyPr spcFirstLastPara="1" wrap="square" lIns="68569" tIns="68569" rIns="68569" bIns="68569" anchor="t" anchorCtr="0">
            <a:spAutoFit/>
          </a:bodyPr>
          <a:lstStyle/>
          <a:p>
            <a:pPr algn="ctr"/>
            <a:r>
              <a:rPr lang="en-GB" dirty="0">
                <a:latin typeface="OpenDyslexic" panose="00000500000000000000" pitchFamily="50" charset="0"/>
              </a:rPr>
              <a:t>Credit Card= short borrowing period </a:t>
            </a:r>
            <a:endParaRPr dirty="0">
              <a:latin typeface="OpenDyslexic" panose="00000500000000000000" pitchFamily="50" charset="0"/>
            </a:endParaRPr>
          </a:p>
        </p:txBody>
      </p:sp>
      <p:sp>
        <p:nvSpPr>
          <p:cNvPr id="21" name="Google Shape;261;p40">
            <a:extLst>
              <a:ext uri="{FF2B5EF4-FFF2-40B4-BE49-F238E27FC236}">
                <a16:creationId xmlns:a16="http://schemas.microsoft.com/office/drawing/2014/main" id="{E74E5EBA-2289-F2A9-AA41-48E52983353F}"/>
              </a:ext>
            </a:extLst>
          </p:cNvPr>
          <p:cNvSpPr txBox="1"/>
          <p:nvPr/>
        </p:nvSpPr>
        <p:spPr>
          <a:xfrm>
            <a:off x="10342346" y="3671791"/>
            <a:ext cx="1147725" cy="1000252"/>
          </a:xfrm>
          <a:prstGeom prst="rect">
            <a:avLst/>
          </a:prstGeom>
          <a:solidFill>
            <a:srgbClr val="FFC000"/>
          </a:solidFill>
          <a:ln/>
        </p:spPr>
        <p:style>
          <a:lnRef idx="2">
            <a:schemeClr val="dk1"/>
          </a:lnRef>
          <a:fillRef idx="1">
            <a:schemeClr val="lt1"/>
          </a:fillRef>
          <a:effectRef idx="0">
            <a:schemeClr val="dk1"/>
          </a:effectRef>
          <a:fontRef idx="minor">
            <a:schemeClr val="dk1"/>
          </a:fontRef>
        </p:style>
        <p:txBody>
          <a:bodyPr spcFirstLastPara="1" wrap="square" lIns="68569" tIns="68569" rIns="68569" bIns="68569" anchor="t" anchorCtr="0">
            <a:spAutoFit/>
          </a:bodyPr>
          <a:lstStyle/>
          <a:p>
            <a:pPr algn="ctr"/>
            <a:r>
              <a:rPr lang="en-GB" sz="1400" dirty="0">
                <a:latin typeface="OpenDyslexic" panose="00000500000000000000" pitchFamily="50" charset="0"/>
              </a:rPr>
              <a:t>Overdraft= can come with large fees </a:t>
            </a:r>
            <a:endParaRPr sz="1400" dirty="0">
              <a:latin typeface="OpenDyslexic" panose="00000500000000000000" pitchFamily="50" charset="0"/>
            </a:endParaRPr>
          </a:p>
        </p:txBody>
      </p:sp>
      <p:pic>
        <p:nvPicPr>
          <p:cNvPr id="1034" name="Picture 10" descr="University of Leicester | Across the Pond">
            <a:extLst>
              <a:ext uri="{FF2B5EF4-FFF2-40B4-BE49-F238E27FC236}">
                <a16:creationId xmlns:a16="http://schemas.microsoft.com/office/drawing/2014/main" id="{D667760F-3C77-B224-A5ED-4CE970DB3092}"/>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224976" y="2398963"/>
            <a:ext cx="3755571" cy="1000997"/>
          </a:xfrm>
          <a:prstGeom prst="rect">
            <a:avLst/>
          </a:prstGeom>
          <a:noFill/>
          <a:extLst>
            <a:ext uri="{909E8E84-426E-40DD-AFC4-6F175D3DCCD1}">
              <a14:hiddenFill xmlns:a14="http://schemas.microsoft.com/office/drawing/2010/main">
                <a:solidFill>
                  <a:srgbClr val="FFFFFF"/>
                </a:solidFill>
              </a14:hiddenFill>
            </a:ext>
          </a:extLst>
        </p:spPr>
      </p:pic>
      <p:sp>
        <p:nvSpPr>
          <p:cNvPr id="16" name="Google Shape;256;p40">
            <a:extLst>
              <a:ext uri="{FF2B5EF4-FFF2-40B4-BE49-F238E27FC236}">
                <a16:creationId xmlns:a16="http://schemas.microsoft.com/office/drawing/2014/main" id="{34EE921D-41AD-D41F-1861-B3943D97F2C9}"/>
              </a:ext>
            </a:extLst>
          </p:cNvPr>
          <p:cNvSpPr txBox="1"/>
          <p:nvPr/>
        </p:nvSpPr>
        <p:spPr>
          <a:xfrm>
            <a:off x="4336858" y="3142581"/>
            <a:ext cx="1754211" cy="1123362"/>
          </a:xfrm>
          <a:prstGeom prst="rect">
            <a:avLst/>
          </a:prstGeom>
          <a:solidFill>
            <a:srgbClr val="92D050"/>
          </a:solidFill>
          <a:ln/>
        </p:spPr>
        <p:style>
          <a:lnRef idx="2">
            <a:schemeClr val="dk1"/>
          </a:lnRef>
          <a:fillRef idx="1">
            <a:schemeClr val="lt1"/>
          </a:fillRef>
          <a:effectRef idx="0">
            <a:schemeClr val="dk1"/>
          </a:effectRef>
          <a:fontRef idx="minor">
            <a:schemeClr val="dk1"/>
          </a:fontRef>
        </p:style>
        <p:txBody>
          <a:bodyPr spcFirstLastPara="1" wrap="square" lIns="68569" tIns="68569" rIns="68569" bIns="68569" anchor="t" anchorCtr="0">
            <a:spAutoFit/>
          </a:bodyPr>
          <a:lstStyle/>
          <a:p>
            <a:pPr algn="ctr"/>
            <a:r>
              <a:rPr lang="en-GB" sz="1600" dirty="0">
                <a:latin typeface="OpenDyslexic" panose="00000500000000000000" pitchFamily="50" charset="0"/>
              </a:rPr>
              <a:t>Student Loan = potential better paid job </a:t>
            </a:r>
            <a:endParaRPr sz="1600" dirty="0">
              <a:latin typeface="OpenDyslexic" panose="00000500000000000000" pitchFamily="50" charset="0"/>
            </a:endParaRPr>
          </a:p>
        </p:txBody>
      </p:sp>
      <p:pic>
        <p:nvPicPr>
          <p:cNvPr id="1036" name="Picture 12" descr="Jones| Mortgages for First Time Buyers.">
            <a:extLst>
              <a:ext uri="{FF2B5EF4-FFF2-40B4-BE49-F238E27FC236}">
                <a16:creationId xmlns:a16="http://schemas.microsoft.com/office/drawing/2014/main" id="{AC2833DA-8504-DE6E-E8FF-D5962357835E}"/>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9613447" y="4809790"/>
            <a:ext cx="2368351" cy="1058792"/>
          </a:xfrm>
          <a:prstGeom prst="rect">
            <a:avLst/>
          </a:prstGeom>
          <a:noFill/>
          <a:extLst>
            <a:ext uri="{909E8E84-426E-40DD-AFC4-6F175D3DCCD1}">
              <a14:hiddenFill xmlns:a14="http://schemas.microsoft.com/office/drawing/2010/main">
                <a:solidFill>
                  <a:srgbClr val="FFFFFF"/>
                </a:solidFill>
              </a14:hiddenFill>
            </a:ext>
          </a:extLst>
        </p:spPr>
      </p:pic>
      <p:sp>
        <p:nvSpPr>
          <p:cNvPr id="17" name="Google Shape;257;p40">
            <a:extLst>
              <a:ext uri="{FF2B5EF4-FFF2-40B4-BE49-F238E27FC236}">
                <a16:creationId xmlns:a16="http://schemas.microsoft.com/office/drawing/2014/main" id="{21E2A8D0-3FD9-0003-E008-77FBB0F69A7D}"/>
              </a:ext>
            </a:extLst>
          </p:cNvPr>
          <p:cNvSpPr txBox="1"/>
          <p:nvPr/>
        </p:nvSpPr>
        <p:spPr>
          <a:xfrm>
            <a:off x="9944543" y="5728767"/>
            <a:ext cx="1706157" cy="877141"/>
          </a:xfrm>
          <a:prstGeom prst="rect">
            <a:avLst/>
          </a:prstGeom>
          <a:solidFill>
            <a:srgbClr val="92D050"/>
          </a:solidFill>
          <a:ln/>
        </p:spPr>
        <p:style>
          <a:lnRef idx="2">
            <a:schemeClr val="dk1"/>
          </a:lnRef>
          <a:fillRef idx="1">
            <a:schemeClr val="lt1"/>
          </a:fillRef>
          <a:effectRef idx="0">
            <a:schemeClr val="dk1"/>
          </a:effectRef>
          <a:fontRef idx="minor">
            <a:schemeClr val="dk1"/>
          </a:fontRef>
        </p:style>
        <p:txBody>
          <a:bodyPr spcFirstLastPara="1" wrap="square" lIns="68569" tIns="68569" rIns="68569" bIns="68569" anchor="t" anchorCtr="0">
            <a:spAutoFit/>
          </a:bodyPr>
          <a:lstStyle/>
          <a:p>
            <a:pPr algn="ctr"/>
            <a:r>
              <a:rPr lang="en-GB" sz="1600" dirty="0">
                <a:latin typeface="OpenDyslexic" panose="00000500000000000000" pitchFamily="50" charset="0"/>
              </a:rPr>
              <a:t>Mortgage= home ownership </a:t>
            </a:r>
            <a:endParaRPr sz="1600" dirty="0">
              <a:latin typeface="OpenDyslexic" panose="00000500000000000000" pitchFamily="50" charset="0"/>
            </a:endParaRPr>
          </a:p>
        </p:txBody>
      </p:sp>
      <p:pic>
        <p:nvPicPr>
          <p:cNvPr id="1038" name="Picture 14" descr="Advantage And Disadvantage Of Bank Loan Borrowing For SMEs">
            <a:extLst>
              <a:ext uri="{FF2B5EF4-FFF2-40B4-BE49-F238E27FC236}">
                <a16:creationId xmlns:a16="http://schemas.microsoft.com/office/drawing/2014/main" id="{2272008E-7ADF-BA01-B25E-4B34E222D8DC}"/>
              </a:ext>
            </a:extLst>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7137329" y="4923229"/>
            <a:ext cx="1775928" cy="1129233"/>
          </a:xfrm>
          <a:prstGeom prst="rect">
            <a:avLst/>
          </a:prstGeom>
          <a:noFill/>
          <a:extLst>
            <a:ext uri="{909E8E84-426E-40DD-AFC4-6F175D3DCCD1}">
              <a14:hiddenFill xmlns:a14="http://schemas.microsoft.com/office/drawing/2010/main">
                <a:solidFill>
                  <a:srgbClr val="FFFFFF"/>
                </a:solidFill>
              </a14:hiddenFill>
            </a:ext>
          </a:extLst>
        </p:spPr>
      </p:pic>
      <p:sp>
        <p:nvSpPr>
          <p:cNvPr id="20" name="Google Shape;260;p40">
            <a:extLst>
              <a:ext uri="{FF2B5EF4-FFF2-40B4-BE49-F238E27FC236}">
                <a16:creationId xmlns:a16="http://schemas.microsoft.com/office/drawing/2014/main" id="{8113323F-EFF0-CFA0-EBDC-A78253CC756C}"/>
              </a:ext>
            </a:extLst>
          </p:cNvPr>
          <p:cNvSpPr txBox="1"/>
          <p:nvPr/>
        </p:nvSpPr>
        <p:spPr>
          <a:xfrm>
            <a:off x="7094806" y="4670015"/>
            <a:ext cx="1860975" cy="877141"/>
          </a:xfrm>
          <a:prstGeom prst="rect">
            <a:avLst/>
          </a:prstGeom>
          <a:solidFill>
            <a:srgbClr val="92D050"/>
          </a:solidFill>
          <a:ln/>
        </p:spPr>
        <p:style>
          <a:lnRef idx="2">
            <a:schemeClr val="dk1"/>
          </a:lnRef>
          <a:fillRef idx="1">
            <a:schemeClr val="lt1"/>
          </a:fillRef>
          <a:effectRef idx="0">
            <a:schemeClr val="dk1"/>
          </a:effectRef>
          <a:fontRef idx="minor">
            <a:schemeClr val="dk1"/>
          </a:fontRef>
        </p:style>
        <p:txBody>
          <a:bodyPr spcFirstLastPara="1" wrap="square" lIns="68569" tIns="68569" rIns="68569" bIns="68569" anchor="t" anchorCtr="0">
            <a:spAutoFit/>
          </a:bodyPr>
          <a:lstStyle/>
          <a:p>
            <a:pPr algn="ctr"/>
            <a:r>
              <a:rPr lang="en-GB" sz="1600" dirty="0">
                <a:latin typeface="OpenDyslexic" panose="00000500000000000000" pitchFamily="50" charset="0"/>
              </a:rPr>
              <a:t>Personal Loan=  low interest rates </a:t>
            </a:r>
            <a:endParaRPr sz="1600" dirty="0">
              <a:latin typeface="OpenDyslexic" panose="00000500000000000000" pitchFamily="50" charset="0"/>
            </a:endParaRPr>
          </a:p>
        </p:txBody>
      </p:sp>
      <p:sp>
        <p:nvSpPr>
          <p:cNvPr id="6" name="TextBox 5">
            <a:extLst>
              <a:ext uri="{FF2B5EF4-FFF2-40B4-BE49-F238E27FC236}">
                <a16:creationId xmlns:a16="http://schemas.microsoft.com/office/drawing/2014/main" id="{6A8C673A-2487-B019-E38B-B01EE7C00FA4}"/>
              </a:ext>
            </a:extLst>
          </p:cNvPr>
          <p:cNvSpPr txBox="1"/>
          <p:nvPr/>
        </p:nvSpPr>
        <p:spPr>
          <a:xfrm>
            <a:off x="1348083" y="1433650"/>
            <a:ext cx="9385239" cy="646331"/>
          </a:xfrm>
          <a:prstGeom prst="rect">
            <a:avLst/>
          </a:prstGeom>
          <a:noFill/>
        </p:spPr>
        <p:txBody>
          <a:bodyPr wrap="square">
            <a:spAutoFit/>
          </a:bodyPr>
          <a:lstStyle/>
          <a:p>
            <a:r>
              <a:rPr lang="en-GB" sz="1800" b="0" i="0" kern="1200" dirty="0">
                <a:solidFill>
                  <a:schemeClr val="tx1"/>
                </a:solidFill>
                <a:effectLst/>
                <a:latin typeface="OpenDyslexic" panose="00000500000000000000" pitchFamily="50" charset="0"/>
                <a:ea typeface="+mn-ea"/>
                <a:cs typeface="+mn-cs"/>
              </a:rPr>
              <a:t>Good debt- </a:t>
            </a:r>
            <a:r>
              <a:rPr lang="en-GB" dirty="0">
                <a:latin typeface="OpenDyslexic" panose="00000500000000000000" pitchFamily="50" charset="0"/>
              </a:rPr>
              <a:t>U</a:t>
            </a:r>
            <a:r>
              <a:rPr lang="en-GB" sz="1800" b="0" i="0" kern="1200" dirty="0">
                <a:solidFill>
                  <a:schemeClr val="tx1"/>
                </a:solidFill>
                <a:effectLst/>
                <a:latin typeface="OpenDyslexic" panose="00000500000000000000" pitchFamily="50" charset="0"/>
                <a:ea typeface="+mn-ea"/>
                <a:cs typeface="+mn-cs"/>
              </a:rPr>
              <a:t>sually planned with a clear purpose for investing. It is generally linked to a return on that investment. </a:t>
            </a:r>
            <a:endParaRPr lang="en-GB" sz="1600" b="0" dirty="0">
              <a:latin typeface="OpenDyslexic" panose="00000500000000000000" pitchFamily="50" charset="0"/>
            </a:endParaRPr>
          </a:p>
        </p:txBody>
      </p:sp>
    </p:spTree>
    <p:extLst>
      <p:ext uri="{BB962C8B-B14F-4D97-AF65-F5344CB8AC3E}">
        <p14:creationId xmlns:p14="http://schemas.microsoft.com/office/powerpoint/2010/main" val="110939703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17B038-BA96-B48F-B12E-041151C227DE}"/>
              </a:ext>
            </a:extLst>
          </p:cNvPr>
          <p:cNvSpPr>
            <a:spLocks noGrp="1"/>
          </p:cNvSpPr>
          <p:nvPr>
            <p:ph type="title"/>
          </p:nvPr>
        </p:nvSpPr>
        <p:spPr>
          <a:xfrm>
            <a:off x="838200" y="1617529"/>
            <a:ext cx="10515600" cy="831757"/>
          </a:xfrm>
        </p:spPr>
        <p:txBody>
          <a:bodyPr/>
          <a:lstStyle/>
          <a:p>
            <a:pPr algn="ctr"/>
            <a:r>
              <a:rPr lang="en-GB" dirty="0">
                <a:latin typeface="OpenDyslexic" panose="00000500000000000000" pitchFamily="50" charset="0"/>
              </a:rPr>
              <a:t>How easy is it to get into debt?</a:t>
            </a:r>
          </a:p>
        </p:txBody>
      </p:sp>
      <p:sp>
        <p:nvSpPr>
          <p:cNvPr id="3" name="Content Placeholder 2">
            <a:extLst>
              <a:ext uri="{FF2B5EF4-FFF2-40B4-BE49-F238E27FC236}">
                <a16:creationId xmlns:a16="http://schemas.microsoft.com/office/drawing/2014/main" id="{EDF8B8BA-319D-4A26-9018-98A832ED825A}"/>
              </a:ext>
            </a:extLst>
          </p:cNvPr>
          <p:cNvSpPr>
            <a:spLocks noGrp="1"/>
          </p:cNvSpPr>
          <p:nvPr>
            <p:ph idx="1"/>
          </p:nvPr>
        </p:nvSpPr>
        <p:spPr>
          <a:xfrm>
            <a:off x="3842657" y="6045178"/>
            <a:ext cx="4506686" cy="613725"/>
          </a:xfrm>
        </p:spPr>
        <p:txBody>
          <a:bodyPr>
            <a:normAutofit/>
          </a:bodyPr>
          <a:lstStyle/>
          <a:p>
            <a:pPr marL="0" indent="0">
              <a:buNone/>
            </a:pPr>
            <a:r>
              <a:rPr lang="en-GB" sz="1800" dirty="0">
                <a:hlinkClick r:id="rId2"/>
              </a:rPr>
              <a:t>Buy Now Pay Later The New Debt Crisis 1080 BBC Panorama 13/12/2021 - YouTube</a:t>
            </a:r>
            <a:endParaRPr lang="en-GB" sz="1800" dirty="0"/>
          </a:p>
        </p:txBody>
      </p:sp>
      <p:pic>
        <p:nvPicPr>
          <p:cNvPr id="2050" name="Picture 2" descr="27% of adults use Klarna or other BNPL - regulation is needed · Debt Camel">
            <a:extLst>
              <a:ext uri="{FF2B5EF4-FFF2-40B4-BE49-F238E27FC236}">
                <a16:creationId xmlns:a16="http://schemas.microsoft.com/office/drawing/2014/main" id="{AE033601-0297-C39C-3CD9-42A159DB4D55}"/>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15043" y="2449286"/>
            <a:ext cx="3129643" cy="1564822"/>
          </a:xfrm>
          <a:prstGeom prst="rect">
            <a:avLst/>
          </a:prstGeom>
          <a:noFill/>
          <a:extLst>
            <a:ext uri="{909E8E84-426E-40DD-AFC4-6F175D3DCCD1}">
              <a14:hiddenFill xmlns:a14="http://schemas.microsoft.com/office/drawing/2010/main">
                <a:solidFill>
                  <a:srgbClr val="FFFFFF"/>
                </a:solidFill>
              </a14:hiddenFill>
            </a:ext>
          </a:extLst>
        </p:spPr>
      </p:pic>
      <p:pic>
        <p:nvPicPr>
          <p:cNvPr id="2052" name="Picture 4" descr="Wikipink - The truth about Klarna in UK">
            <a:extLst>
              <a:ext uri="{FF2B5EF4-FFF2-40B4-BE49-F238E27FC236}">
                <a16:creationId xmlns:a16="http://schemas.microsoft.com/office/drawing/2014/main" id="{E68FB5B0-C8B2-BC83-7350-A63359F5C90C}"/>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14597" y="4014108"/>
            <a:ext cx="3930534" cy="2432865"/>
          </a:xfrm>
          <a:prstGeom prst="rect">
            <a:avLst/>
          </a:prstGeom>
          <a:noFill/>
          <a:extLst>
            <a:ext uri="{909E8E84-426E-40DD-AFC4-6F175D3DCCD1}">
              <a14:hiddenFill xmlns:a14="http://schemas.microsoft.com/office/drawing/2010/main">
                <a:solidFill>
                  <a:srgbClr val="FFFFFF"/>
                </a:solidFill>
              </a14:hiddenFill>
            </a:ext>
          </a:extLst>
        </p:spPr>
      </p:pic>
      <p:sp>
        <p:nvSpPr>
          <p:cNvPr id="4" name="TextBox 3">
            <a:extLst>
              <a:ext uri="{FF2B5EF4-FFF2-40B4-BE49-F238E27FC236}">
                <a16:creationId xmlns:a16="http://schemas.microsoft.com/office/drawing/2014/main" id="{1B017497-8A77-9BFB-A3F6-5DA0848132E4}"/>
              </a:ext>
            </a:extLst>
          </p:cNvPr>
          <p:cNvSpPr txBox="1"/>
          <p:nvPr/>
        </p:nvSpPr>
        <p:spPr>
          <a:xfrm>
            <a:off x="4820045" y="2721319"/>
            <a:ext cx="6795012" cy="2308324"/>
          </a:xfrm>
          <a:prstGeom prst="rect">
            <a:avLst/>
          </a:prstGeom>
          <a:noFill/>
        </p:spPr>
        <p:txBody>
          <a:bodyPr wrap="square" rtlCol="0">
            <a:spAutoFit/>
          </a:bodyPr>
          <a:lstStyle/>
          <a:p>
            <a:r>
              <a:rPr lang="en-GB" dirty="0">
                <a:latin typeface="OpenDyslexic" panose="00000500000000000000" pitchFamily="50" charset="0"/>
              </a:rPr>
              <a:t>Buy now pay later schemes are currently unregulated. This means, that nearly everyone can get access to quick money. This means people who are potentially financially vulnerable can gain access to more debt. </a:t>
            </a:r>
          </a:p>
          <a:p>
            <a:endParaRPr lang="en-GB" dirty="0">
              <a:latin typeface="OpenDyslexic" panose="00000500000000000000" pitchFamily="50" charset="0"/>
            </a:endParaRPr>
          </a:p>
          <a:p>
            <a:r>
              <a:rPr lang="en-GB" dirty="0">
                <a:solidFill>
                  <a:srgbClr val="002060"/>
                </a:solidFill>
                <a:latin typeface="OpenDyslexic" panose="00000500000000000000" pitchFamily="50" charset="0"/>
              </a:rPr>
              <a:t>Watch the video and then answer the questions in your booklet.</a:t>
            </a:r>
          </a:p>
        </p:txBody>
      </p:sp>
      <p:sp>
        <p:nvSpPr>
          <p:cNvPr id="5" name="TextBox 4">
            <a:extLst>
              <a:ext uri="{FF2B5EF4-FFF2-40B4-BE49-F238E27FC236}">
                <a16:creationId xmlns:a16="http://schemas.microsoft.com/office/drawing/2014/main" id="{DF130895-DFC7-C430-B750-ED56F6AD7D48}"/>
              </a:ext>
            </a:extLst>
          </p:cNvPr>
          <p:cNvSpPr txBox="1"/>
          <p:nvPr/>
        </p:nvSpPr>
        <p:spPr>
          <a:xfrm>
            <a:off x="4989576" y="80592"/>
            <a:ext cx="2212848" cy="369332"/>
          </a:xfrm>
          <a:prstGeom prst="rect">
            <a:avLst/>
          </a:prstGeom>
          <a:solidFill>
            <a:srgbClr val="FFFF00"/>
          </a:solidFill>
        </p:spPr>
        <p:txBody>
          <a:bodyPr wrap="square" rtlCol="0">
            <a:spAutoFit/>
          </a:bodyPr>
          <a:lstStyle/>
          <a:p>
            <a:pPr algn="ctr"/>
            <a:r>
              <a:rPr lang="en-GB" dirty="0">
                <a:latin typeface="OpenDyslexic" panose="00000500000000000000" pitchFamily="50" charset="0"/>
              </a:rPr>
              <a:t>Page 5  </a:t>
            </a:r>
          </a:p>
        </p:txBody>
      </p:sp>
    </p:spTree>
    <p:extLst>
      <p:ext uri="{BB962C8B-B14F-4D97-AF65-F5344CB8AC3E}">
        <p14:creationId xmlns:p14="http://schemas.microsoft.com/office/powerpoint/2010/main" val="531284227"/>
      </p:ext>
    </p:extLst>
  </p:cSld>
  <p:clrMapOvr>
    <a:masterClrMapping/>
  </p:clrMapOvr>
</p:sld>
</file>

<file path=ppt/theme/theme1.xml><?xml version="1.0" encoding="utf-8"?>
<a:theme xmlns:a="http://schemas.openxmlformats.org/drawingml/2006/main" name="OMA BQ">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MA BQ" id="{2A74D048-6A73-413F-B677-E3BFBBE88AE1}" vid="{A4E9037C-9D27-41FA-BC51-DE4161E9A839}"/>
    </a:ext>
  </a:extLst>
</a:theme>
</file>

<file path=docProps/app.xml><?xml version="1.0" encoding="utf-8"?>
<Properties xmlns="http://schemas.openxmlformats.org/officeDocument/2006/extended-properties" xmlns:vt="http://schemas.openxmlformats.org/officeDocument/2006/docPropsVTypes">
  <Template>OMA BQ Vocab Master</Template>
  <TotalTime>427</TotalTime>
  <Words>578</Words>
  <Application>Microsoft Office PowerPoint</Application>
  <PresentationFormat>Widescreen</PresentationFormat>
  <Paragraphs>81</Paragraphs>
  <Slides>10</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10</vt:i4>
      </vt:variant>
    </vt:vector>
  </HeadingPairs>
  <TitlesOfParts>
    <vt:vector size="16" baseType="lpstr">
      <vt:lpstr>Adobe Fan Heiti Std B</vt:lpstr>
      <vt:lpstr>Arial</vt:lpstr>
      <vt:lpstr>Calibri</vt:lpstr>
      <vt:lpstr>Calibri Light</vt:lpstr>
      <vt:lpstr>OpenDyslexic</vt:lpstr>
      <vt:lpstr>OMA BQ</vt:lpstr>
      <vt:lpstr>Do now: Drill Questions </vt:lpstr>
      <vt:lpstr>Do now: Drill Questions </vt:lpstr>
      <vt:lpstr>What are we learning today?</vt:lpstr>
      <vt:lpstr>Key words for today </vt:lpstr>
      <vt:lpstr>Key words for today </vt:lpstr>
      <vt:lpstr>What is debt?</vt:lpstr>
      <vt:lpstr>Which debt is good or bad? </vt:lpstr>
      <vt:lpstr>PowerPoint Presentation</vt:lpstr>
      <vt:lpstr>How easy is it to get into debt?</vt:lpstr>
      <vt:lpstr>Smyths has just started accepting Klarna (BNPL) for children’s toys. Is this putting extra pressure on parents and potentially putting them in more debt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Abby Shallow</dc:creator>
  <cp:lastModifiedBy>Abbie Shaw</cp:lastModifiedBy>
  <cp:revision>3</cp:revision>
  <dcterms:created xsi:type="dcterms:W3CDTF">2025-05-22T07:03:24Z</dcterms:created>
  <dcterms:modified xsi:type="dcterms:W3CDTF">2025-09-11T10:56:34Z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d6fe2a56-af49-4a87-8d01-0ad3300d8c60_Enabled">
    <vt:lpwstr>true</vt:lpwstr>
  </property>
  <property fmtid="{D5CDD505-2E9C-101B-9397-08002B2CF9AE}" pid="3" name="MSIP_Label_d6fe2a56-af49-4a87-8d01-0ad3300d8c60_SetDate">
    <vt:lpwstr>2025-05-22T07:59:01Z</vt:lpwstr>
  </property>
  <property fmtid="{D5CDD505-2E9C-101B-9397-08002B2CF9AE}" pid="4" name="MSIP_Label_d6fe2a56-af49-4a87-8d01-0ad3300d8c60_Method">
    <vt:lpwstr>Standard</vt:lpwstr>
  </property>
  <property fmtid="{D5CDD505-2E9C-101B-9397-08002B2CF9AE}" pid="5" name="MSIP_Label_d6fe2a56-af49-4a87-8d01-0ad3300d8c60_Name">
    <vt:lpwstr>defa4170-0d19-0005-0004-bc88714345d2</vt:lpwstr>
  </property>
  <property fmtid="{D5CDD505-2E9C-101B-9397-08002B2CF9AE}" pid="6" name="MSIP_Label_d6fe2a56-af49-4a87-8d01-0ad3300d8c60_SiteId">
    <vt:lpwstr>51640577-21a1-4ce3-8bc8-5bb90cabad75</vt:lpwstr>
  </property>
  <property fmtid="{D5CDD505-2E9C-101B-9397-08002B2CF9AE}" pid="7" name="MSIP_Label_d6fe2a56-af49-4a87-8d01-0ad3300d8c60_ActionId">
    <vt:lpwstr>aedfc540-ceaf-4559-bd38-aa82491259c5</vt:lpwstr>
  </property>
  <property fmtid="{D5CDD505-2E9C-101B-9397-08002B2CF9AE}" pid="8" name="MSIP_Label_d6fe2a56-af49-4a87-8d01-0ad3300d8c60_ContentBits">
    <vt:lpwstr>0</vt:lpwstr>
  </property>
  <property fmtid="{D5CDD505-2E9C-101B-9397-08002B2CF9AE}" pid="9" name="MSIP_Label_d6fe2a56-af49-4a87-8d01-0ad3300d8c60_Tag">
    <vt:lpwstr>10, 3, 0, 1</vt:lpwstr>
  </property>
</Properties>
</file>