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4"/>
  </p:notesMasterIdLst>
  <p:sldIdLst>
    <p:sldId id="924" r:id="rId2"/>
    <p:sldId id="863" r:id="rId3"/>
    <p:sldId id="878" r:id="rId4"/>
    <p:sldId id="925" r:id="rId5"/>
    <p:sldId id="926" r:id="rId6"/>
    <p:sldId id="927" r:id="rId7"/>
    <p:sldId id="935" r:id="rId8"/>
    <p:sldId id="928" r:id="rId9"/>
    <p:sldId id="929" r:id="rId10"/>
    <p:sldId id="930" r:id="rId11"/>
    <p:sldId id="931" r:id="rId12"/>
    <p:sldId id="932" r:id="rId13"/>
    <p:sldId id="933" r:id="rId14"/>
    <p:sldId id="886" r:id="rId15"/>
    <p:sldId id="888" r:id="rId16"/>
    <p:sldId id="899" r:id="rId17"/>
    <p:sldId id="934" r:id="rId18"/>
    <p:sldId id="887" r:id="rId19"/>
    <p:sldId id="261" r:id="rId20"/>
    <p:sldId id="266" r:id="rId21"/>
    <p:sldId id="275" r:id="rId22"/>
    <p:sldId id="281" r:id="rId23"/>
    <p:sldId id="256" r:id="rId24"/>
    <p:sldId id="895" r:id="rId25"/>
    <p:sldId id="896" r:id="rId26"/>
    <p:sldId id="897" r:id="rId27"/>
    <p:sldId id="865" r:id="rId28"/>
    <p:sldId id="866" r:id="rId29"/>
    <p:sldId id="890" r:id="rId30"/>
    <p:sldId id="898" r:id="rId31"/>
    <p:sldId id="867" r:id="rId32"/>
    <p:sldId id="869" r:id="rId33"/>
    <p:sldId id="901" r:id="rId34"/>
    <p:sldId id="902" r:id="rId35"/>
    <p:sldId id="903" r:id="rId36"/>
    <p:sldId id="904" r:id="rId37"/>
    <p:sldId id="905" r:id="rId38"/>
    <p:sldId id="870" r:id="rId39"/>
    <p:sldId id="872" r:id="rId40"/>
    <p:sldId id="871" r:id="rId41"/>
    <p:sldId id="900" r:id="rId42"/>
    <p:sldId id="906" r:id="rId43"/>
    <p:sldId id="907" r:id="rId44"/>
    <p:sldId id="893" r:id="rId45"/>
    <p:sldId id="894" r:id="rId46"/>
    <p:sldId id="908" r:id="rId47"/>
    <p:sldId id="909" r:id="rId48"/>
    <p:sldId id="910" r:id="rId49"/>
    <p:sldId id="911" r:id="rId50"/>
    <p:sldId id="912" r:id="rId51"/>
    <p:sldId id="883" r:id="rId52"/>
    <p:sldId id="885" r:id="rId53"/>
    <p:sldId id="879" r:id="rId54"/>
    <p:sldId id="913" r:id="rId55"/>
    <p:sldId id="914" r:id="rId56"/>
    <p:sldId id="880" r:id="rId57"/>
    <p:sldId id="876" r:id="rId58"/>
    <p:sldId id="877" r:id="rId59"/>
    <p:sldId id="915" r:id="rId60"/>
    <p:sldId id="916" r:id="rId61"/>
    <p:sldId id="917" r:id="rId62"/>
    <p:sldId id="918" r:id="rId6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p:cViewPr varScale="1">
        <p:scale>
          <a:sx n="44" d="100"/>
          <a:sy n="44" d="100"/>
        </p:scale>
        <p:origin x="2256" y="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32156-AC6A-4F3E-8C9D-8C6CBDFC25D8}" type="datetimeFigureOut">
              <a:rPr lang="en-GB" smtClean="0"/>
              <a:t>02/07/2025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F794A-DDC8-419F-A2C5-F12014FBE6B7}" type="slidenum">
              <a:rPr lang="en-GB" smtClean="0"/>
              <a:t>‹#›</a:t>
            </a:fld>
            <a:endParaRPr lang="en-GB"/>
          </a:p>
        </p:txBody>
      </p:sp>
    </p:spTree>
    <p:extLst>
      <p:ext uri="{BB962C8B-B14F-4D97-AF65-F5344CB8AC3E}">
        <p14:creationId xmlns:p14="http://schemas.microsoft.com/office/powerpoint/2010/main" val="52013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01EB8C-BB83-4135-9AB4-D689064EE156}" type="datetime1">
              <a:rPr lang="en-GB" smtClean="0"/>
              <a:t>02/07/2025</a:t>
            </a:fld>
            <a:endParaRPr lang="en-GB"/>
          </a:p>
        </p:txBody>
      </p:sp>
      <p:sp>
        <p:nvSpPr>
          <p:cNvPr id="5" name="Footer Placeholder 4"/>
          <p:cNvSpPr>
            <a:spLocks noGrp="1"/>
          </p:cNvSpPr>
          <p:nvPr>
            <p:ph type="ftr" sz="quarter" idx="11"/>
          </p:nvPr>
        </p:nvSpPr>
        <p:spPr/>
        <p:txBody>
          <a:bodyPr/>
          <a:lstStyle/>
          <a:p>
            <a:r>
              <a:rPr lang="en-GB"/>
              <a:t>Keywords: </a:t>
            </a:r>
          </a:p>
        </p:txBody>
      </p:sp>
      <p:sp>
        <p:nvSpPr>
          <p:cNvPr id="6" name="Slide Number Placeholder 5"/>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4717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55A8A-30E3-4B2E-BE29-682F5119F0D6}" type="datetime1">
              <a:rPr lang="en-GB" smtClean="0"/>
              <a:t>02/07/2025</a:t>
            </a:fld>
            <a:endParaRPr lang="en-GB"/>
          </a:p>
        </p:txBody>
      </p:sp>
      <p:sp>
        <p:nvSpPr>
          <p:cNvPr id="5" name="Footer Placeholder 4"/>
          <p:cNvSpPr>
            <a:spLocks noGrp="1"/>
          </p:cNvSpPr>
          <p:nvPr>
            <p:ph type="ftr" sz="quarter" idx="11"/>
          </p:nvPr>
        </p:nvSpPr>
        <p:spPr/>
        <p:txBody>
          <a:bodyPr/>
          <a:lstStyle/>
          <a:p>
            <a:r>
              <a:rPr lang="en-GB"/>
              <a:t>Keywords: </a:t>
            </a:r>
          </a:p>
        </p:txBody>
      </p:sp>
      <p:sp>
        <p:nvSpPr>
          <p:cNvPr id="6" name="Slide Number Placeholder 5"/>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138969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8A4ADA-2668-4EAD-A5FC-755732A4A727}" type="datetime1">
              <a:rPr lang="en-GB" smtClean="0"/>
              <a:t>02/07/2025</a:t>
            </a:fld>
            <a:endParaRPr lang="en-GB"/>
          </a:p>
        </p:txBody>
      </p:sp>
      <p:sp>
        <p:nvSpPr>
          <p:cNvPr id="5" name="Footer Placeholder 4"/>
          <p:cNvSpPr>
            <a:spLocks noGrp="1"/>
          </p:cNvSpPr>
          <p:nvPr>
            <p:ph type="ftr" sz="quarter" idx="11"/>
          </p:nvPr>
        </p:nvSpPr>
        <p:spPr/>
        <p:txBody>
          <a:bodyPr/>
          <a:lstStyle/>
          <a:p>
            <a:r>
              <a:rPr lang="en-GB"/>
              <a:t>Keywords: </a:t>
            </a:r>
          </a:p>
        </p:txBody>
      </p:sp>
      <p:sp>
        <p:nvSpPr>
          <p:cNvPr id="6" name="Slide Number Placeholder 5"/>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39924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19273-8960-4DA3-9091-AE51055CB6A6}" type="datetime1">
              <a:rPr lang="en-GB" smtClean="0"/>
              <a:t>02/07/2025</a:t>
            </a:fld>
            <a:endParaRPr lang="en-GB"/>
          </a:p>
        </p:txBody>
      </p:sp>
      <p:sp>
        <p:nvSpPr>
          <p:cNvPr id="5" name="Footer Placeholder 4"/>
          <p:cNvSpPr>
            <a:spLocks noGrp="1"/>
          </p:cNvSpPr>
          <p:nvPr>
            <p:ph type="ftr" sz="quarter" idx="11"/>
          </p:nvPr>
        </p:nvSpPr>
        <p:spPr/>
        <p:txBody>
          <a:bodyPr/>
          <a:lstStyle/>
          <a:p>
            <a:r>
              <a:rPr lang="en-GB"/>
              <a:t>Keywords: </a:t>
            </a:r>
          </a:p>
        </p:txBody>
      </p:sp>
      <p:sp>
        <p:nvSpPr>
          <p:cNvPr id="6" name="Slide Number Placeholder 5"/>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366792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9F3DBC-0AC1-454C-92AD-F7BA845EF9B4}" type="datetime1">
              <a:rPr lang="en-GB" smtClean="0"/>
              <a:t>02/07/2025</a:t>
            </a:fld>
            <a:endParaRPr lang="en-GB"/>
          </a:p>
        </p:txBody>
      </p:sp>
      <p:sp>
        <p:nvSpPr>
          <p:cNvPr id="5" name="Footer Placeholder 4"/>
          <p:cNvSpPr>
            <a:spLocks noGrp="1"/>
          </p:cNvSpPr>
          <p:nvPr>
            <p:ph type="ftr" sz="quarter" idx="11"/>
          </p:nvPr>
        </p:nvSpPr>
        <p:spPr/>
        <p:txBody>
          <a:bodyPr/>
          <a:lstStyle/>
          <a:p>
            <a:r>
              <a:rPr lang="en-GB"/>
              <a:t>Keywords: </a:t>
            </a:r>
          </a:p>
        </p:txBody>
      </p:sp>
      <p:sp>
        <p:nvSpPr>
          <p:cNvPr id="6" name="Slide Number Placeholder 5"/>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105960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610BC-30CE-466C-8AE7-EA81CA89F306}" type="datetime1">
              <a:rPr lang="en-GB" smtClean="0"/>
              <a:t>02/07/2025</a:t>
            </a:fld>
            <a:endParaRPr lang="en-GB"/>
          </a:p>
        </p:txBody>
      </p:sp>
      <p:sp>
        <p:nvSpPr>
          <p:cNvPr id="6" name="Footer Placeholder 5"/>
          <p:cNvSpPr>
            <a:spLocks noGrp="1"/>
          </p:cNvSpPr>
          <p:nvPr>
            <p:ph type="ftr" sz="quarter" idx="11"/>
          </p:nvPr>
        </p:nvSpPr>
        <p:spPr/>
        <p:txBody>
          <a:bodyPr/>
          <a:lstStyle/>
          <a:p>
            <a:r>
              <a:rPr lang="en-GB"/>
              <a:t>Keywords: </a:t>
            </a:r>
          </a:p>
        </p:txBody>
      </p:sp>
      <p:sp>
        <p:nvSpPr>
          <p:cNvPr id="7" name="Slide Number Placeholder 6"/>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47832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30BE52-FF9B-4392-B46F-E617AB4E7905}" type="datetime1">
              <a:rPr lang="en-GB" smtClean="0"/>
              <a:t>02/07/2025</a:t>
            </a:fld>
            <a:endParaRPr lang="en-GB"/>
          </a:p>
        </p:txBody>
      </p:sp>
      <p:sp>
        <p:nvSpPr>
          <p:cNvPr id="8" name="Footer Placeholder 7"/>
          <p:cNvSpPr>
            <a:spLocks noGrp="1"/>
          </p:cNvSpPr>
          <p:nvPr>
            <p:ph type="ftr" sz="quarter" idx="11"/>
          </p:nvPr>
        </p:nvSpPr>
        <p:spPr/>
        <p:txBody>
          <a:bodyPr/>
          <a:lstStyle/>
          <a:p>
            <a:r>
              <a:rPr lang="en-GB"/>
              <a:t>Keywords: </a:t>
            </a:r>
          </a:p>
        </p:txBody>
      </p:sp>
      <p:sp>
        <p:nvSpPr>
          <p:cNvPr id="9" name="Slide Number Placeholder 8"/>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299781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55FE10-6180-4B64-A99D-3CC69293ED91}" type="datetime1">
              <a:rPr lang="en-GB" smtClean="0"/>
              <a:t>02/07/2025</a:t>
            </a:fld>
            <a:endParaRPr lang="en-GB"/>
          </a:p>
        </p:txBody>
      </p:sp>
      <p:sp>
        <p:nvSpPr>
          <p:cNvPr id="4" name="Footer Placeholder 3"/>
          <p:cNvSpPr>
            <a:spLocks noGrp="1"/>
          </p:cNvSpPr>
          <p:nvPr>
            <p:ph type="ftr" sz="quarter" idx="11"/>
          </p:nvPr>
        </p:nvSpPr>
        <p:spPr/>
        <p:txBody>
          <a:bodyPr/>
          <a:lstStyle/>
          <a:p>
            <a:r>
              <a:rPr lang="en-GB"/>
              <a:t>Keywords: </a:t>
            </a:r>
          </a:p>
        </p:txBody>
      </p:sp>
      <p:sp>
        <p:nvSpPr>
          <p:cNvPr id="5" name="Slide Number Placeholder 4"/>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199553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84827-7BE8-4C85-BE32-96B249E25B50}" type="datetime1">
              <a:rPr lang="en-GB" smtClean="0"/>
              <a:t>02/07/2025</a:t>
            </a:fld>
            <a:endParaRPr lang="en-GB"/>
          </a:p>
        </p:txBody>
      </p:sp>
      <p:sp>
        <p:nvSpPr>
          <p:cNvPr id="3" name="Footer Placeholder 2"/>
          <p:cNvSpPr>
            <a:spLocks noGrp="1"/>
          </p:cNvSpPr>
          <p:nvPr>
            <p:ph type="ftr" sz="quarter" idx="11"/>
          </p:nvPr>
        </p:nvSpPr>
        <p:spPr/>
        <p:txBody>
          <a:bodyPr/>
          <a:lstStyle/>
          <a:p>
            <a:r>
              <a:rPr lang="en-GB"/>
              <a:t>Keywords: </a:t>
            </a:r>
          </a:p>
        </p:txBody>
      </p:sp>
      <p:sp>
        <p:nvSpPr>
          <p:cNvPr id="4" name="Slide Number Placeholder 3"/>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44310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68C9815-4820-4592-94D8-26DB38479165}" type="datetime1">
              <a:rPr lang="en-GB" smtClean="0"/>
              <a:t>02/07/2025</a:t>
            </a:fld>
            <a:endParaRPr lang="en-GB"/>
          </a:p>
        </p:txBody>
      </p:sp>
      <p:sp>
        <p:nvSpPr>
          <p:cNvPr id="6" name="Footer Placeholder 5"/>
          <p:cNvSpPr>
            <a:spLocks noGrp="1"/>
          </p:cNvSpPr>
          <p:nvPr>
            <p:ph type="ftr" sz="quarter" idx="11"/>
          </p:nvPr>
        </p:nvSpPr>
        <p:spPr/>
        <p:txBody>
          <a:bodyPr/>
          <a:lstStyle/>
          <a:p>
            <a:r>
              <a:rPr lang="en-GB"/>
              <a:t>Keywords: </a:t>
            </a:r>
          </a:p>
        </p:txBody>
      </p:sp>
      <p:sp>
        <p:nvSpPr>
          <p:cNvPr id="7" name="Slide Number Placeholder 6"/>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5224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9BEAF9-7E40-44EE-A8AD-D7DD2B6BE761}" type="datetime1">
              <a:rPr lang="en-GB" smtClean="0"/>
              <a:t>02/07/2025</a:t>
            </a:fld>
            <a:endParaRPr lang="en-GB"/>
          </a:p>
        </p:txBody>
      </p:sp>
      <p:sp>
        <p:nvSpPr>
          <p:cNvPr id="6" name="Footer Placeholder 5"/>
          <p:cNvSpPr>
            <a:spLocks noGrp="1"/>
          </p:cNvSpPr>
          <p:nvPr>
            <p:ph type="ftr" sz="quarter" idx="11"/>
          </p:nvPr>
        </p:nvSpPr>
        <p:spPr/>
        <p:txBody>
          <a:bodyPr/>
          <a:lstStyle/>
          <a:p>
            <a:r>
              <a:rPr lang="en-GB"/>
              <a:t>Keywords: </a:t>
            </a:r>
          </a:p>
        </p:txBody>
      </p:sp>
      <p:sp>
        <p:nvSpPr>
          <p:cNvPr id="7" name="Slide Number Placeholder 6"/>
          <p:cNvSpPr>
            <a:spLocks noGrp="1"/>
          </p:cNvSpPr>
          <p:nvPr>
            <p:ph type="sldNum" sz="quarter" idx="12"/>
          </p:nvPr>
        </p:nvSpPr>
        <p:spPr/>
        <p:txBody>
          <a:bodyPr/>
          <a:lstStyle/>
          <a:p>
            <a:fld id="{622CA69B-FCC7-420A-B9BE-C31FA725E113}" type="slidenum">
              <a:rPr lang="en-GB" smtClean="0"/>
              <a:t>‹#›</a:t>
            </a:fld>
            <a:endParaRPr lang="en-GB"/>
          </a:p>
        </p:txBody>
      </p:sp>
    </p:spTree>
    <p:extLst>
      <p:ext uri="{BB962C8B-B14F-4D97-AF65-F5344CB8AC3E}">
        <p14:creationId xmlns:p14="http://schemas.microsoft.com/office/powerpoint/2010/main" val="3984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E7CCC02-1935-4F75-A5B2-7394C6279888}" type="datetime1">
              <a:rPr lang="en-GB" smtClean="0"/>
              <a:t>02/07/2025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Keywords: </a:t>
            </a:r>
          </a:p>
        </p:txBody>
      </p:sp>
      <p:sp>
        <p:nvSpPr>
          <p:cNvPr id="6" name="Slide Number Placeholder 5"/>
          <p:cNvSpPr>
            <a:spLocks noGrp="1"/>
          </p:cNvSpPr>
          <p:nvPr>
            <p:ph type="sldNum" sz="quarter" idx="4"/>
          </p:nvPr>
        </p:nvSpPr>
        <p:spPr>
          <a:xfrm>
            <a:off x="5144687" y="9370276"/>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22CA69B-FCC7-420A-B9BE-C31FA725E113}" type="slidenum">
              <a:rPr lang="en-GB" smtClean="0"/>
              <a:t>‹#›</a:t>
            </a:fld>
            <a:endParaRPr lang="en-GB" dirty="0"/>
          </a:p>
        </p:txBody>
      </p:sp>
      <p:sp>
        <p:nvSpPr>
          <p:cNvPr id="8" name="Title 1">
            <a:extLst>
              <a:ext uri="{FF2B5EF4-FFF2-40B4-BE49-F238E27FC236}">
                <a16:creationId xmlns:a16="http://schemas.microsoft.com/office/drawing/2014/main" id="{DE0ACCB5-AD49-45AF-AF7F-723C9EEB5D8F}"/>
              </a:ext>
            </a:extLst>
          </p:cNvPr>
          <p:cNvSpPr txBox="1">
            <a:spLocks/>
          </p:cNvSpPr>
          <p:nvPr userDrawn="1"/>
        </p:nvSpPr>
        <p:spPr>
          <a:xfrm>
            <a:off x="3" y="9503872"/>
            <a:ext cx="6858000" cy="402128"/>
          </a:xfrm>
          <a:prstGeom prst="rect">
            <a:avLst/>
          </a:prstGeom>
        </p:spPr>
        <p:txBody>
          <a:bodyPr>
            <a:normAutofit/>
          </a:bodyPr>
          <a:lstStyle>
            <a:lvl1pPr algn="l" defTabSz="68574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2000" b="1" i="0" u="sng" strike="noStrike" kern="1200" baseline="0" dirty="0">
                <a:solidFill>
                  <a:schemeClr val="tx1"/>
                </a:solidFill>
                <a:latin typeface="+mj-lt"/>
                <a:ea typeface="+mj-ea"/>
                <a:cs typeface="+mj-cs"/>
              </a:rPr>
              <a:t>Orchard Oath: </a:t>
            </a:r>
            <a:r>
              <a:rPr lang="en-GB" sz="2000" b="1" i="0" u="none" strike="noStrike" kern="1200" baseline="0" dirty="0">
                <a:solidFill>
                  <a:schemeClr val="tx1"/>
                </a:solidFill>
                <a:latin typeface="+mj-lt"/>
                <a:ea typeface="+mj-ea"/>
                <a:cs typeface="+mj-cs"/>
              </a:rPr>
              <a:t>Work Hard : Be Kind : Be Responsible</a:t>
            </a:r>
            <a:endParaRPr lang="en-GB" sz="1400" u="sng" dirty="0"/>
          </a:p>
        </p:txBody>
      </p:sp>
      <p:pic>
        <p:nvPicPr>
          <p:cNvPr id="9" name="Picture 8">
            <a:extLst>
              <a:ext uri="{FF2B5EF4-FFF2-40B4-BE49-F238E27FC236}">
                <a16:creationId xmlns:a16="http://schemas.microsoft.com/office/drawing/2014/main" id="{ECF71193-1AD7-4081-880D-4AC990BE022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6042" r="65661"/>
          <a:stretch/>
        </p:blipFill>
        <p:spPr>
          <a:xfrm>
            <a:off x="214313" y="9110065"/>
            <a:ext cx="597708" cy="787614"/>
          </a:xfrm>
          <a:prstGeom prst="rect">
            <a:avLst/>
          </a:prstGeom>
        </p:spPr>
      </p:pic>
    </p:spTree>
    <p:extLst>
      <p:ext uri="{BB962C8B-B14F-4D97-AF65-F5344CB8AC3E}">
        <p14:creationId xmlns:p14="http://schemas.microsoft.com/office/powerpoint/2010/main" val="132645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www.nature.com/subjects/measles-viru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280-EAE5-4DCC-A7BA-CEF75A4238A4}"/>
              </a:ext>
            </a:extLst>
          </p:cNvPr>
          <p:cNvSpPr>
            <a:spLocks noGrp="1"/>
          </p:cNvSpPr>
          <p:nvPr>
            <p:ph type="title"/>
          </p:nvPr>
        </p:nvSpPr>
        <p:spPr>
          <a:xfrm>
            <a:off x="-47874" y="1633191"/>
            <a:ext cx="6858000" cy="2286438"/>
          </a:xfrm>
        </p:spPr>
        <p:txBody>
          <a:bodyPr>
            <a:normAutofit fontScale="90000"/>
          </a:bodyPr>
          <a:lstStyle/>
          <a:p>
            <a:pPr algn="ctr"/>
            <a:r>
              <a:rPr lang="en-GB" dirty="0">
                <a:solidFill>
                  <a:srgbClr val="002060"/>
                </a:solidFill>
                <a:latin typeface="OpenDyslexic" panose="00000500000000000000" pitchFamily="50" charset="0"/>
              </a:rPr>
              <a:t>Growth Curriculum- Booklet 1</a:t>
            </a:r>
            <a:br>
              <a:rPr lang="en-GB" dirty="0">
                <a:solidFill>
                  <a:srgbClr val="002060"/>
                </a:solidFill>
                <a:latin typeface="OpenDyslexic" panose="00000500000000000000" pitchFamily="50" charset="0"/>
              </a:rPr>
            </a:br>
            <a:r>
              <a:rPr lang="en-GB" dirty="0">
                <a:solidFill>
                  <a:srgbClr val="002060"/>
                </a:solidFill>
                <a:latin typeface="OpenDyslexic" panose="00000500000000000000" pitchFamily="50" charset="0"/>
              </a:rPr>
              <a:t>Year 7 unit 1 2025 – 26 </a:t>
            </a:r>
            <a:br>
              <a:rPr lang="en-GB" dirty="0">
                <a:solidFill>
                  <a:srgbClr val="002060"/>
                </a:solidFill>
                <a:latin typeface="OpenDyslexic" panose="00000500000000000000" pitchFamily="50" charset="0"/>
              </a:rPr>
            </a:br>
            <a:br>
              <a:rPr lang="en-GB" dirty="0">
                <a:solidFill>
                  <a:srgbClr val="002060"/>
                </a:solidFill>
                <a:latin typeface="OpenDyslexic" panose="00000500000000000000" pitchFamily="50" charset="0"/>
              </a:rPr>
            </a:br>
            <a:r>
              <a:rPr lang="en-GB" dirty="0">
                <a:solidFill>
                  <a:srgbClr val="002060"/>
                </a:solidFill>
                <a:latin typeface="OpenDyslexic" panose="00000500000000000000" pitchFamily="50" charset="0"/>
              </a:rPr>
              <a:t>What does a healthy relationship look like?</a:t>
            </a:r>
          </a:p>
        </p:txBody>
      </p:sp>
      <p:sp>
        <p:nvSpPr>
          <p:cNvPr id="5" name="Slide Number Placeholder 4">
            <a:extLst>
              <a:ext uri="{FF2B5EF4-FFF2-40B4-BE49-F238E27FC236}">
                <a16:creationId xmlns:a16="http://schemas.microsoft.com/office/drawing/2014/main" id="{1260683D-F31F-4B1E-A784-7565C28A9B79}"/>
              </a:ext>
            </a:extLst>
          </p:cNvPr>
          <p:cNvSpPr>
            <a:spLocks noGrp="1"/>
          </p:cNvSpPr>
          <p:nvPr>
            <p:ph type="sldNum" sz="quarter" idx="12"/>
          </p:nvPr>
        </p:nvSpPr>
        <p:spPr/>
        <p:txBody>
          <a:bodyPr/>
          <a:lstStyle/>
          <a:p>
            <a:fld id="{622CA69B-FCC7-420A-B9BE-C31FA725E113}" type="slidenum">
              <a:rPr lang="en-GB" smtClean="0">
                <a:latin typeface="OpenDyslexic" panose="00000500000000000000" pitchFamily="50" charset="0"/>
              </a:rPr>
              <a:t>1</a:t>
            </a:fld>
            <a:endParaRPr lang="en-GB" dirty="0">
              <a:latin typeface="OpenDyslexic" panose="00000500000000000000" pitchFamily="50" charset="0"/>
            </a:endParaRPr>
          </a:p>
        </p:txBody>
      </p:sp>
      <p:sp>
        <p:nvSpPr>
          <p:cNvPr id="7" name="TextBox 6">
            <a:extLst>
              <a:ext uri="{FF2B5EF4-FFF2-40B4-BE49-F238E27FC236}">
                <a16:creationId xmlns:a16="http://schemas.microsoft.com/office/drawing/2014/main" id="{8C997E95-C1A1-4B6D-8DA1-E7720F7A1C4B}"/>
              </a:ext>
            </a:extLst>
          </p:cNvPr>
          <p:cNvSpPr txBox="1"/>
          <p:nvPr/>
        </p:nvSpPr>
        <p:spPr>
          <a:xfrm>
            <a:off x="327264" y="7981068"/>
            <a:ext cx="6482862" cy="1200329"/>
          </a:xfrm>
          <a:prstGeom prst="rect">
            <a:avLst/>
          </a:prstGeom>
          <a:noFill/>
        </p:spPr>
        <p:txBody>
          <a:bodyPr wrap="square" rtlCol="0">
            <a:spAutoFit/>
          </a:bodyPr>
          <a:lstStyle/>
          <a:p>
            <a:r>
              <a:rPr lang="en-GB" dirty="0">
                <a:solidFill>
                  <a:srgbClr val="002060"/>
                </a:solidFill>
                <a:latin typeface="OpenDyslexic" panose="00000500000000000000" pitchFamily="50" charset="0"/>
              </a:rPr>
              <a:t>Name: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Group: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Teacher: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Room: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p:txBody>
      </p:sp>
      <p:pic>
        <p:nvPicPr>
          <p:cNvPr id="21" name="Picture 20">
            <a:extLst>
              <a:ext uri="{FF2B5EF4-FFF2-40B4-BE49-F238E27FC236}">
                <a16:creationId xmlns:a16="http://schemas.microsoft.com/office/drawing/2014/main" id="{3E922981-E79B-470A-9F9B-CF44AC473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9" y="268168"/>
            <a:ext cx="2409383" cy="1028105"/>
          </a:xfrm>
          <a:prstGeom prst="rect">
            <a:avLst/>
          </a:prstGeom>
        </p:spPr>
      </p:pic>
      <p:sp>
        <p:nvSpPr>
          <p:cNvPr id="22" name="TextBox 21">
            <a:extLst>
              <a:ext uri="{FF2B5EF4-FFF2-40B4-BE49-F238E27FC236}">
                <a16:creationId xmlns:a16="http://schemas.microsoft.com/office/drawing/2014/main" id="{2AA40DF6-F439-4528-86B6-6F14CF25F047}"/>
              </a:ext>
            </a:extLst>
          </p:cNvPr>
          <p:cNvSpPr txBox="1"/>
          <p:nvPr/>
        </p:nvSpPr>
        <p:spPr>
          <a:xfrm>
            <a:off x="3568695" y="403721"/>
            <a:ext cx="2996021" cy="892552"/>
          </a:xfrm>
          <a:prstGeom prst="rect">
            <a:avLst/>
          </a:prstGeom>
          <a:noFill/>
          <a:ln w="38100">
            <a:solidFill>
              <a:srgbClr val="0070C0"/>
            </a:solidFill>
          </a:ln>
        </p:spPr>
        <p:txBody>
          <a:bodyPr wrap="square" rtlCol="0">
            <a:spAutoFit/>
          </a:bodyPr>
          <a:lstStyle/>
          <a:p>
            <a:pPr algn="ctr"/>
            <a:r>
              <a:rPr lang="en-GB" sz="2000" u="sng" dirty="0">
                <a:solidFill>
                  <a:schemeClr val="accent1">
                    <a:lumMod val="50000"/>
                  </a:schemeClr>
                </a:solidFill>
                <a:latin typeface="OpenDyslexic" panose="00000500000000000000" pitchFamily="50" charset="0"/>
              </a:rPr>
              <a:t>Orchard Oath Focus</a:t>
            </a:r>
            <a:r>
              <a:rPr lang="en-GB" sz="2000" dirty="0">
                <a:solidFill>
                  <a:schemeClr val="accent1">
                    <a:lumMod val="50000"/>
                  </a:schemeClr>
                </a:solidFill>
                <a:latin typeface="OpenDyslexic" panose="00000500000000000000" pitchFamily="50" charset="0"/>
              </a:rPr>
              <a:t>:</a:t>
            </a:r>
          </a:p>
          <a:p>
            <a:pPr algn="ctr"/>
            <a:endParaRPr lang="en-GB" sz="1050" dirty="0">
              <a:solidFill>
                <a:schemeClr val="accent1">
                  <a:lumMod val="50000"/>
                </a:schemeClr>
              </a:solidFill>
              <a:latin typeface="OpenDyslexic" panose="00000500000000000000" pitchFamily="50" charset="0"/>
            </a:endParaRPr>
          </a:p>
          <a:p>
            <a:pPr algn="ctr"/>
            <a:r>
              <a:rPr lang="en-GB" sz="2000" dirty="0">
                <a:solidFill>
                  <a:schemeClr val="accent1">
                    <a:lumMod val="50000"/>
                  </a:schemeClr>
                </a:solidFill>
                <a:latin typeface="OpenDyslexic" panose="00000500000000000000" pitchFamily="50" charset="0"/>
              </a:rPr>
              <a:t>Be Kind </a:t>
            </a:r>
          </a:p>
        </p:txBody>
      </p:sp>
      <p:pic>
        <p:nvPicPr>
          <p:cNvPr id="3" name="Picture 2" descr="Dating and Relationships | Tips for Teens | We Think Twice">
            <a:extLst>
              <a:ext uri="{FF2B5EF4-FFF2-40B4-BE49-F238E27FC236}">
                <a16:creationId xmlns:a16="http://schemas.microsoft.com/office/drawing/2014/main" id="{8DF559D1-84E1-3B31-A674-CD28CE5CC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9621"/>
            <a:ext cx="6858000" cy="392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82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4A978-0FC3-9EDE-4FFB-3E3D1B6522D4}"/>
              </a:ext>
            </a:extLst>
          </p:cNvPr>
          <p:cNvSpPr>
            <a:spLocks noGrp="1"/>
          </p:cNvSpPr>
          <p:nvPr>
            <p:ph type="sldNum" sz="quarter" idx="12"/>
          </p:nvPr>
        </p:nvSpPr>
        <p:spPr/>
        <p:txBody>
          <a:bodyPr/>
          <a:lstStyle/>
          <a:p>
            <a:fld id="{622CA69B-FCC7-420A-B9BE-C31FA725E113}" type="slidenum">
              <a:rPr lang="en-GB" smtClean="0"/>
              <a:t>10</a:t>
            </a:fld>
            <a:endParaRPr lang="en-GB"/>
          </a:p>
        </p:txBody>
      </p:sp>
      <p:sp>
        <p:nvSpPr>
          <p:cNvPr id="4" name="TextBox 3">
            <a:extLst>
              <a:ext uri="{FF2B5EF4-FFF2-40B4-BE49-F238E27FC236}">
                <a16:creationId xmlns:a16="http://schemas.microsoft.com/office/drawing/2014/main" id="{D0036507-B0ED-6DC1-6E9E-BE24CEEE618A}"/>
              </a:ext>
            </a:extLst>
          </p:cNvPr>
          <p:cNvSpPr txBox="1"/>
          <p:nvPr/>
        </p:nvSpPr>
        <p:spPr>
          <a:xfrm>
            <a:off x="148935" y="141098"/>
            <a:ext cx="6538801" cy="461665"/>
          </a:xfrm>
          <a:prstGeom prst="rect">
            <a:avLst/>
          </a:prstGeom>
          <a:noFill/>
        </p:spPr>
        <p:txBody>
          <a:bodyPr wrap="square">
            <a:spAutoFit/>
          </a:bodyPr>
          <a:lstStyle/>
          <a:p>
            <a:pPr marL="0" indent="0">
              <a:buFont typeface="Arial" panose="020B0604020202020204" pitchFamily="34" charset="0"/>
              <a:buNone/>
            </a:pPr>
            <a:r>
              <a:rPr lang="en-GB" sz="1200" dirty="0">
                <a:latin typeface="OpenDyslexic" panose="00000500000000000000" pitchFamily="50" charset="0"/>
              </a:rPr>
              <a:t>1. Is the Nuclear family always the best family type? </a:t>
            </a:r>
          </a:p>
          <a:p>
            <a:pPr marL="0" indent="0">
              <a:buFont typeface="Arial" panose="020B0604020202020204" pitchFamily="34" charset="0"/>
              <a:buNone/>
            </a:pPr>
            <a:r>
              <a:rPr lang="en-GB" sz="1200" dirty="0">
                <a:latin typeface="OpenDyslexic" panose="00000500000000000000" pitchFamily="50" charset="0"/>
              </a:rPr>
              <a:t>2. Why might nuclear families be decreasing? </a:t>
            </a:r>
          </a:p>
        </p:txBody>
      </p:sp>
      <p:sp>
        <p:nvSpPr>
          <p:cNvPr id="5" name="TextBox 4">
            <a:extLst>
              <a:ext uri="{FF2B5EF4-FFF2-40B4-BE49-F238E27FC236}">
                <a16:creationId xmlns:a16="http://schemas.microsoft.com/office/drawing/2014/main" id="{6663B9A2-62F7-DF0B-F8D8-FFDDA7FA8151}"/>
              </a:ext>
            </a:extLst>
          </p:cNvPr>
          <p:cNvSpPr txBox="1"/>
          <p:nvPr/>
        </p:nvSpPr>
        <p:spPr>
          <a:xfrm>
            <a:off x="148935" y="602763"/>
            <a:ext cx="6705600" cy="4093428"/>
          </a:xfrm>
          <a:prstGeom prst="rect">
            <a:avLst/>
          </a:prstGeom>
          <a:noFill/>
        </p:spPr>
        <p:txBody>
          <a:bodyPr wrap="square" rtlCol="0">
            <a:spAutoFit/>
          </a:bodyPr>
          <a:lstStyle/>
          <a:p>
            <a:r>
              <a:rPr lang="en-GB" sz="2000" u="sng" dirty="0"/>
              <a:t>																																																																																																																																																																																						</a:t>
            </a:r>
          </a:p>
        </p:txBody>
      </p:sp>
      <p:sp>
        <p:nvSpPr>
          <p:cNvPr id="7" name="TextBox 6">
            <a:extLst>
              <a:ext uri="{FF2B5EF4-FFF2-40B4-BE49-F238E27FC236}">
                <a16:creationId xmlns:a16="http://schemas.microsoft.com/office/drawing/2014/main" id="{3389ED3C-A9BB-E8DE-27DE-CD7D8AD60632}"/>
              </a:ext>
            </a:extLst>
          </p:cNvPr>
          <p:cNvSpPr txBox="1"/>
          <p:nvPr/>
        </p:nvSpPr>
        <p:spPr>
          <a:xfrm>
            <a:off x="148934" y="4851737"/>
            <a:ext cx="6538801" cy="1938992"/>
          </a:xfrm>
          <a:prstGeom prst="rect">
            <a:avLst/>
          </a:prstGeom>
          <a:noFill/>
        </p:spPr>
        <p:txBody>
          <a:bodyPr wrap="square">
            <a:spAutoFit/>
          </a:bodyPr>
          <a:lstStyle/>
          <a:p>
            <a:pPr marL="342900" indent="-342900">
              <a:buAutoNum type="arabicPeriod"/>
            </a:pPr>
            <a:r>
              <a:rPr lang="en-GB" sz="1200" dirty="0">
                <a:latin typeface="OpenDyslexic" panose="00000500000000000000" pitchFamily="50" charset="0"/>
              </a:rPr>
              <a:t>What do children of LGBT families find most frustrating? </a:t>
            </a:r>
          </a:p>
          <a:p>
            <a:pPr marL="342900" indent="-342900">
              <a:buAutoNum type="arabicPeriod"/>
            </a:pPr>
            <a:endParaRPr lang="en-GB" sz="1200" dirty="0">
              <a:latin typeface="OpenDyslexic" panose="00000500000000000000" pitchFamily="50" charset="0"/>
            </a:endParaRPr>
          </a:p>
          <a:p>
            <a:pPr marL="342900" indent="-342900">
              <a:buAutoNum type="arabicPeriod"/>
            </a:pPr>
            <a:endParaRPr lang="en-GB" sz="1200" dirty="0">
              <a:latin typeface="OpenDyslexic" panose="00000500000000000000" pitchFamily="50" charset="0"/>
            </a:endParaRPr>
          </a:p>
          <a:p>
            <a:pPr marL="342900" indent="-342900">
              <a:buAutoNum type="arabicPeriod"/>
            </a:pPr>
            <a:endParaRPr lang="en-GB" sz="1200" dirty="0">
              <a:latin typeface="OpenDyslexic" panose="00000500000000000000" pitchFamily="50" charset="0"/>
            </a:endParaRPr>
          </a:p>
          <a:p>
            <a:pPr marL="342900" indent="-342900">
              <a:buAutoNum type="arabicPeriod"/>
            </a:pPr>
            <a:endParaRPr lang="en-GB" sz="1200" dirty="0">
              <a:latin typeface="OpenDyslexic" panose="00000500000000000000" pitchFamily="50" charset="0"/>
            </a:endParaRPr>
          </a:p>
          <a:p>
            <a:pPr marL="342900" indent="-342900">
              <a:buAutoNum type="arabicPeriod"/>
            </a:pPr>
            <a:endParaRPr lang="en-GB" sz="1200" dirty="0">
              <a:latin typeface="OpenDyslexic" panose="00000500000000000000" pitchFamily="50" charset="0"/>
            </a:endParaRPr>
          </a:p>
          <a:p>
            <a:pPr marL="342900" indent="-342900">
              <a:buAutoNum type="arabicPeriod"/>
            </a:pPr>
            <a:endParaRPr lang="en-GB" sz="1200" dirty="0">
              <a:latin typeface="OpenDyslexic" panose="00000500000000000000" pitchFamily="50" charset="0"/>
            </a:endParaRPr>
          </a:p>
          <a:p>
            <a:pPr marL="342900" indent="-342900">
              <a:buAutoNum type="arabicPeriod"/>
            </a:pPr>
            <a:endParaRPr lang="en-GB" sz="1200" dirty="0">
              <a:latin typeface="OpenDyslexic" panose="00000500000000000000" pitchFamily="50" charset="0"/>
            </a:endParaRPr>
          </a:p>
          <a:p>
            <a:pPr marL="342900" indent="-342900">
              <a:buAutoNum type="arabicPeriod"/>
            </a:pPr>
            <a:endParaRPr lang="en-GB" sz="1200" dirty="0">
              <a:latin typeface="OpenDyslexic" panose="00000500000000000000" pitchFamily="50" charset="0"/>
            </a:endParaRPr>
          </a:p>
          <a:p>
            <a:r>
              <a:rPr lang="en-GB" sz="1200" dirty="0">
                <a:latin typeface="OpenDyslexic" panose="00000500000000000000" pitchFamily="50" charset="0"/>
              </a:rPr>
              <a:t>2. Is it really that different having an LGBT family?</a:t>
            </a:r>
          </a:p>
        </p:txBody>
      </p:sp>
      <p:sp>
        <p:nvSpPr>
          <p:cNvPr id="3" name="TextBox 2">
            <a:extLst>
              <a:ext uri="{FF2B5EF4-FFF2-40B4-BE49-F238E27FC236}">
                <a16:creationId xmlns:a16="http://schemas.microsoft.com/office/drawing/2014/main" id="{48C01A16-B24A-9AB6-476C-87461A31C74C}"/>
              </a:ext>
            </a:extLst>
          </p:cNvPr>
          <p:cNvSpPr txBox="1"/>
          <p:nvPr/>
        </p:nvSpPr>
        <p:spPr>
          <a:xfrm>
            <a:off x="72735" y="5276848"/>
            <a:ext cx="6857999" cy="3693319"/>
          </a:xfrm>
          <a:prstGeom prst="rect">
            <a:avLst/>
          </a:prstGeom>
          <a:noFill/>
        </p:spPr>
        <p:txBody>
          <a:bodyPr wrap="square" rtlCol="0">
            <a:spAutoFit/>
          </a:bodyPr>
          <a:lstStyle/>
          <a:p>
            <a:r>
              <a:rPr lang="en-GB" u="sng" dirty="0"/>
              <a:t>																												</a:t>
            </a:r>
          </a:p>
          <a:p>
            <a:r>
              <a:rPr lang="en-GB" u="sng" dirty="0"/>
              <a:t>																												</a:t>
            </a:r>
          </a:p>
          <a:p>
            <a:endParaRPr lang="en-GB" u="sng" dirty="0"/>
          </a:p>
          <a:p>
            <a:endParaRPr lang="en-GB" u="sng" dirty="0"/>
          </a:p>
          <a:p>
            <a:r>
              <a:rPr lang="en-GB" u="sng" dirty="0"/>
              <a:t>														</a:t>
            </a:r>
          </a:p>
          <a:p>
            <a:r>
              <a:rPr lang="en-GB" u="sng" dirty="0"/>
              <a:t>																																										</a:t>
            </a:r>
          </a:p>
          <a:p>
            <a:r>
              <a:rPr lang="en-GB" u="sng" dirty="0"/>
              <a:t>																																										</a:t>
            </a:r>
          </a:p>
        </p:txBody>
      </p:sp>
    </p:spTree>
    <p:extLst>
      <p:ext uri="{BB962C8B-B14F-4D97-AF65-F5344CB8AC3E}">
        <p14:creationId xmlns:p14="http://schemas.microsoft.com/office/powerpoint/2010/main" val="355505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F7F09-57EF-936F-0D02-402C21D492F0}"/>
              </a:ext>
            </a:extLst>
          </p:cNvPr>
          <p:cNvSpPr>
            <a:spLocks noGrp="1"/>
          </p:cNvSpPr>
          <p:nvPr>
            <p:ph type="sldNum" sz="quarter" idx="12"/>
          </p:nvPr>
        </p:nvSpPr>
        <p:spPr/>
        <p:txBody>
          <a:bodyPr/>
          <a:lstStyle/>
          <a:p>
            <a:fld id="{622CA69B-FCC7-420A-B9BE-C31FA725E113}" type="slidenum">
              <a:rPr lang="en-GB" smtClean="0"/>
              <a:t>11</a:t>
            </a:fld>
            <a:endParaRPr lang="en-GB"/>
          </a:p>
        </p:txBody>
      </p:sp>
      <p:sp>
        <p:nvSpPr>
          <p:cNvPr id="3" name="Content Placeholder 4">
            <a:extLst>
              <a:ext uri="{FF2B5EF4-FFF2-40B4-BE49-F238E27FC236}">
                <a16:creationId xmlns:a16="http://schemas.microsoft.com/office/drawing/2014/main" id="{F5A66902-DD53-86C0-C07F-9D7F8EEF7EBB}"/>
              </a:ext>
            </a:extLst>
          </p:cNvPr>
          <p:cNvSpPr txBox="1">
            <a:spLocks/>
          </p:cNvSpPr>
          <p:nvPr/>
        </p:nvSpPr>
        <p:spPr>
          <a:xfrm>
            <a:off x="1" y="8320"/>
            <a:ext cx="6858000" cy="49446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defRPr/>
            </a:pPr>
            <a:r>
              <a:rPr lang="en-GB" sz="1000" u="sng" dirty="0">
                <a:latin typeface="OpenDyslexic" panose="00000500000000000000" pitchFamily="50" charset="0"/>
              </a:rPr>
              <a:t>BQ4: Why should children feel safe at home?</a:t>
            </a:r>
          </a:p>
          <a:p>
            <a:pPr marL="0" indent="0">
              <a:buFont typeface="Arial" panose="020B0604020202020204" pitchFamily="34" charset="0"/>
              <a:buNone/>
              <a:defRPr/>
            </a:pPr>
            <a:endParaRPr lang="en-GB" sz="1000" dirty="0">
              <a:latin typeface="OpenDyslexic" panose="00000500000000000000" pitchFamily="50" charset="0"/>
            </a:endParaRPr>
          </a:p>
          <a:p>
            <a:pPr marL="0" indent="0">
              <a:buFont typeface="Arial" panose="020B0604020202020204" pitchFamily="34" charset="0"/>
              <a:buNone/>
              <a:defRPr/>
            </a:pPr>
            <a:r>
              <a:rPr lang="en-GB" sz="1000" dirty="0">
                <a:latin typeface="OpenDyslexic" panose="00000500000000000000" pitchFamily="50" charset="0"/>
              </a:rPr>
              <a:t>a) What are apprenticeships? </a:t>
            </a:r>
          </a:p>
          <a:p>
            <a:pPr marL="0" indent="0">
              <a:buFont typeface="Arial" panose="020B0604020202020204" pitchFamily="34" charset="0"/>
              <a:buNone/>
              <a:defRPr/>
            </a:pPr>
            <a:endParaRPr lang="en-GB" sz="1000" dirty="0">
              <a:latin typeface="OpenDyslexic" panose="00000500000000000000" pitchFamily="50" charset="0"/>
            </a:endParaRPr>
          </a:p>
          <a:p>
            <a:pPr marL="0" indent="0">
              <a:buFont typeface="Arial" panose="020B0604020202020204" pitchFamily="34" charset="0"/>
              <a:buNone/>
              <a:defRPr/>
            </a:pPr>
            <a:endParaRPr lang="en-GB" sz="1000" dirty="0">
              <a:latin typeface="OpenDyslexic" panose="00000500000000000000" pitchFamily="50" charset="0"/>
            </a:endParaRPr>
          </a:p>
          <a:p>
            <a:pPr marL="0" indent="0">
              <a:buFont typeface="Arial" panose="020B0604020202020204" pitchFamily="34" charset="0"/>
              <a:buNone/>
              <a:defRPr/>
            </a:pPr>
            <a:endParaRPr lang="en-GB" sz="1000" dirty="0">
              <a:latin typeface="OpenDyslexic" panose="00000500000000000000" pitchFamily="50" charset="0"/>
            </a:endParaRPr>
          </a:p>
          <a:p>
            <a:pPr marL="0" indent="0">
              <a:buFont typeface="Arial" panose="020B0604020202020204" pitchFamily="34" charset="0"/>
              <a:buNone/>
              <a:defRPr/>
            </a:pPr>
            <a:r>
              <a:rPr lang="en-GB" sz="1000" dirty="0">
                <a:latin typeface="OpenDyslexic" panose="00000500000000000000" pitchFamily="50" charset="0"/>
              </a:rPr>
              <a:t>b) What is a risk for children walking to school? </a:t>
            </a:r>
          </a:p>
          <a:p>
            <a:pPr marL="514105" indent="-514105">
              <a:buFont typeface="+mj-lt"/>
              <a:buAutoNum type="alphaLcParenR"/>
              <a:defRPr/>
            </a:pPr>
            <a:endParaRPr lang="en-GB" sz="1000" dirty="0">
              <a:latin typeface="OpenDyslexic" panose="00000500000000000000" pitchFamily="50" charset="0"/>
            </a:endParaRPr>
          </a:p>
          <a:p>
            <a:pPr marL="514105" indent="-514105">
              <a:buFont typeface="+mj-lt"/>
              <a:buAutoNum type="alphaLcParenR"/>
              <a:defRPr/>
            </a:pPr>
            <a:endParaRPr lang="en-GB" sz="1000" dirty="0">
              <a:latin typeface="OpenDyslexic" panose="00000500000000000000" pitchFamily="50" charset="0"/>
            </a:endParaRPr>
          </a:p>
          <a:p>
            <a:pPr marL="514105" indent="-514105">
              <a:buFont typeface="+mj-lt"/>
              <a:buAutoNum type="alphaLcParenR"/>
              <a:defRPr/>
            </a:pPr>
            <a:endParaRPr lang="en-GB" sz="1000" dirty="0">
              <a:latin typeface="OpenDyslexic" panose="00000500000000000000" pitchFamily="50" charset="0"/>
            </a:endParaRPr>
          </a:p>
          <a:p>
            <a:pPr marL="0" indent="0">
              <a:buFont typeface="Arial" panose="020B0604020202020204" pitchFamily="34" charset="0"/>
              <a:buNone/>
              <a:defRPr/>
            </a:pPr>
            <a:r>
              <a:rPr lang="en-GB" sz="1000" dirty="0">
                <a:latin typeface="OpenDyslexic" panose="00000500000000000000" pitchFamily="50" charset="0"/>
              </a:rPr>
              <a:t>c) What is a job you can train for through an apprenticeship? </a:t>
            </a:r>
          </a:p>
          <a:p>
            <a:pPr marL="514105" indent="-514105">
              <a:buFont typeface="+mj-lt"/>
              <a:buAutoNum type="alphaLcParenR"/>
              <a:defRPr/>
            </a:pPr>
            <a:endParaRPr lang="en-GB" sz="1000" dirty="0">
              <a:latin typeface="OpenDyslexic" panose="00000500000000000000" pitchFamily="50" charset="0"/>
            </a:endParaRPr>
          </a:p>
          <a:p>
            <a:pPr marL="514105" indent="-514105">
              <a:buFont typeface="+mj-lt"/>
              <a:buAutoNum type="alphaLcParenR"/>
              <a:defRPr/>
            </a:pPr>
            <a:endParaRPr lang="en-GB" sz="1000" dirty="0">
              <a:latin typeface="OpenDyslexic" panose="00000500000000000000" pitchFamily="50" charset="0"/>
            </a:endParaRPr>
          </a:p>
          <a:p>
            <a:pPr marL="514105" indent="-514105">
              <a:buFont typeface="+mj-lt"/>
              <a:buAutoNum type="alphaLcParenR"/>
              <a:defRPr/>
            </a:pPr>
            <a:endParaRPr lang="en-GB" sz="1000" dirty="0">
              <a:latin typeface="OpenDyslexic" panose="00000500000000000000" pitchFamily="50" charset="0"/>
            </a:endParaRPr>
          </a:p>
          <a:p>
            <a:pPr marL="514105" indent="-514105">
              <a:buFont typeface="+mj-lt"/>
              <a:buAutoNum type="alphaLcParenR"/>
              <a:defRPr/>
            </a:pPr>
            <a:endParaRPr lang="en-GB" sz="1000" dirty="0">
              <a:latin typeface="OpenDyslexic" panose="00000500000000000000" pitchFamily="50" charset="0"/>
            </a:endParaRPr>
          </a:p>
          <a:p>
            <a:pPr marL="0" indent="0">
              <a:buFont typeface="Arial" panose="020B0604020202020204" pitchFamily="34" charset="0"/>
              <a:buNone/>
              <a:defRPr/>
            </a:pPr>
            <a:r>
              <a:rPr lang="en-GB" sz="1000" dirty="0">
                <a:latin typeface="OpenDyslexic" panose="00000500000000000000" pitchFamily="50" charset="0"/>
              </a:rPr>
              <a:t>Exam style question:  </a:t>
            </a:r>
          </a:p>
          <a:p>
            <a:pPr marL="0" indent="0">
              <a:buFont typeface="Arial" panose="020B0604020202020204" pitchFamily="34" charset="0"/>
              <a:buNone/>
              <a:defRPr/>
            </a:pPr>
            <a:r>
              <a:rPr lang="en-GB" sz="1000" dirty="0">
                <a:latin typeface="OpenDyslexic" panose="00000500000000000000" pitchFamily="50" charset="0"/>
              </a:rPr>
              <a:t>a)What is meant by the term free will? </a:t>
            </a:r>
          </a:p>
        </p:txBody>
      </p:sp>
      <p:graphicFrame>
        <p:nvGraphicFramePr>
          <p:cNvPr id="4" name="Table 3">
            <a:extLst>
              <a:ext uri="{FF2B5EF4-FFF2-40B4-BE49-F238E27FC236}">
                <a16:creationId xmlns:a16="http://schemas.microsoft.com/office/drawing/2014/main" id="{D5FF9D6A-5380-2D96-71C5-280052340159}"/>
              </a:ext>
            </a:extLst>
          </p:cNvPr>
          <p:cNvGraphicFramePr>
            <a:graphicFrameLocks noGrp="1"/>
          </p:cNvGraphicFramePr>
          <p:nvPr/>
        </p:nvGraphicFramePr>
        <p:xfrm>
          <a:off x="290946" y="5241759"/>
          <a:ext cx="1741664" cy="3417330"/>
        </p:xfrm>
        <a:graphic>
          <a:graphicData uri="http://schemas.openxmlformats.org/drawingml/2006/table">
            <a:tbl>
              <a:tblPr firstRow="1" bandRow="1">
                <a:tableStyleId>{5C22544A-7EE6-4342-B048-85BDC9FD1C3A}</a:tableStyleId>
              </a:tblPr>
              <a:tblGrid>
                <a:gridCol w="1741664">
                  <a:extLst>
                    <a:ext uri="{9D8B030D-6E8A-4147-A177-3AD203B41FA5}">
                      <a16:colId xmlns:a16="http://schemas.microsoft.com/office/drawing/2014/main" val="1072392065"/>
                    </a:ext>
                  </a:extLst>
                </a:gridCol>
              </a:tblGrid>
              <a:tr h="683466">
                <a:tc>
                  <a:txBody>
                    <a:bodyPr/>
                    <a:lstStyle/>
                    <a:p>
                      <a:pPr algn="ctr"/>
                      <a:r>
                        <a:rPr lang="en-GB" sz="1000" b="1" dirty="0">
                          <a:solidFill>
                            <a:schemeClr val="tx1"/>
                          </a:solidFill>
                          <a:latin typeface="OpenDyslexic" panose="00000500000000000000" pitchFamily="50" charset="0"/>
                        </a:rPr>
                        <a:t>Human rights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58588"/>
                  </a:ext>
                </a:extLst>
              </a:tr>
              <a:tr h="683466">
                <a:tc>
                  <a:txBody>
                    <a:bodyPr/>
                    <a:lstStyle/>
                    <a:p>
                      <a:pPr algn="ctr"/>
                      <a:r>
                        <a:rPr lang="en-GB" sz="1000" b="1" dirty="0">
                          <a:solidFill>
                            <a:schemeClr val="tx1"/>
                          </a:solidFill>
                          <a:latin typeface="OpenDyslexic" panose="00000500000000000000" pitchFamily="50" charset="0"/>
                        </a:rPr>
                        <a:t>Vulnerable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9655302"/>
                  </a:ext>
                </a:extLst>
              </a:tr>
              <a:tr h="683466">
                <a:tc>
                  <a:txBody>
                    <a:bodyPr/>
                    <a:lstStyle/>
                    <a:p>
                      <a:pPr algn="ctr"/>
                      <a:r>
                        <a:rPr lang="en-GB" sz="1000" b="1" dirty="0">
                          <a:solidFill>
                            <a:schemeClr val="tx1"/>
                          </a:solidFill>
                          <a:latin typeface="OpenDyslexic" panose="00000500000000000000" pitchFamily="50" charset="0"/>
                        </a:rPr>
                        <a:t>Discrimination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42956"/>
                  </a:ext>
                </a:extLst>
              </a:tr>
              <a:tr h="683466">
                <a:tc>
                  <a:txBody>
                    <a:bodyPr/>
                    <a:lstStyle/>
                    <a:p>
                      <a:pPr algn="ctr"/>
                      <a:r>
                        <a:rPr lang="en-GB" sz="1000" b="1" dirty="0">
                          <a:solidFill>
                            <a:schemeClr val="tx1"/>
                          </a:solidFill>
                          <a:latin typeface="OpenDyslexic" panose="00000500000000000000" pitchFamily="50" charset="0"/>
                        </a:rPr>
                        <a:t>Equality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5359706"/>
                  </a:ext>
                </a:extLst>
              </a:tr>
              <a:tr h="683466">
                <a:tc>
                  <a:txBody>
                    <a:bodyPr/>
                    <a:lstStyle/>
                    <a:p>
                      <a:pPr algn="ctr"/>
                      <a:r>
                        <a:rPr lang="en-GB" sz="1000" b="1" dirty="0">
                          <a:solidFill>
                            <a:schemeClr val="tx1"/>
                          </a:solidFill>
                          <a:latin typeface="OpenDyslexic" panose="00000500000000000000" pitchFamily="50" charset="0"/>
                        </a:rPr>
                        <a:t>Exploitation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637428"/>
                  </a:ext>
                </a:extLst>
              </a:tr>
            </a:tbl>
          </a:graphicData>
        </a:graphic>
      </p:graphicFrame>
      <p:graphicFrame>
        <p:nvGraphicFramePr>
          <p:cNvPr id="5" name="Table 4">
            <a:extLst>
              <a:ext uri="{FF2B5EF4-FFF2-40B4-BE49-F238E27FC236}">
                <a16:creationId xmlns:a16="http://schemas.microsoft.com/office/drawing/2014/main" id="{AC9E62DB-F454-225D-C328-AE49086C6027}"/>
              </a:ext>
            </a:extLst>
          </p:cNvPr>
          <p:cNvGraphicFramePr>
            <a:graphicFrameLocks noGrp="1"/>
          </p:cNvGraphicFramePr>
          <p:nvPr/>
        </p:nvGraphicFramePr>
        <p:xfrm>
          <a:off x="3429000" y="5241759"/>
          <a:ext cx="3138054" cy="3417331"/>
        </p:xfrm>
        <a:graphic>
          <a:graphicData uri="http://schemas.openxmlformats.org/drawingml/2006/table">
            <a:tbl>
              <a:tblPr firstRow="1" bandRow="1">
                <a:tableStyleId>{5C22544A-7EE6-4342-B048-85BDC9FD1C3A}</a:tableStyleId>
              </a:tblPr>
              <a:tblGrid>
                <a:gridCol w="3138054">
                  <a:extLst>
                    <a:ext uri="{9D8B030D-6E8A-4147-A177-3AD203B41FA5}">
                      <a16:colId xmlns:a16="http://schemas.microsoft.com/office/drawing/2014/main" val="1072392065"/>
                    </a:ext>
                  </a:extLst>
                </a:gridCol>
              </a:tblGrid>
              <a:tr h="886921">
                <a:tc>
                  <a:txBody>
                    <a:bodyPr/>
                    <a:lstStyle/>
                    <a:p>
                      <a:r>
                        <a:rPr lang="en-GB" sz="1000" b="0" dirty="0">
                          <a:solidFill>
                            <a:schemeClr val="tx1"/>
                          </a:solidFill>
                          <a:latin typeface="OpenDyslexic" panose="00000500000000000000" pitchFamily="50" charset="0"/>
                        </a:rPr>
                        <a:t>Able to be easily hurt, influenced or attacked. This could be physical, social, economic or environmental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858588"/>
                  </a:ext>
                </a:extLst>
              </a:tr>
              <a:tr h="591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OpenDyslexic" panose="00000500000000000000" pitchFamily="50" charset="0"/>
                        </a:rPr>
                        <a:t>The state of being equal especially in status, rights or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9655302"/>
                  </a:ext>
                </a:extLst>
              </a:tr>
              <a:tr h="624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OpenDyslexic" panose="00000500000000000000" pitchFamily="50" charset="0"/>
                        </a:rPr>
                        <a:t>The 30 rights that everyone gets simply because they are human. They should apply to absolutely everyone.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42956"/>
                  </a:ext>
                </a:extLst>
              </a:tr>
              <a:tr h="656856">
                <a:tc>
                  <a:txBody>
                    <a:bodyPr/>
                    <a:lstStyle/>
                    <a:p>
                      <a:r>
                        <a:rPr lang="en-GB" sz="1000" b="0" dirty="0">
                          <a:solidFill>
                            <a:schemeClr val="tx1"/>
                          </a:solidFill>
                          <a:latin typeface="OpenDyslexic" panose="00000500000000000000" pitchFamily="50" charset="0"/>
                        </a:rPr>
                        <a:t>The act of treating someone unfairly in order to benefit from </a:t>
                      </a:r>
                      <a:r>
                        <a:rPr lang="en-GB" sz="1000" b="0">
                          <a:solidFill>
                            <a:schemeClr val="tx1"/>
                          </a:solidFill>
                          <a:latin typeface="OpenDyslexic" panose="00000500000000000000" pitchFamily="50" charset="0"/>
                        </a:rPr>
                        <a:t>their ‘work’.</a:t>
                      </a:r>
                      <a:endParaRPr lang="en-GB" sz="10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5359706"/>
                  </a:ext>
                </a:extLst>
              </a:tr>
              <a:tr h="656856">
                <a:tc>
                  <a:txBody>
                    <a:bodyPr/>
                    <a:lstStyle/>
                    <a:p>
                      <a:r>
                        <a:rPr lang="en-GB" sz="1000" b="0" dirty="0">
                          <a:solidFill>
                            <a:schemeClr val="tx1"/>
                          </a:solidFill>
                          <a:latin typeface="OpenDyslexic" panose="00000500000000000000" pitchFamily="50" charset="0"/>
                        </a:rPr>
                        <a:t>Prejudicial treatment or outlook based on protected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757349"/>
                  </a:ext>
                </a:extLst>
              </a:tr>
            </a:tbl>
          </a:graphicData>
        </a:graphic>
      </p:graphicFrame>
      <p:sp>
        <p:nvSpPr>
          <p:cNvPr id="6" name="TextBox 5">
            <a:extLst>
              <a:ext uri="{FF2B5EF4-FFF2-40B4-BE49-F238E27FC236}">
                <a16:creationId xmlns:a16="http://schemas.microsoft.com/office/drawing/2014/main" id="{CDEDF2A1-0A83-7E7C-13AC-162173E4C859}"/>
              </a:ext>
            </a:extLst>
          </p:cNvPr>
          <p:cNvSpPr txBox="1"/>
          <p:nvPr/>
        </p:nvSpPr>
        <p:spPr>
          <a:xfrm>
            <a:off x="0" y="692727"/>
            <a:ext cx="6857999" cy="4247317"/>
          </a:xfrm>
          <a:prstGeom prst="rect">
            <a:avLst/>
          </a:prstGeom>
          <a:noFill/>
        </p:spPr>
        <p:txBody>
          <a:bodyPr wrap="square" rtlCol="0">
            <a:spAutoFit/>
          </a:bodyPr>
          <a:lstStyle/>
          <a:p>
            <a:r>
              <a:rPr lang="en-GB" u="sng" dirty="0"/>
              <a:t>																												</a:t>
            </a:r>
          </a:p>
          <a:p>
            <a:endParaRPr lang="en-GB" u="sng" dirty="0"/>
          </a:p>
          <a:p>
            <a:r>
              <a:rPr lang="en-GB" u="sng" dirty="0"/>
              <a:t>																																										</a:t>
            </a:r>
          </a:p>
          <a:p>
            <a:endParaRPr lang="en-GB" u="sng" dirty="0"/>
          </a:p>
          <a:p>
            <a:r>
              <a:rPr lang="en-GB" u="sng" dirty="0"/>
              <a:t>																																										</a:t>
            </a:r>
          </a:p>
          <a:p>
            <a:endParaRPr lang="en-GB" u="sng" dirty="0"/>
          </a:p>
          <a:p>
            <a:endParaRPr lang="en-GB" u="sng" dirty="0"/>
          </a:p>
          <a:p>
            <a:r>
              <a:rPr lang="en-GB" u="sng" dirty="0"/>
              <a:t>																																										</a:t>
            </a:r>
          </a:p>
        </p:txBody>
      </p:sp>
      <p:sp>
        <p:nvSpPr>
          <p:cNvPr id="7" name="Rectangle 6">
            <a:extLst>
              <a:ext uri="{FF2B5EF4-FFF2-40B4-BE49-F238E27FC236}">
                <a16:creationId xmlns:a16="http://schemas.microsoft.com/office/drawing/2014/main" id="{B3BA1CAC-19B9-65D6-1D10-2F6ACCBAF3C9}"/>
              </a:ext>
            </a:extLst>
          </p:cNvPr>
          <p:cNvSpPr/>
          <p:nvPr/>
        </p:nvSpPr>
        <p:spPr>
          <a:xfrm>
            <a:off x="0" y="3526971"/>
            <a:ext cx="6857999" cy="142602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9487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EAA7B-6D38-A9A6-31A4-50F855970DF7}"/>
              </a:ext>
            </a:extLst>
          </p:cNvPr>
          <p:cNvSpPr>
            <a:spLocks noGrp="1"/>
          </p:cNvSpPr>
          <p:nvPr>
            <p:ph type="sldNum" sz="quarter" idx="12"/>
          </p:nvPr>
        </p:nvSpPr>
        <p:spPr/>
        <p:txBody>
          <a:bodyPr/>
          <a:lstStyle/>
          <a:p>
            <a:fld id="{622CA69B-FCC7-420A-B9BE-C31FA725E113}" type="slidenum">
              <a:rPr lang="en-GB" smtClean="0"/>
              <a:t>12</a:t>
            </a:fld>
            <a:endParaRPr lang="en-GB"/>
          </a:p>
        </p:txBody>
      </p:sp>
      <p:sp>
        <p:nvSpPr>
          <p:cNvPr id="4" name="TextBox 3">
            <a:extLst>
              <a:ext uri="{FF2B5EF4-FFF2-40B4-BE49-F238E27FC236}">
                <a16:creationId xmlns:a16="http://schemas.microsoft.com/office/drawing/2014/main" id="{232075FD-2306-8E63-C696-7938B57EB669}"/>
              </a:ext>
            </a:extLst>
          </p:cNvPr>
          <p:cNvSpPr txBox="1"/>
          <p:nvPr/>
        </p:nvSpPr>
        <p:spPr>
          <a:xfrm>
            <a:off x="0" y="0"/>
            <a:ext cx="6858000" cy="3170099"/>
          </a:xfrm>
          <a:prstGeom prst="rect">
            <a:avLst/>
          </a:prstGeom>
          <a:noFill/>
        </p:spPr>
        <p:txBody>
          <a:bodyPr wrap="square">
            <a:spAutoFit/>
          </a:bodyPr>
          <a:lstStyle/>
          <a:p>
            <a:pPr marL="457200" indent="-457200">
              <a:buAutoNum type="arabicPeriod"/>
            </a:pPr>
            <a:r>
              <a:rPr lang="en-GB" sz="1000" dirty="0">
                <a:latin typeface="OpenDyslexic" panose="00000500000000000000" pitchFamily="50" charset="0"/>
              </a:rPr>
              <a:t>Why do you think people find it difficult to explain what is meant by human rights? </a:t>
            </a: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r>
              <a:rPr lang="en-GB" sz="1000" dirty="0">
                <a:latin typeface="OpenDyslexic" panose="00000500000000000000" pitchFamily="50" charset="0"/>
              </a:rPr>
              <a:t>What are human rights? Add examples </a:t>
            </a: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r>
              <a:rPr lang="en-GB" sz="1000" dirty="0">
                <a:latin typeface="OpenDyslexic" panose="00000500000000000000" pitchFamily="50" charset="0"/>
              </a:rPr>
              <a:t>What is the name of the worlds most widely accepted documents on humans rights?</a:t>
            </a: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a:p>
            <a:pPr marL="457200" indent="-457200">
              <a:buAutoNum type="arabicPeriod"/>
            </a:pPr>
            <a:endParaRPr lang="en-GB" sz="1000" dirty="0">
              <a:latin typeface="OpenDyslexic" panose="00000500000000000000" pitchFamily="50" charset="0"/>
            </a:endParaRPr>
          </a:p>
        </p:txBody>
      </p:sp>
      <p:sp>
        <p:nvSpPr>
          <p:cNvPr id="5" name="Title 1">
            <a:extLst>
              <a:ext uri="{FF2B5EF4-FFF2-40B4-BE49-F238E27FC236}">
                <a16:creationId xmlns:a16="http://schemas.microsoft.com/office/drawing/2014/main" id="{D7D096EF-6DE9-9367-089A-F2670FE54F26}"/>
              </a:ext>
            </a:extLst>
          </p:cNvPr>
          <p:cNvSpPr txBox="1">
            <a:spLocks/>
          </p:cNvSpPr>
          <p:nvPr/>
        </p:nvSpPr>
        <p:spPr>
          <a:xfrm>
            <a:off x="184040" y="3170099"/>
            <a:ext cx="6503697"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100" b="1" u="sng">
                <a:latin typeface="OpenDyslexic" panose="00000500000000000000" pitchFamily="50" charset="0"/>
              </a:rPr>
              <a:t>Why are Human Rights Important?</a:t>
            </a:r>
            <a:endParaRPr lang="en-GB" sz="1100" b="1" u="sng" dirty="0">
              <a:latin typeface="OpenDyslexic" panose="00000500000000000000" pitchFamily="50" charset="0"/>
            </a:endParaRPr>
          </a:p>
        </p:txBody>
      </p:sp>
      <p:sp>
        <p:nvSpPr>
          <p:cNvPr id="6" name="TextBox 5">
            <a:extLst>
              <a:ext uri="{FF2B5EF4-FFF2-40B4-BE49-F238E27FC236}">
                <a16:creationId xmlns:a16="http://schemas.microsoft.com/office/drawing/2014/main" id="{8C094D32-C214-2DFF-E07D-99A64FC2B587}"/>
              </a:ext>
            </a:extLst>
          </p:cNvPr>
          <p:cNvSpPr txBox="1"/>
          <p:nvPr/>
        </p:nvSpPr>
        <p:spPr>
          <a:xfrm>
            <a:off x="308731" y="3586659"/>
            <a:ext cx="6365229" cy="246221"/>
          </a:xfrm>
          <a:prstGeom prst="rect">
            <a:avLst/>
          </a:prstGeom>
          <a:solidFill>
            <a:schemeClr val="bg1"/>
          </a:solidFill>
          <a:ln>
            <a:solidFill>
              <a:schemeClr val="bg1"/>
            </a:solidFill>
          </a:ln>
        </p:spPr>
        <p:txBody>
          <a:bodyPr wrap="square" rtlCol="0">
            <a:spAutoFit/>
          </a:bodyPr>
          <a:lstStyle/>
          <a:p>
            <a:r>
              <a:rPr lang="en-GB" sz="1000" dirty="0">
                <a:latin typeface="OpenDyslexic" panose="00000500000000000000" pitchFamily="50" charset="0"/>
              </a:rPr>
              <a:t>List 3 ways human rights are important </a:t>
            </a:r>
          </a:p>
        </p:txBody>
      </p:sp>
      <p:sp>
        <p:nvSpPr>
          <p:cNvPr id="8" name="TextBox 7">
            <a:extLst>
              <a:ext uri="{FF2B5EF4-FFF2-40B4-BE49-F238E27FC236}">
                <a16:creationId xmlns:a16="http://schemas.microsoft.com/office/drawing/2014/main" id="{380F8210-65DB-5FCA-FCA7-25150A3976AE}"/>
              </a:ext>
            </a:extLst>
          </p:cNvPr>
          <p:cNvSpPr txBox="1"/>
          <p:nvPr/>
        </p:nvSpPr>
        <p:spPr>
          <a:xfrm>
            <a:off x="0" y="249382"/>
            <a:ext cx="6858000" cy="8556188"/>
          </a:xfrm>
          <a:prstGeom prst="rect">
            <a:avLst/>
          </a:prstGeom>
          <a:noFill/>
        </p:spPr>
        <p:txBody>
          <a:bodyPr wrap="square" rtlCol="0">
            <a:spAutoFit/>
          </a:bodyPr>
          <a:lstStyle/>
          <a:p>
            <a:r>
              <a:rPr lang="en-GB" u="sng" dirty="0"/>
              <a:t>																												</a:t>
            </a:r>
          </a:p>
          <a:p>
            <a:endParaRPr lang="en-GB" u="sng" dirty="0"/>
          </a:p>
          <a:p>
            <a:r>
              <a:rPr lang="en-GB" u="sng" dirty="0"/>
              <a:t>																												</a:t>
            </a:r>
          </a:p>
          <a:p>
            <a:endParaRPr lang="en-GB" u="sng" dirty="0"/>
          </a:p>
          <a:p>
            <a:endParaRPr lang="en-GB" u="sng" dirty="0"/>
          </a:p>
          <a:p>
            <a:r>
              <a:rPr lang="en-GB" u="sng" dirty="0"/>
              <a:t>																																										</a:t>
            </a:r>
          </a:p>
          <a:p>
            <a:endParaRPr lang="en-GB" u="sng" dirty="0"/>
          </a:p>
          <a:p>
            <a:endParaRPr lang="en-GB" u="sng" dirty="0"/>
          </a:p>
          <a:p>
            <a:endParaRPr lang="en-GB" u="sng" dirty="0"/>
          </a:p>
          <a:p>
            <a:r>
              <a:rPr lang="en-GB" u="sng" dirty="0"/>
              <a:t>																																																																																																																														</a:t>
            </a:r>
          </a:p>
          <a:p>
            <a:endParaRPr lang="en-GB" u="sng" dirty="0"/>
          </a:p>
          <a:p>
            <a:r>
              <a:rPr lang="en-GB" sz="1000" dirty="0">
                <a:latin typeface="OpenDyslexic" panose="00000500000000000000" pitchFamily="50" charset="0"/>
              </a:rPr>
              <a:t>Who stands up for the rights of children? How? </a:t>
            </a:r>
          </a:p>
          <a:p>
            <a:r>
              <a:rPr lang="en-GB" u="sng" dirty="0"/>
              <a:t>																																																																																				</a:t>
            </a:r>
          </a:p>
          <a:p>
            <a:endParaRPr lang="en-GB" u="sng" dirty="0"/>
          </a:p>
        </p:txBody>
      </p:sp>
    </p:spTree>
    <p:extLst>
      <p:ext uri="{BB962C8B-B14F-4D97-AF65-F5344CB8AC3E}">
        <p14:creationId xmlns:p14="http://schemas.microsoft.com/office/powerpoint/2010/main" val="265109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54141-E1B1-71F5-A7FD-0E3678E48217}"/>
              </a:ext>
            </a:extLst>
          </p:cNvPr>
          <p:cNvSpPr>
            <a:spLocks noGrp="1"/>
          </p:cNvSpPr>
          <p:nvPr>
            <p:ph type="sldNum" sz="quarter" idx="12"/>
          </p:nvPr>
        </p:nvSpPr>
        <p:spPr/>
        <p:txBody>
          <a:bodyPr/>
          <a:lstStyle/>
          <a:p>
            <a:fld id="{622CA69B-FCC7-420A-B9BE-C31FA725E113}" type="slidenum">
              <a:rPr lang="en-GB" smtClean="0"/>
              <a:t>13</a:t>
            </a:fld>
            <a:endParaRPr lang="en-GB"/>
          </a:p>
        </p:txBody>
      </p:sp>
      <p:sp>
        <p:nvSpPr>
          <p:cNvPr id="4" name="TextBox 3">
            <a:extLst>
              <a:ext uri="{FF2B5EF4-FFF2-40B4-BE49-F238E27FC236}">
                <a16:creationId xmlns:a16="http://schemas.microsoft.com/office/drawing/2014/main" id="{69B00196-1F36-98E4-05A6-7B625B974D15}"/>
              </a:ext>
            </a:extLst>
          </p:cNvPr>
          <p:cNvSpPr txBox="1"/>
          <p:nvPr/>
        </p:nvSpPr>
        <p:spPr>
          <a:xfrm>
            <a:off x="0" y="0"/>
            <a:ext cx="6858000" cy="2769989"/>
          </a:xfrm>
          <a:prstGeom prst="rect">
            <a:avLst/>
          </a:prstGeom>
          <a:noFill/>
        </p:spPr>
        <p:txBody>
          <a:bodyPr wrap="square">
            <a:spAutoFit/>
          </a:bodyPr>
          <a:lstStyle/>
          <a:p>
            <a:r>
              <a:rPr lang="en-GB" sz="1200" dirty="0"/>
              <a:t>Which do you think are the most important? Choose 3 and explain why they are the most important. </a:t>
            </a:r>
          </a:p>
          <a:p>
            <a:endParaRPr lang="en-GB" dirty="0"/>
          </a:p>
          <a:p>
            <a:r>
              <a:rPr lang="en-GB" u="sng" dirty="0"/>
              <a:t>																																																																																																																</a:t>
            </a:r>
            <a:endParaRPr lang="en-GB" dirty="0"/>
          </a:p>
        </p:txBody>
      </p:sp>
      <p:sp>
        <p:nvSpPr>
          <p:cNvPr id="6" name="TextBox 5">
            <a:extLst>
              <a:ext uri="{FF2B5EF4-FFF2-40B4-BE49-F238E27FC236}">
                <a16:creationId xmlns:a16="http://schemas.microsoft.com/office/drawing/2014/main" id="{EB9F1738-7420-5E96-106B-6E73AB96B75E}"/>
              </a:ext>
            </a:extLst>
          </p:cNvPr>
          <p:cNvSpPr txBox="1"/>
          <p:nvPr/>
        </p:nvSpPr>
        <p:spPr>
          <a:xfrm>
            <a:off x="107372" y="3168663"/>
            <a:ext cx="6858000" cy="276999"/>
          </a:xfrm>
          <a:prstGeom prst="rect">
            <a:avLst/>
          </a:prstGeom>
          <a:noFill/>
        </p:spPr>
        <p:txBody>
          <a:bodyPr wrap="square">
            <a:spAutoFit/>
          </a:bodyPr>
          <a:lstStyle/>
          <a:p>
            <a:r>
              <a:rPr lang="en-GB" sz="1200" dirty="0"/>
              <a:t>PQC: “Children need their rights protecting more than adults do.” Do you agree? Why? </a:t>
            </a:r>
          </a:p>
        </p:txBody>
      </p:sp>
      <p:sp>
        <p:nvSpPr>
          <p:cNvPr id="8" name="TextBox 7">
            <a:extLst>
              <a:ext uri="{FF2B5EF4-FFF2-40B4-BE49-F238E27FC236}">
                <a16:creationId xmlns:a16="http://schemas.microsoft.com/office/drawing/2014/main" id="{D2AFB0A1-5F84-4DB4-3BCD-B2B0FA28C8E4}"/>
              </a:ext>
            </a:extLst>
          </p:cNvPr>
          <p:cNvSpPr txBox="1"/>
          <p:nvPr/>
        </p:nvSpPr>
        <p:spPr>
          <a:xfrm>
            <a:off x="107372" y="3522564"/>
            <a:ext cx="6750628" cy="5632311"/>
          </a:xfrm>
          <a:prstGeom prst="rect">
            <a:avLst/>
          </a:prstGeom>
          <a:noFill/>
        </p:spPr>
        <p:txBody>
          <a:bodyPr wrap="square">
            <a:spAutoFit/>
          </a:bodyPr>
          <a:lstStyle/>
          <a:p>
            <a:r>
              <a:rPr lang="en-GB" u="sng" dirty="0"/>
              <a:t>																																																																																																																																																																																																																																																																																								</a:t>
            </a:r>
            <a:endParaRPr lang="en-GB" dirty="0"/>
          </a:p>
        </p:txBody>
      </p:sp>
    </p:spTree>
    <p:extLst>
      <p:ext uri="{BB962C8B-B14F-4D97-AF65-F5344CB8AC3E}">
        <p14:creationId xmlns:p14="http://schemas.microsoft.com/office/powerpoint/2010/main" val="377916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CC790E-7662-46A4-B092-8CC657519F75}"/>
              </a:ext>
            </a:extLst>
          </p:cNvPr>
          <p:cNvSpPr>
            <a:spLocks noGrp="1"/>
          </p:cNvSpPr>
          <p:nvPr>
            <p:ph type="sldNum" sz="quarter" idx="12"/>
          </p:nvPr>
        </p:nvSpPr>
        <p:spPr/>
        <p:txBody>
          <a:bodyPr/>
          <a:lstStyle/>
          <a:p>
            <a:fld id="{622CA69B-FCC7-420A-B9BE-C31FA725E113}" type="slidenum">
              <a:rPr lang="en-GB" smtClean="0"/>
              <a:t>14</a:t>
            </a:fld>
            <a:endParaRPr lang="en-GB"/>
          </a:p>
        </p:txBody>
      </p:sp>
      <p:sp>
        <p:nvSpPr>
          <p:cNvPr id="5" name="TextBox 4">
            <a:extLst>
              <a:ext uri="{FF2B5EF4-FFF2-40B4-BE49-F238E27FC236}">
                <a16:creationId xmlns:a16="http://schemas.microsoft.com/office/drawing/2014/main" id="{09C43C79-3A3A-4F93-A314-80CC3D00C7B5}"/>
              </a:ext>
            </a:extLst>
          </p:cNvPr>
          <p:cNvSpPr txBox="1"/>
          <p:nvPr/>
        </p:nvSpPr>
        <p:spPr>
          <a:xfrm>
            <a:off x="0" y="8321"/>
            <a:ext cx="6590755" cy="307777"/>
          </a:xfrm>
          <a:prstGeom prst="rect">
            <a:avLst/>
          </a:prstGeom>
          <a:noFill/>
        </p:spPr>
        <p:txBody>
          <a:bodyPr wrap="square" rtlCol="0">
            <a:spAutoFit/>
          </a:bodyPr>
          <a:lstStyle/>
          <a:p>
            <a:r>
              <a:rPr lang="en-GB" sz="1400" u="sng" dirty="0">
                <a:latin typeface="OpenDyslexic" panose="00000500000000000000" pitchFamily="50" charset="0"/>
              </a:rPr>
              <a:t>BQ5: What is honour violence? </a:t>
            </a:r>
          </a:p>
        </p:txBody>
      </p:sp>
      <p:graphicFrame>
        <p:nvGraphicFramePr>
          <p:cNvPr id="7" name="Table 6">
            <a:extLst>
              <a:ext uri="{FF2B5EF4-FFF2-40B4-BE49-F238E27FC236}">
                <a16:creationId xmlns:a16="http://schemas.microsoft.com/office/drawing/2014/main" id="{5AD8FC29-F50A-4E35-B604-57B5C0B361CE}"/>
              </a:ext>
            </a:extLst>
          </p:cNvPr>
          <p:cNvGraphicFramePr>
            <a:graphicFrameLocks noGrp="1"/>
          </p:cNvGraphicFramePr>
          <p:nvPr>
            <p:extLst>
              <p:ext uri="{D42A27DB-BD31-4B8C-83A1-F6EECF244321}">
                <p14:modId xmlns:p14="http://schemas.microsoft.com/office/powerpoint/2010/main" val="2146878862"/>
              </p:ext>
            </p:extLst>
          </p:nvPr>
        </p:nvGraphicFramePr>
        <p:xfrm>
          <a:off x="77289" y="2735371"/>
          <a:ext cx="1680046" cy="1859621"/>
        </p:xfrm>
        <a:graphic>
          <a:graphicData uri="http://schemas.openxmlformats.org/drawingml/2006/table">
            <a:tbl>
              <a:tblPr firstRow="1" bandRow="1">
                <a:tableStyleId>{5C22544A-7EE6-4342-B048-85BDC9FD1C3A}</a:tableStyleId>
              </a:tblPr>
              <a:tblGrid>
                <a:gridCol w="1680046">
                  <a:extLst>
                    <a:ext uri="{9D8B030D-6E8A-4147-A177-3AD203B41FA5}">
                      <a16:colId xmlns:a16="http://schemas.microsoft.com/office/drawing/2014/main" val="2002587198"/>
                    </a:ext>
                  </a:extLst>
                </a:gridCol>
              </a:tblGrid>
              <a:tr h="611726">
                <a:tc>
                  <a:txBody>
                    <a:bodyPr/>
                    <a:lstStyle/>
                    <a:p>
                      <a:r>
                        <a:rPr lang="en-GB" sz="1200" b="0" dirty="0">
                          <a:solidFill>
                            <a:schemeClr val="tx1"/>
                          </a:solidFill>
                          <a:latin typeface="OpenDyslexic" panose="00000500000000000000" pitchFamily="50" charset="0"/>
                        </a:rPr>
                        <a:t>Honour based violence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415965">
                <a:tc>
                  <a:txBody>
                    <a:bodyPr/>
                    <a:lstStyle/>
                    <a:p>
                      <a:r>
                        <a:rPr lang="en-GB" sz="1200" b="0" dirty="0">
                          <a:solidFill>
                            <a:schemeClr val="tx1"/>
                          </a:solidFill>
                          <a:latin typeface="OpenDyslexic" panose="00000500000000000000" pitchFamily="50" charset="0"/>
                        </a:rPr>
                        <a:t>Forced marriage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415965">
                <a:tc>
                  <a:txBody>
                    <a:bodyPr/>
                    <a:lstStyle/>
                    <a:p>
                      <a:r>
                        <a:rPr lang="en-GB" sz="1200" b="0" dirty="0">
                          <a:solidFill>
                            <a:schemeClr val="tx1"/>
                          </a:solidFill>
                          <a:latin typeface="OpenDyslexic" panose="00000500000000000000" pitchFamily="50" charset="0"/>
                        </a:rPr>
                        <a:t>Honour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15965">
                <a:tc>
                  <a:txBody>
                    <a:bodyPr/>
                    <a:lstStyle/>
                    <a:p>
                      <a:r>
                        <a:rPr lang="en-GB" sz="1200" b="0" dirty="0">
                          <a:solidFill>
                            <a:schemeClr val="tx1"/>
                          </a:solidFill>
                          <a:latin typeface="OpenDyslexic" panose="00000500000000000000" pitchFamily="50" charset="0"/>
                        </a:rPr>
                        <a:t>Shame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8" name="Table 7">
            <a:extLst>
              <a:ext uri="{FF2B5EF4-FFF2-40B4-BE49-F238E27FC236}">
                <a16:creationId xmlns:a16="http://schemas.microsoft.com/office/drawing/2014/main" id="{B5411B88-58F1-45A9-8FFA-39F7495AD7FA}"/>
              </a:ext>
            </a:extLst>
          </p:cNvPr>
          <p:cNvGraphicFramePr>
            <a:graphicFrameLocks noGrp="1"/>
          </p:cNvGraphicFramePr>
          <p:nvPr>
            <p:extLst>
              <p:ext uri="{D42A27DB-BD31-4B8C-83A1-F6EECF244321}">
                <p14:modId xmlns:p14="http://schemas.microsoft.com/office/powerpoint/2010/main" val="124070535"/>
              </p:ext>
            </p:extLst>
          </p:nvPr>
        </p:nvGraphicFramePr>
        <p:xfrm>
          <a:off x="3883281" y="2842235"/>
          <a:ext cx="2707474" cy="1890739"/>
        </p:xfrm>
        <a:graphic>
          <a:graphicData uri="http://schemas.openxmlformats.org/drawingml/2006/table">
            <a:tbl>
              <a:tblPr firstRow="1" bandRow="1">
                <a:tableStyleId>{5C22544A-7EE6-4342-B048-85BDC9FD1C3A}</a:tableStyleId>
              </a:tblPr>
              <a:tblGrid>
                <a:gridCol w="2707474">
                  <a:extLst>
                    <a:ext uri="{9D8B030D-6E8A-4147-A177-3AD203B41FA5}">
                      <a16:colId xmlns:a16="http://schemas.microsoft.com/office/drawing/2014/main" val="2002587198"/>
                    </a:ext>
                  </a:extLst>
                </a:gridCol>
              </a:tblGrid>
              <a:tr h="441254">
                <a:tc>
                  <a:txBody>
                    <a:bodyPr/>
                    <a:lstStyle/>
                    <a:p>
                      <a:r>
                        <a:rPr lang="en-GB" sz="1200" b="0" dirty="0">
                          <a:solidFill>
                            <a:schemeClr val="tx1"/>
                          </a:solidFill>
                          <a:latin typeface="OpenDyslexic" panose="00000500000000000000" pitchFamily="50" charset="0"/>
                        </a:rPr>
                        <a:t>A number of violent ways that are used to control the victim.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261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High respect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624134">
                <a:tc>
                  <a:txBody>
                    <a:bodyPr/>
                    <a:lstStyle/>
                    <a:p>
                      <a:r>
                        <a:rPr lang="en-GB" sz="1200" b="0" i="0" kern="1200" dirty="0">
                          <a:solidFill>
                            <a:schemeClr val="dk1"/>
                          </a:solidFill>
                          <a:effectLst/>
                          <a:latin typeface="OpenDyslexic" panose="00000500000000000000" pitchFamily="50" charset="0"/>
                          <a:ea typeface="+mn-ea"/>
                          <a:cs typeface="+mn-cs"/>
                        </a:rPr>
                        <a:t>a painful emotion caused by having done something wrong or improper.</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519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One or both parties do not consent to the marriage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11" name="TextBox 10">
            <a:extLst>
              <a:ext uri="{FF2B5EF4-FFF2-40B4-BE49-F238E27FC236}">
                <a16:creationId xmlns:a16="http://schemas.microsoft.com/office/drawing/2014/main" id="{4E4A6638-CFAF-41A0-8FFB-952394514E64}"/>
              </a:ext>
            </a:extLst>
          </p:cNvPr>
          <p:cNvSpPr txBox="1"/>
          <p:nvPr/>
        </p:nvSpPr>
        <p:spPr>
          <a:xfrm>
            <a:off x="77289" y="4953400"/>
            <a:ext cx="6703422" cy="4585871"/>
          </a:xfrm>
          <a:prstGeom prst="rect">
            <a:avLst/>
          </a:prstGeom>
          <a:noFill/>
        </p:spPr>
        <p:txBody>
          <a:bodyPr wrap="square" rtlCol="0">
            <a:spAutoFit/>
          </a:bodyPr>
          <a:lstStyle/>
          <a:p>
            <a:r>
              <a:rPr lang="en-GB" sz="1200" dirty="0">
                <a:latin typeface="OpenDyslexic" panose="00000500000000000000" pitchFamily="50" charset="0"/>
              </a:rPr>
              <a:t>In the Disney film Mulan. Mulan brings honour to a family by being ‘marriage’ material. In the video, you see the women of the family helping Mulan get ready to meet the ‘match-maker’. The story of Mulan is her fighting her family to live a life that she wants. </a:t>
            </a:r>
          </a:p>
          <a:p>
            <a:r>
              <a:rPr lang="en-GB" sz="1200" dirty="0">
                <a:latin typeface="OpenDyslexic" panose="00000500000000000000" pitchFamily="50" charset="0"/>
              </a:rPr>
              <a:t>The story of honour in Mulan is true for lots of people around the world. </a:t>
            </a:r>
          </a:p>
          <a:p>
            <a:r>
              <a:rPr lang="en-GB" sz="1200" dirty="0">
                <a:latin typeface="OpenDyslexic" panose="00000500000000000000" pitchFamily="50" charset="0"/>
              </a:rPr>
              <a:t>In some parts of the world, honour comes from how the community looks at the family. If the community looks at people within the family negatively, they will not carry respect in the community. </a:t>
            </a:r>
          </a:p>
          <a:p>
            <a:r>
              <a:rPr lang="en-GB" sz="1200" b="1" u="sng" dirty="0">
                <a:latin typeface="OpenDyslexic" panose="00000500000000000000" pitchFamily="50" charset="0"/>
              </a:rPr>
              <a:t>What does Mulan have to do before meeting the match maker? </a:t>
            </a:r>
          </a:p>
          <a:p>
            <a:r>
              <a:rPr lang="en-GB" sz="1600" u="sng" dirty="0">
                <a:latin typeface="OpenDyslexic" panose="00000500000000000000" pitchFamily="50" charset="0"/>
              </a:rPr>
              <a:t>																												</a:t>
            </a:r>
          </a:p>
          <a:p>
            <a:endParaRPr lang="en-GB" sz="1200" dirty="0">
              <a:latin typeface="OpenDyslexic" panose="00000500000000000000" pitchFamily="50" charset="0"/>
            </a:endParaRPr>
          </a:p>
          <a:p>
            <a:r>
              <a:rPr lang="en-GB" sz="1200" dirty="0">
                <a:latin typeface="OpenDyslexic" panose="00000500000000000000" pitchFamily="50" charset="0"/>
              </a:rPr>
              <a:t>How will Mulan help bring ‘honour’ to the family? </a:t>
            </a:r>
          </a:p>
          <a:p>
            <a:r>
              <a:rPr lang="en-GB" sz="1600" u="sng" dirty="0">
                <a:latin typeface="OpenDyslexic" panose="00000500000000000000" pitchFamily="50" charset="0"/>
              </a:rPr>
              <a:t>																												</a:t>
            </a:r>
          </a:p>
          <a:p>
            <a:endParaRPr lang="en-GB" sz="1200" dirty="0">
              <a:latin typeface="OpenDyslexic" panose="00000500000000000000" pitchFamily="50" charset="0"/>
            </a:endParaRPr>
          </a:p>
          <a:p>
            <a:r>
              <a:rPr lang="en-GB" sz="1200" dirty="0">
                <a:latin typeface="OpenDyslexic" panose="00000500000000000000" pitchFamily="50" charset="0"/>
              </a:rPr>
              <a:t>In the song the lyrics are ‘</a:t>
            </a:r>
            <a:r>
              <a:rPr lang="en-GB" sz="1200" b="0" i="0" dirty="0">
                <a:solidFill>
                  <a:srgbClr val="202124"/>
                </a:solidFill>
                <a:effectLst/>
                <a:latin typeface="OpenDyslexic" panose="00000500000000000000" pitchFamily="50" charset="0"/>
              </a:rPr>
              <a:t>Men want girls with good taste, Calm, Obedient, Who work fast-paced you'll bring honour to us all’</a:t>
            </a:r>
          </a:p>
          <a:p>
            <a:r>
              <a:rPr lang="en-GB" sz="1200" dirty="0">
                <a:solidFill>
                  <a:srgbClr val="202124"/>
                </a:solidFill>
                <a:latin typeface="OpenDyslexic" panose="00000500000000000000" pitchFamily="50" charset="0"/>
              </a:rPr>
              <a:t>In the view of Mulan’s community, how should women act? </a:t>
            </a:r>
          </a:p>
          <a:p>
            <a:r>
              <a:rPr lang="en-GB" sz="1600" u="sng" dirty="0">
                <a:solidFill>
                  <a:srgbClr val="202124"/>
                </a:solidFill>
                <a:latin typeface="OpenDyslexic" panose="00000500000000000000" pitchFamily="50" charset="0"/>
              </a:rPr>
              <a:t>																																										</a:t>
            </a:r>
            <a:endParaRPr lang="en-GB" sz="1600" u="sng" dirty="0">
              <a:latin typeface="OpenDyslexic" panose="00000500000000000000" pitchFamily="50" charset="0"/>
            </a:endParaRPr>
          </a:p>
        </p:txBody>
      </p:sp>
      <p:sp>
        <p:nvSpPr>
          <p:cNvPr id="2" name="Content Placeholder 3">
            <a:extLst>
              <a:ext uri="{FF2B5EF4-FFF2-40B4-BE49-F238E27FC236}">
                <a16:creationId xmlns:a16="http://schemas.microsoft.com/office/drawing/2014/main" id="{57D06928-D2B0-A3EE-C61C-130D948264BC}"/>
              </a:ext>
            </a:extLst>
          </p:cNvPr>
          <p:cNvSpPr txBox="1">
            <a:spLocks noGrp="1"/>
          </p:cNvSpPr>
          <p:nvPr>
            <p:ph idx="1"/>
          </p:nvPr>
        </p:nvSpPr>
        <p:spPr>
          <a:xfrm>
            <a:off x="77289" y="298962"/>
            <a:ext cx="6610447" cy="1915140"/>
          </a:xfrm>
          <a:prstGeom prst="rect">
            <a:avLst/>
          </a:prstGeom>
          <a:noFill/>
        </p:spPr>
        <p:txBody>
          <a:bodyPr wrap="square">
            <a:spAutoFit/>
          </a:bodyPr>
          <a:lstStyle/>
          <a:p>
            <a:pPr marL="0" indent="0">
              <a:buNone/>
            </a:pPr>
            <a:r>
              <a:rPr lang="en-GB" sz="1100" dirty="0">
                <a:latin typeface="OpenDyslexic" panose="00000500000000000000" pitchFamily="50" charset="0"/>
              </a:rPr>
              <a:t>1. A volcano has just erupted and has killed 10 people on a island, is that an example of moral or natural evil? </a:t>
            </a:r>
            <a:r>
              <a:rPr lang="en-GB" sz="1400" u="sng" dirty="0">
                <a:latin typeface="OpenDyslexic" panose="00000500000000000000" pitchFamily="50" charset="0"/>
              </a:rPr>
              <a:t>							</a:t>
            </a:r>
            <a:endParaRPr lang="en-GB" sz="1100" dirty="0">
              <a:latin typeface="OpenDyslexic" panose="00000500000000000000" pitchFamily="50" charset="0"/>
            </a:endParaRPr>
          </a:p>
          <a:p>
            <a:pPr marL="0" indent="0">
              <a:buNone/>
            </a:pPr>
            <a:r>
              <a:rPr lang="en-GB" sz="1100" dirty="0">
                <a:latin typeface="OpenDyslexic" panose="00000500000000000000" pitchFamily="50" charset="0"/>
              </a:rPr>
              <a:t>2. What is meant by the term sanctity of life?</a:t>
            </a:r>
            <a:r>
              <a:rPr lang="en-GB" sz="1400" u="sng" dirty="0">
                <a:latin typeface="OpenDyslexic" panose="00000500000000000000" pitchFamily="50" charset="0"/>
              </a:rPr>
              <a:t>																	</a:t>
            </a:r>
          </a:p>
          <a:p>
            <a:pPr marL="0" indent="0">
              <a:buNone/>
            </a:pPr>
            <a:r>
              <a:rPr lang="en-GB" sz="1200" dirty="0">
                <a:latin typeface="OpenDyslexic" panose="00000500000000000000" pitchFamily="50" charset="0"/>
              </a:rPr>
              <a:t>3. What are human rights?</a:t>
            </a:r>
          </a:p>
          <a:p>
            <a:pPr marL="0" indent="0">
              <a:buNone/>
            </a:pPr>
            <a:r>
              <a:rPr lang="en-GB" sz="1100" dirty="0">
                <a:latin typeface="OpenDyslexic" panose="00000500000000000000" pitchFamily="50" charset="0"/>
              </a:rPr>
              <a:t>3. The Nazi regime is a an example of which evil? Explain your reasoning </a:t>
            </a:r>
            <a:r>
              <a:rPr lang="en-GB" sz="1400" u="sng" dirty="0">
                <a:latin typeface="OpenDyslexic" panose="00000500000000000000" pitchFamily="50" charset="0"/>
              </a:rPr>
              <a:t>										</a:t>
            </a:r>
            <a:endParaRPr lang="en-GB" sz="1100" dirty="0">
              <a:latin typeface="OpenDyslexic" panose="00000500000000000000" pitchFamily="50" charset="0"/>
            </a:endParaRPr>
          </a:p>
        </p:txBody>
      </p:sp>
      <p:pic>
        <p:nvPicPr>
          <p:cNvPr id="6" name="Picture 5">
            <a:extLst>
              <a:ext uri="{FF2B5EF4-FFF2-40B4-BE49-F238E27FC236}">
                <a16:creationId xmlns:a16="http://schemas.microsoft.com/office/drawing/2014/main" id="{F8C7F743-D82C-45B7-3BCF-BD8743173A6C}"/>
              </a:ext>
            </a:extLst>
          </p:cNvPr>
          <p:cNvPicPr>
            <a:picLocks noChangeAspect="1"/>
          </p:cNvPicPr>
          <p:nvPr/>
        </p:nvPicPr>
        <p:blipFill>
          <a:blip r:embed="rId2"/>
          <a:stretch>
            <a:fillRect/>
          </a:stretch>
        </p:blipFill>
        <p:spPr>
          <a:xfrm>
            <a:off x="5916212" y="1616152"/>
            <a:ext cx="524338" cy="679064"/>
          </a:xfrm>
          <a:prstGeom prst="rect">
            <a:avLst/>
          </a:prstGeom>
          <a:solidFill>
            <a:schemeClr val="accent5">
              <a:lumMod val="20000"/>
              <a:lumOff val="80000"/>
            </a:schemeClr>
          </a:solidFill>
        </p:spPr>
      </p:pic>
    </p:spTree>
    <p:extLst>
      <p:ext uri="{BB962C8B-B14F-4D97-AF65-F5344CB8AC3E}">
        <p14:creationId xmlns:p14="http://schemas.microsoft.com/office/powerpoint/2010/main" val="164454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5A8418-C480-4459-ADFD-FBF39AED9B08}"/>
              </a:ext>
            </a:extLst>
          </p:cNvPr>
          <p:cNvSpPr>
            <a:spLocks noGrp="1"/>
          </p:cNvSpPr>
          <p:nvPr>
            <p:ph type="sldNum" sz="quarter" idx="12"/>
          </p:nvPr>
        </p:nvSpPr>
        <p:spPr/>
        <p:txBody>
          <a:bodyPr/>
          <a:lstStyle/>
          <a:p>
            <a:fld id="{622CA69B-FCC7-420A-B9BE-C31FA725E113}" type="slidenum">
              <a:rPr lang="en-GB" smtClean="0"/>
              <a:t>15</a:t>
            </a:fld>
            <a:endParaRPr lang="en-GB"/>
          </a:p>
        </p:txBody>
      </p:sp>
      <p:sp>
        <p:nvSpPr>
          <p:cNvPr id="5" name="TextBox 4">
            <a:extLst>
              <a:ext uri="{FF2B5EF4-FFF2-40B4-BE49-F238E27FC236}">
                <a16:creationId xmlns:a16="http://schemas.microsoft.com/office/drawing/2014/main" id="{F9337179-7546-4D4F-A6C8-227D409E6751}"/>
              </a:ext>
            </a:extLst>
          </p:cNvPr>
          <p:cNvSpPr txBox="1"/>
          <p:nvPr/>
        </p:nvSpPr>
        <p:spPr>
          <a:xfrm>
            <a:off x="38644" y="56812"/>
            <a:ext cx="6780711" cy="4770537"/>
          </a:xfrm>
          <a:prstGeom prst="rect">
            <a:avLst/>
          </a:prstGeom>
          <a:noFill/>
          <a:ln>
            <a:solidFill>
              <a:srgbClr val="FFC000"/>
            </a:solidFill>
          </a:ln>
        </p:spPr>
        <p:txBody>
          <a:bodyPr wrap="square" rtlCol="0">
            <a:spAutoFit/>
          </a:bodyPr>
          <a:lstStyle/>
          <a:p>
            <a:pPr algn="l"/>
            <a:r>
              <a:rPr lang="en-GB" sz="1200" b="1" i="0" dirty="0">
                <a:solidFill>
                  <a:srgbClr val="111111"/>
                </a:solidFill>
                <a:effectLst/>
                <a:latin typeface="OpenDyslexic" panose="00000500000000000000" pitchFamily="50" charset="0"/>
              </a:rPr>
              <a:t>What is Honour Based Abuse?</a:t>
            </a:r>
            <a:endParaRPr lang="en-GB" sz="1200" b="0" i="0" dirty="0">
              <a:solidFill>
                <a:srgbClr val="111111"/>
              </a:solidFill>
              <a:effectLst/>
              <a:latin typeface="OpenDyslexic" panose="00000500000000000000" pitchFamily="50" charset="0"/>
            </a:endParaRPr>
          </a:p>
          <a:p>
            <a:pPr algn="l"/>
            <a:r>
              <a:rPr lang="en-GB" sz="1200" b="0" i="0" dirty="0">
                <a:solidFill>
                  <a:srgbClr val="222222"/>
                </a:solidFill>
                <a:effectLst/>
                <a:latin typeface="OpenDyslexic" panose="00000500000000000000" pitchFamily="50" charset="0"/>
              </a:rPr>
              <a:t>HBA is a broad term used to describe a combination of practices used to control and punish the behaviour of a member of a family or social group, in order to protect perceived cultural and religious beliefs in the name of ‘honour’. Although predominantly associated with women and girls, male members of a family can also be victims. Violence and abuse may occur when it is felt that an individual’s behaviour has broken the ‘honour code’, bringing disgrace to their family or social group. Perpetrators will feel that they need to restore their loss of face and standing within their community. There is often an element of approval and social acceptance from other family members and the community.</a:t>
            </a:r>
          </a:p>
          <a:p>
            <a:pPr algn="l"/>
            <a:r>
              <a:rPr lang="en-GB" sz="1200" dirty="0">
                <a:solidFill>
                  <a:srgbClr val="222222"/>
                </a:solidFill>
                <a:latin typeface="OpenDyslexic" panose="00000500000000000000" pitchFamily="50" charset="0"/>
              </a:rPr>
              <a:t>Honour based abuse can be physical, emotional pr psychological abuse. </a:t>
            </a:r>
          </a:p>
          <a:p>
            <a:pPr algn="l"/>
            <a:endParaRPr lang="en-GB" sz="1200" dirty="0">
              <a:solidFill>
                <a:srgbClr val="222222"/>
              </a:solidFill>
              <a:latin typeface="OpenDyslexic" panose="00000500000000000000" pitchFamily="50" charset="0"/>
            </a:endParaRPr>
          </a:p>
          <a:p>
            <a:pPr algn="l"/>
            <a:r>
              <a:rPr lang="en-GB" sz="1200" b="0" i="0" dirty="0">
                <a:solidFill>
                  <a:srgbClr val="222222"/>
                </a:solidFill>
                <a:effectLst/>
                <a:latin typeface="OpenDyslexic" panose="00000500000000000000" pitchFamily="50" charset="0"/>
              </a:rPr>
              <a:t>What is the aim of honour based abuse</a:t>
            </a:r>
            <a:r>
              <a:rPr lang="en-GB" sz="1200" dirty="0">
                <a:solidFill>
                  <a:srgbClr val="222222"/>
                </a:solidFill>
                <a:latin typeface="OpenDyslexic" panose="00000500000000000000" pitchFamily="50" charset="0"/>
              </a:rPr>
              <a:t>? </a:t>
            </a:r>
          </a:p>
          <a:p>
            <a:pPr algn="l"/>
            <a:r>
              <a:rPr lang="en-GB" sz="1600" u="sng" dirty="0">
                <a:solidFill>
                  <a:srgbClr val="222222"/>
                </a:solidFill>
                <a:latin typeface="OpenDyslexic" panose="00000500000000000000" pitchFamily="50" charset="0"/>
              </a:rPr>
              <a:t>																																										</a:t>
            </a:r>
          </a:p>
          <a:p>
            <a:pPr algn="l"/>
            <a:r>
              <a:rPr lang="en-GB" sz="1200" b="0" i="0" dirty="0">
                <a:solidFill>
                  <a:srgbClr val="222222"/>
                </a:solidFill>
                <a:effectLst/>
                <a:latin typeface="OpenDyslexic" panose="00000500000000000000" pitchFamily="50" charset="0"/>
              </a:rPr>
              <a:t>Does honour based abuse impact all genders? </a:t>
            </a:r>
          </a:p>
          <a:p>
            <a:pPr algn="l"/>
            <a:r>
              <a:rPr lang="en-GB" sz="1200" u="sng" dirty="0">
                <a:solidFill>
                  <a:srgbClr val="222222"/>
                </a:solidFill>
                <a:latin typeface="OpenDyslexic" panose="00000500000000000000" pitchFamily="50" charset="0"/>
              </a:rPr>
              <a:t>														</a:t>
            </a:r>
          </a:p>
          <a:p>
            <a:pPr algn="l"/>
            <a:r>
              <a:rPr lang="en-GB" sz="1200" b="0" i="0" dirty="0">
                <a:solidFill>
                  <a:srgbClr val="222222"/>
                </a:solidFill>
                <a:effectLst/>
                <a:latin typeface="OpenDyslexic" panose="00000500000000000000" pitchFamily="50" charset="0"/>
              </a:rPr>
              <a:t>Why does honour based violence occur? </a:t>
            </a:r>
          </a:p>
          <a:p>
            <a:pPr algn="l"/>
            <a:r>
              <a:rPr lang="en-GB" sz="1600" u="sng" dirty="0">
                <a:solidFill>
                  <a:srgbClr val="222222"/>
                </a:solidFill>
                <a:latin typeface="OpenDyslexic" panose="00000500000000000000" pitchFamily="50" charset="0"/>
              </a:rPr>
              <a:t>																																																								</a:t>
            </a:r>
            <a:endParaRPr lang="en-GB" sz="1600" b="0" i="0" u="sng" dirty="0">
              <a:solidFill>
                <a:srgbClr val="222222"/>
              </a:solidFill>
              <a:effectLst/>
              <a:latin typeface="OpenDyslexic" panose="00000500000000000000" pitchFamily="50" charset="0"/>
            </a:endParaRPr>
          </a:p>
        </p:txBody>
      </p:sp>
      <p:sp>
        <p:nvSpPr>
          <p:cNvPr id="7" name="TextBox 6">
            <a:extLst>
              <a:ext uri="{FF2B5EF4-FFF2-40B4-BE49-F238E27FC236}">
                <a16:creationId xmlns:a16="http://schemas.microsoft.com/office/drawing/2014/main" id="{926CB420-DA30-47C4-8BE4-4ACDACC89AEE}"/>
              </a:ext>
            </a:extLst>
          </p:cNvPr>
          <p:cNvSpPr txBox="1"/>
          <p:nvPr/>
        </p:nvSpPr>
        <p:spPr>
          <a:xfrm>
            <a:off x="38644" y="4953000"/>
            <a:ext cx="6780710" cy="1200329"/>
          </a:xfrm>
          <a:prstGeom prst="rect">
            <a:avLst/>
          </a:prstGeom>
          <a:noFill/>
          <a:ln>
            <a:solidFill>
              <a:srgbClr val="FF0000"/>
            </a:solidFill>
          </a:ln>
        </p:spPr>
        <p:txBody>
          <a:bodyPr wrap="square">
            <a:spAutoFit/>
          </a:bodyPr>
          <a:lstStyle/>
          <a:p>
            <a:r>
              <a:rPr lang="en-GB" sz="1200" dirty="0">
                <a:latin typeface="OpenDyslexic" panose="00000500000000000000" pitchFamily="50" charset="0"/>
              </a:rPr>
              <a:t>As in the film Mulan, honour comes from how communities view the family. This may mean people face forced marriage, if the individual doesn’t want to get married the family may feel shame and dishonour because they are unable to ‘control’ their child. In some cases, if the individual doesn’t follow the ‘rules’ and doesn’t get married, they may be killed. This is called honour killings. Honour killings happen in the UK and are largely unreported.  </a:t>
            </a:r>
          </a:p>
        </p:txBody>
      </p:sp>
      <p:sp>
        <p:nvSpPr>
          <p:cNvPr id="8" name="TextBox 7">
            <a:extLst>
              <a:ext uri="{FF2B5EF4-FFF2-40B4-BE49-F238E27FC236}">
                <a16:creationId xmlns:a16="http://schemas.microsoft.com/office/drawing/2014/main" id="{66AD3AD8-C90D-4ACE-8A3E-485320363126}"/>
              </a:ext>
            </a:extLst>
          </p:cNvPr>
          <p:cNvSpPr txBox="1"/>
          <p:nvPr/>
        </p:nvSpPr>
        <p:spPr>
          <a:xfrm>
            <a:off x="38643" y="6392197"/>
            <a:ext cx="6780711" cy="2739211"/>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When is the busiest time of the year for charities helping victims of honour violence? </a:t>
            </a:r>
          </a:p>
          <a:p>
            <a:r>
              <a:rPr lang="en-GB" sz="1600" u="sng" dirty="0">
                <a:latin typeface="OpenDyslexic" panose="00000500000000000000" pitchFamily="50" charset="0"/>
              </a:rPr>
              <a:t>																												</a:t>
            </a:r>
          </a:p>
          <a:p>
            <a:endParaRPr lang="en-GB" sz="1200" dirty="0">
              <a:latin typeface="OpenDyslexic" panose="00000500000000000000" pitchFamily="50" charset="0"/>
            </a:endParaRPr>
          </a:p>
          <a:p>
            <a:r>
              <a:rPr lang="en-GB" sz="1200" dirty="0">
                <a:latin typeface="OpenDyslexic" panose="00000500000000000000" pitchFamily="50" charset="0"/>
              </a:rPr>
              <a:t>Why was Qandeel </a:t>
            </a:r>
            <a:r>
              <a:rPr lang="en-GB" sz="1200" dirty="0" err="1">
                <a:latin typeface="OpenDyslexic" panose="00000500000000000000" pitchFamily="50" charset="0"/>
              </a:rPr>
              <a:t>Balooch</a:t>
            </a:r>
            <a:r>
              <a:rPr lang="en-GB" sz="1200" dirty="0">
                <a:latin typeface="OpenDyslexic" panose="00000500000000000000" pitchFamily="50" charset="0"/>
              </a:rPr>
              <a:t> killed? </a:t>
            </a:r>
          </a:p>
          <a:p>
            <a:r>
              <a:rPr lang="en-GB" sz="1600" u="sng" dirty="0">
                <a:latin typeface="OpenDyslexic" panose="00000500000000000000" pitchFamily="50" charset="0"/>
              </a:rPr>
              <a:t>																												</a:t>
            </a:r>
            <a:endParaRPr lang="en-GB" sz="1600" dirty="0">
              <a:latin typeface="OpenDyslexic" panose="00000500000000000000" pitchFamily="50" charset="0"/>
            </a:endParaRPr>
          </a:p>
          <a:p>
            <a:endParaRPr lang="en-GB" sz="1200" dirty="0">
              <a:latin typeface="OpenDyslexic" panose="00000500000000000000" pitchFamily="50" charset="0"/>
            </a:endParaRPr>
          </a:p>
          <a:p>
            <a:r>
              <a:rPr lang="en-GB" sz="1200" dirty="0">
                <a:latin typeface="OpenDyslexic" panose="00000500000000000000" pitchFamily="50" charset="0"/>
              </a:rPr>
              <a:t>How did the killing of Qandeel </a:t>
            </a:r>
            <a:r>
              <a:rPr lang="en-GB" sz="1200" dirty="0" err="1">
                <a:latin typeface="OpenDyslexic" panose="00000500000000000000" pitchFamily="50" charset="0"/>
              </a:rPr>
              <a:t>Balooch</a:t>
            </a:r>
            <a:r>
              <a:rPr lang="en-GB" sz="1200" dirty="0">
                <a:latin typeface="OpenDyslexic" panose="00000500000000000000" pitchFamily="50" charset="0"/>
              </a:rPr>
              <a:t> influence girls of Pakistan? </a:t>
            </a:r>
          </a:p>
          <a:p>
            <a:r>
              <a:rPr lang="en-GB" sz="1800" u="sng" dirty="0">
                <a:latin typeface="OpenDyslexic" panose="00000500000000000000" pitchFamily="50" charset="0"/>
              </a:rPr>
              <a:t>																												</a:t>
            </a:r>
          </a:p>
        </p:txBody>
      </p:sp>
    </p:spTree>
    <p:extLst>
      <p:ext uri="{BB962C8B-B14F-4D97-AF65-F5344CB8AC3E}">
        <p14:creationId xmlns:p14="http://schemas.microsoft.com/office/powerpoint/2010/main" val="94443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8CD47A-3C45-9132-3ECA-4CED946E6F21}"/>
              </a:ext>
            </a:extLst>
          </p:cNvPr>
          <p:cNvSpPr>
            <a:spLocks noGrp="1"/>
          </p:cNvSpPr>
          <p:nvPr>
            <p:ph type="sldNum" sz="quarter" idx="12"/>
          </p:nvPr>
        </p:nvSpPr>
        <p:spPr/>
        <p:txBody>
          <a:bodyPr/>
          <a:lstStyle/>
          <a:p>
            <a:fld id="{622CA69B-FCC7-420A-B9BE-C31FA725E113}" type="slidenum">
              <a:rPr lang="en-GB" smtClean="0"/>
              <a:t>16</a:t>
            </a:fld>
            <a:endParaRPr lang="en-GB"/>
          </a:p>
        </p:txBody>
      </p:sp>
      <p:sp>
        <p:nvSpPr>
          <p:cNvPr id="5" name="TextBox 4">
            <a:extLst>
              <a:ext uri="{FF2B5EF4-FFF2-40B4-BE49-F238E27FC236}">
                <a16:creationId xmlns:a16="http://schemas.microsoft.com/office/drawing/2014/main" id="{86C22F4D-1B0D-D604-F7FB-2AA6231C930C}"/>
              </a:ext>
            </a:extLst>
          </p:cNvPr>
          <p:cNvSpPr txBox="1"/>
          <p:nvPr/>
        </p:nvSpPr>
        <p:spPr>
          <a:xfrm>
            <a:off x="0" y="0"/>
            <a:ext cx="6858000" cy="276999"/>
          </a:xfrm>
          <a:prstGeom prst="rect">
            <a:avLst/>
          </a:prstGeom>
          <a:noFill/>
        </p:spPr>
        <p:txBody>
          <a:bodyPr wrap="square" rtlCol="0">
            <a:spAutoFit/>
          </a:bodyPr>
          <a:lstStyle/>
          <a:p>
            <a:r>
              <a:rPr lang="en-GB" sz="1200" u="sng" dirty="0">
                <a:latin typeface="OpenDyslexic" panose="00000500000000000000" pitchFamily="50" charset="0"/>
              </a:rPr>
              <a:t>BQ6: What is domestic violence? </a:t>
            </a:r>
          </a:p>
        </p:txBody>
      </p:sp>
      <p:graphicFrame>
        <p:nvGraphicFramePr>
          <p:cNvPr id="2" name="Table 2">
            <a:extLst>
              <a:ext uri="{FF2B5EF4-FFF2-40B4-BE49-F238E27FC236}">
                <a16:creationId xmlns:a16="http://schemas.microsoft.com/office/drawing/2014/main" id="{E935DC2E-DE53-C1A0-5F5D-892EC05451A9}"/>
              </a:ext>
            </a:extLst>
          </p:cNvPr>
          <p:cNvGraphicFramePr>
            <a:graphicFrameLocks noGrp="1"/>
          </p:cNvGraphicFramePr>
          <p:nvPr/>
        </p:nvGraphicFramePr>
        <p:xfrm>
          <a:off x="0" y="6149999"/>
          <a:ext cx="6742134" cy="3302000"/>
        </p:xfrm>
        <a:graphic>
          <a:graphicData uri="http://schemas.openxmlformats.org/drawingml/2006/table">
            <a:tbl>
              <a:tblPr firstRow="1" bandRow="1">
                <a:tableStyleId>{5940675A-B579-460E-94D1-54222C63F5DA}</a:tableStyleId>
              </a:tblPr>
              <a:tblGrid>
                <a:gridCol w="2247378">
                  <a:extLst>
                    <a:ext uri="{9D8B030D-6E8A-4147-A177-3AD203B41FA5}">
                      <a16:colId xmlns:a16="http://schemas.microsoft.com/office/drawing/2014/main" val="984180838"/>
                    </a:ext>
                  </a:extLst>
                </a:gridCol>
                <a:gridCol w="2247378">
                  <a:extLst>
                    <a:ext uri="{9D8B030D-6E8A-4147-A177-3AD203B41FA5}">
                      <a16:colId xmlns:a16="http://schemas.microsoft.com/office/drawing/2014/main" val="1134024754"/>
                    </a:ext>
                  </a:extLst>
                </a:gridCol>
                <a:gridCol w="2247378">
                  <a:extLst>
                    <a:ext uri="{9D8B030D-6E8A-4147-A177-3AD203B41FA5}">
                      <a16:colId xmlns:a16="http://schemas.microsoft.com/office/drawing/2014/main" val="3282025266"/>
                    </a:ext>
                  </a:extLst>
                </a:gridCol>
              </a:tblGrid>
              <a:tr h="370840">
                <a:tc>
                  <a:txBody>
                    <a:bodyPr/>
                    <a:lstStyle/>
                    <a:p>
                      <a:r>
                        <a:rPr lang="en-GB" sz="1200" dirty="0">
                          <a:latin typeface="OpenDyslexic" panose="00000500000000000000" pitchFamily="50" charset="0"/>
                        </a:rPr>
                        <a:t>Emotional abuse </a:t>
                      </a:r>
                    </a:p>
                  </a:txBody>
                  <a:tcPr/>
                </a:tc>
                <a:tc>
                  <a:txBody>
                    <a:bodyPr/>
                    <a:lstStyle/>
                    <a:p>
                      <a:r>
                        <a:rPr lang="en-GB" sz="1200" dirty="0">
                          <a:latin typeface="OpenDyslexic" panose="00000500000000000000" pitchFamily="50" charset="0"/>
                        </a:rPr>
                        <a:t>physical abuse </a:t>
                      </a:r>
                    </a:p>
                  </a:txBody>
                  <a:tcPr/>
                </a:tc>
                <a:tc>
                  <a:txBody>
                    <a:bodyPr/>
                    <a:lstStyle/>
                    <a:p>
                      <a:r>
                        <a:rPr lang="en-GB" sz="1200" dirty="0">
                          <a:latin typeface="OpenDyslexic" panose="00000500000000000000" pitchFamily="50" charset="0"/>
                        </a:rPr>
                        <a:t>Financial abuse </a:t>
                      </a:r>
                    </a:p>
                  </a:txBody>
                  <a:tcPr/>
                </a:tc>
                <a:extLst>
                  <a:ext uri="{0D108BD9-81ED-4DB2-BD59-A6C34878D82A}">
                    <a16:rowId xmlns:a16="http://schemas.microsoft.com/office/drawing/2014/main" val="2507291179"/>
                  </a:ext>
                </a:extLst>
              </a:tr>
              <a:tr h="370840">
                <a:tc>
                  <a:txBody>
                    <a:bodyPr/>
                    <a:lstStyle/>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txBody>
                  <a:tcPr/>
                </a:tc>
                <a:tc>
                  <a:txBody>
                    <a:bodyPr/>
                    <a:lstStyle/>
                    <a:p>
                      <a:endParaRPr lang="en-GB" sz="1200">
                        <a:latin typeface="OpenDyslexic" panose="00000500000000000000" pitchFamily="50" charset="0"/>
                      </a:endParaRPr>
                    </a:p>
                  </a:txBody>
                  <a:tcPr/>
                </a:tc>
                <a:tc>
                  <a:txBody>
                    <a:bodyPr/>
                    <a:lstStyle/>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txBody>
                  <a:tcPr/>
                </a:tc>
                <a:extLst>
                  <a:ext uri="{0D108BD9-81ED-4DB2-BD59-A6C34878D82A}">
                    <a16:rowId xmlns:a16="http://schemas.microsoft.com/office/drawing/2014/main" val="1597903346"/>
                  </a:ext>
                </a:extLst>
              </a:tr>
              <a:tr h="370840">
                <a:tc>
                  <a:txBody>
                    <a:bodyPr/>
                    <a:lstStyle/>
                    <a:p>
                      <a:r>
                        <a:rPr lang="en-GB" sz="1200" dirty="0">
                          <a:latin typeface="OpenDyslexic" panose="00000500000000000000" pitchFamily="50" charset="0"/>
                        </a:rPr>
                        <a:t>Coercive control </a:t>
                      </a:r>
                    </a:p>
                  </a:txBody>
                  <a:tcPr/>
                </a:tc>
                <a:tc>
                  <a:txBody>
                    <a:bodyPr/>
                    <a:lstStyle/>
                    <a:p>
                      <a:r>
                        <a:rPr lang="en-GB" sz="1200" dirty="0">
                          <a:latin typeface="OpenDyslexic" panose="00000500000000000000" pitchFamily="50" charset="0"/>
                        </a:rPr>
                        <a:t>Online abuse </a:t>
                      </a:r>
                    </a:p>
                  </a:txBody>
                  <a:tcPr/>
                </a:tc>
                <a:tc>
                  <a:txBody>
                    <a:bodyPr/>
                    <a:lstStyle/>
                    <a:p>
                      <a:r>
                        <a:rPr lang="en-GB" sz="1200" dirty="0">
                          <a:latin typeface="OpenDyslexic" panose="00000500000000000000" pitchFamily="50" charset="0"/>
                        </a:rPr>
                        <a:t>Harassment/stalking </a:t>
                      </a:r>
                    </a:p>
                  </a:txBody>
                  <a:tcPr/>
                </a:tc>
                <a:extLst>
                  <a:ext uri="{0D108BD9-81ED-4DB2-BD59-A6C34878D82A}">
                    <a16:rowId xmlns:a16="http://schemas.microsoft.com/office/drawing/2014/main" val="702548396"/>
                  </a:ext>
                </a:extLst>
              </a:tr>
              <a:tr h="370840">
                <a:tc>
                  <a:txBody>
                    <a:bodyPr/>
                    <a:lstStyle/>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txBody>
                  <a:tcPr/>
                </a:tc>
                <a:extLst>
                  <a:ext uri="{0D108BD9-81ED-4DB2-BD59-A6C34878D82A}">
                    <a16:rowId xmlns:a16="http://schemas.microsoft.com/office/drawing/2014/main" val="1597335981"/>
                  </a:ext>
                </a:extLst>
              </a:tr>
            </a:tbl>
          </a:graphicData>
        </a:graphic>
      </p:graphicFrame>
      <p:graphicFrame>
        <p:nvGraphicFramePr>
          <p:cNvPr id="3" name="Table 2">
            <a:extLst>
              <a:ext uri="{FF2B5EF4-FFF2-40B4-BE49-F238E27FC236}">
                <a16:creationId xmlns:a16="http://schemas.microsoft.com/office/drawing/2014/main" id="{859532D9-A7AF-1775-8E17-6C6FA7B52285}"/>
              </a:ext>
            </a:extLst>
          </p:cNvPr>
          <p:cNvGraphicFramePr>
            <a:graphicFrameLocks noGrp="1"/>
          </p:cNvGraphicFramePr>
          <p:nvPr/>
        </p:nvGraphicFramePr>
        <p:xfrm>
          <a:off x="57931" y="2829128"/>
          <a:ext cx="1126244" cy="1804227"/>
        </p:xfrm>
        <a:graphic>
          <a:graphicData uri="http://schemas.openxmlformats.org/drawingml/2006/table">
            <a:tbl>
              <a:tblPr firstRow="1" bandRow="1">
                <a:tableStyleId>{5C22544A-7EE6-4342-B048-85BDC9FD1C3A}</a:tableStyleId>
              </a:tblPr>
              <a:tblGrid>
                <a:gridCol w="1126244">
                  <a:extLst>
                    <a:ext uri="{9D8B030D-6E8A-4147-A177-3AD203B41FA5}">
                      <a16:colId xmlns:a16="http://schemas.microsoft.com/office/drawing/2014/main" val="2002587198"/>
                    </a:ext>
                  </a:extLst>
                </a:gridCol>
              </a:tblGrid>
              <a:tr h="449009">
                <a:tc>
                  <a:txBody>
                    <a:bodyPr/>
                    <a:lstStyle/>
                    <a:p>
                      <a:r>
                        <a:rPr lang="en-GB" sz="1200" b="0" dirty="0">
                          <a:solidFill>
                            <a:schemeClr val="tx1"/>
                          </a:solidFill>
                          <a:latin typeface="OpenDyslexic" panose="00000500000000000000" pitchFamily="50" charset="0"/>
                        </a:rPr>
                        <a:t>Domestic violence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449009">
                <a:tc>
                  <a:txBody>
                    <a:bodyPr/>
                    <a:lstStyle/>
                    <a:p>
                      <a:r>
                        <a:rPr lang="en-GB" sz="1200" b="0" dirty="0">
                          <a:solidFill>
                            <a:schemeClr val="tx1"/>
                          </a:solidFill>
                          <a:latin typeface="OpenDyslexic" panose="00000500000000000000" pitchFamily="50" charset="0"/>
                        </a:rPr>
                        <a:t>Abuse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449009">
                <a:tc>
                  <a:txBody>
                    <a:bodyPr/>
                    <a:lstStyle/>
                    <a:p>
                      <a:r>
                        <a:rPr lang="en-GB" sz="1200" b="0" dirty="0">
                          <a:solidFill>
                            <a:schemeClr val="tx1"/>
                          </a:solidFill>
                          <a:latin typeface="OpenDyslexic" panose="00000500000000000000" pitchFamily="50" charset="0"/>
                        </a:rPr>
                        <a:t>Love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49009">
                <a:tc>
                  <a:txBody>
                    <a:bodyPr/>
                    <a:lstStyle/>
                    <a:p>
                      <a:r>
                        <a:rPr lang="en-GB" sz="1200" b="0" dirty="0">
                          <a:solidFill>
                            <a:schemeClr val="tx1"/>
                          </a:solidFill>
                          <a:latin typeface="OpenDyslexic" panose="00000500000000000000" pitchFamily="50" charset="0"/>
                        </a:rPr>
                        <a:t>Shame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6" name="Table 5">
            <a:extLst>
              <a:ext uri="{FF2B5EF4-FFF2-40B4-BE49-F238E27FC236}">
                <a16:creationId xmlns:a16="http://schemas.microsoft.com/office/drawing/2014/main" id="{4E689159-E7F3-DC67-D099-A909384A0B5F}"/>
              </a:ext>
            </a:extLst>
          </p:cNvPr>
          <p:cNvGraphicFramePr>
            <a:graphicFrameLocks noGrp="1"/>
          </p:cNvGraphicFramePr>
          <p:nvPr/>
        </p:nvGraphicFramePr>
        <p:xfrm>
          <a:off x="3097441" y="2785247"/>
          <a:ext cx="3702628" cy="1891991"/>
        </p:xfrm>
        <a:graphic>
          <a:graphicData uri="http://schemas.openxmlformats.org/drawingml/2006/table">
            <a:tbl>
              <a:tblPr firstRow="1" bandRow="1">
                <a:tableStyleId>{5C22544A-7EE6-4342-B048-85BDC9FD1C3A}</a:tableStyleId>
              </a:tblPr>
              <a:tblGrid>
                <a:gridCol w="3702628">
                  <a:extLst>
                    <a:ext uri="{9D8B030D-6E8A-4147-A177-3AD203B41FA5}">
                      <a16:colId xmlns:a16="http://schemas.microsoft.com/office/drawing/2014/main" val="2002587198"/>
                    </a:ext>
                  </a:extLst>
                </a:gridCol>
              </a:tblGrid>
              <a:tr h="570764">
                <a:tc>
                  <a:txBody>
                    <a:bodyPr/>
                    <a:lstStyle/>
                    <a:p>
                      <a:r>
                        <a:rPr lang="en-GB" sz="1200" b="0" i="0" dirty="0">
                          <a:solidFill>
                            <a:schemeClr val="tx1"/>
                          </a:solidFill>
                          <a:effectLst/>
                          <a:latin typeface="OpenDyslexic" panose="00000500000000000000" pitchFamily="50" charset="0"/>
                        </a:rPr>
                        <a:t>can be defined as a pattern of behaviour in any relationship that is used to gain or maintain power and control over a partner</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395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is an intense, deep affection for another person.</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502230">
                <a:tc>
                  <a:txBody>
                    <a:bodyPr/>
                    <a:lstStyle/>
                    <a:p>
                      <a:r>
                        <a:rPr lang="en-GB" sz="1200" b="0" i="0" kern="1200" dirty="0">
                          <a:solidFill>
                            <a:schemeClr val="dk1"/>
                          </a:solidFill>
                          <a:effectLst/>
                          <a:latin typeface="OpenDyslexic" panose="00000500000000000000" pitchFamily="50" charset="0"/>
                          <a:ea typeface="+mn-ea"/>
                          <a:cs typeface="+mn-cs"/>
                        </a:rPr>
                        <a:t>a painful emotion caused by having done something wrong or improper.</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292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when someone causes us harm or distress</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8" name="TextBox 7">
            <a:extLst>
              <a:ext uri="{FF2B5EF4-FFF2-40B4-BE49-F238E27FC236}">
                <a16:creationId xmlns:a16="http://schemas.microsoft.com/office/drawing/2014/main" id="{068984BD-39F3-B907-E017-FA6AEE5D736F}"/>
              </a:ext>
            </a:extLst>
          </p:cNvPr>
          <p:cNvSpPr txBox="1"/>
          <p:nvPr/>
        </p:nvSpPr>
        <p:spPr>
          <a:xfrm>
            <a:off x="-1" y="4721121"/>
            <a:ext cx="6742135" cy="1384995"/>
          </a:xfrm>
          <a:prstGeom prst="rect">
            <a:avLst/>
          </a:prstGeom>
          <a:noFill/>
        </p:spPr>
        <p:txBody>
          <a:bodyPr wrap="square">
            <a:spAutoFit/>
          </a:bodyPr>
          <a:lstStyle/>
          <a:p>
            <a:pPr marL="0" indent="0">
              <a:buNone/>
            </a:pPr>
            <a:r>
              <a:rPr lang="en-GB" sz="1200" b="1" i="1" dirty="0">
                <a:effectLst/>
                <a:latin typeface="OpenDyslexic" panose="00000500000000000000" pitchFamily="50" charset="0"/>
              </a:rPr>
              <a:t>Domestic abuse</a:t>
            </a:r>
            <a:r>
              <a:rPr lang="en-GB" sz="1200" b="0" i="1" dirty="0">
                <a:effectLst/>
                <a:latin typeface="OpenDyslexic" panose="00000500000000000000" pitchFamily="50" charset="0"/>
              </a:rPr>
              <a:t>, also called "domestic violence" or "intimate partner violence", can be defined as a pattern of behaviour in any relationship that is used to gain or maintain power and control over a partner.</a:t>
            </a:r>
          </a:p>
          <a:p>
            <a:pPr marL="0" indent="0">
              <a:buNone/>
            </a:pPr>
            <a:r>
              <a:rPr lang="en-GB" sz="1200" i="1" dirty="0">
                <a:solidFill>
                  <a:srgbClr val="FF0066"/>
                </a:solidFill>
                <a:latin typeface="OpenDyslexic" panose="00000500000000000000" pitchFamily="50" charset="0"/>
              </a:rPr>
              <a:t>In your own words, what is domestic violence? </a:t>
            </a:r>
          </a:p>
          <a:p>
            <a:pPr marL="0" indent="0">
              <a:buNone/>
            </a:pPr>
            <a:r>
              <a:rPr lang="en-GB" sz="1200" i="1" u="sng" dirty="0">
                <a:solidFill>
                  <a:srgbClr val="FF0066"/>
                </a:solidFill>
                <a:latin typeface="OpenDyslexic" panose="00000500000000000000" pitchFamily="50" charset="0"/>
              </a:rPr>
              <a:t>																																										</a:t>
            </a:r>
            <a:endParaRPr lang="en-GB" sz="1400" i="1" u="sng" dirty="0">
              <a:solidFill>
                <a:srgbClr val="FF0066"/>
              </a:solidFill>
              <a:latin typeface="OpenDyslexic" panose="00000500000000000000" pitchFamily="50" charset="0"/>
            </a:endParaRPr>
          </a:p>
        </p:txBody>
      </p:sp>
      <p:sp>
        <p:nvSpPr>
          <p:cNvPr id="7" name="Content Placeholder 3">
            <a:extLst>
              <a:ext uri="{FF2B5EF4-FFF2-40B4-BE49-F238E27FC236}">
                <a16:creationId xmlns:a16="http://schemas.microsoft.com/office/drawing/2014/main" id="{BB3A0C0D-4247-F5A5-883A-5A0D98AB6A42}"/>
              </a:ext>
            </a:extLst>
          </p:cNvPr>
          <p:cNvSpPr txBox="1">
            <a:spLocks noGrp="1"/>
          </p:cNvSpPr>
          <p:nvPr>
            <p:ph idx="1"/>
          </p:nvPr>
        </p:nvSpPr>
        <p:spPr>
          <a:xfrm>
            <a:off x="28963" y="242861"/>
            <a:ext cx="6800069" cy="1633268"/>
          </a:xfrm>
          <a:prstGeom prst="rect">
            <a:avLst/>
          </a:prstGeom>
          <a:noFill/>
        </p:spPr>
        <p:txBody>
          <a:bodyPr wrap="square">
            <a:spAutoFit/>
          </a:bodyPr>
          <a:lstStyle/>
          <a:p>
            <a:pPr marL="0" indent="0">
              <a:buNone/>
            </a:pPr>
            <a:r>
              <a:rPr lang="en-GB" sz="1100" dirty="0">
                <a:latin typeface="OpenDyslexic" panose="00000500000000000000" pitchFamily="50" charset="0"/>
              </a:rPr>
              <a:t>1. Name 2 human rights.</a:t>
            </a:r>
            <a:r>
              <a:rPr lang="en-GB" sz="1600" u="sng" dirty="0">
                <a:latin typeface="OpenDyslexic" panose="00000500000000000000" pitchFamily="50" charset="0"/>
              </a:rPr>
              <a:t>														</a:t>
            </a:r>
          </a:p>
          <a:p>
            <a:pPr marL="0" indent="0">
              <a:buNone/>
            </a:pPr>
            <a:r>
              <a:rPr lang="en-GB" sz="1100" dirty="0">
                <a:latin typeface="OpenDyslexic" panose="00000500000000000000" pitchFamily="50" charset="0"/>
              </a:rPr>
              <a:t>2.  What is meant by the term forced marriage?</a:t>
            </a:r>
            <a:r>
              <a:rPr lang="en-GB" sz="1600" u="sng" dirty="0">
                <a:latin typeface="OpenDyslexic" panose="00000500000000000000" pitchFamily="50" charset="0"/>
              </a:rPr>
              <a:t>													</a:t>
            </a:r>
            <a:endParaRPr lang="en-GB" sz="1600" dirty="0">
              <a:latin typeface="OpenDyslexic" panose="00000500000000000000" pitchFamily="50" charset="0"/>
            </a:endParaRPr>
          </a:p>
          <a:p>
            <a:pPr marL="0" indent="0">
              <a:buNone/>
            </a:pPr>
            <a:r>
              <a:rPr lang="en-GB" sz="1100" dirty="0">
                <a:latin typeface="OpenDyslexic" panose="00000500000000000000" pitchFamily="50" charset="0"/>
              </a:rPr>
              <a:t>3. How did Mulan bring dishonour to her family?</a:t>
            </a:r>
            <a:r>
              <a:rPr lang="en-GB" sz="1600" u="sng" dirty="0">
                <a:latin typeface="OpenDyslexic" panose="00000500000000000000" pitchFamily="50" charset="0"/>
              </a:rPr>
              <a:t>													</a:t>
            </a:r>
            <a:endParaRPr lang="en-GB" sz="1100" dirty="0">
              <a:latin typeface="OpenDyslexic" panose="00000500000000000000" pitchFamily="50" charset="0"/>
            </a:endParaRPr>
          </a:p>
        </p:txBody>
      </p:sp>
      <p:pic>
        <p:nvPicPr>
          <p:cNvPr id="10" name="Picture 9">
            <a:extLst>
              <a:ext uri="{FF2B5EF4-FFF2-40B4-BE49-F238E27FC236}">
                <a16:creationId xmlns:a16="http://schemas.microsoft.com/office/drawing/2014/main" id="{23F47DD5-FD39-F7D2-D5DB-934C84CDD72A}"/>
              </a:ext>
            </a:extLst>
          </p:cNvPr>
          <p:cNvPicPr>
            <a:picLocks noChangeAspect="1"/>
          </p:cNvPicPr>
          <p:nvPr/>
        </p:nvPicPr>
        <p:blipFill>
          <a:blip r:embed="rId2"/>
          <a:stretch>
            <a:fillRect/>
          </a:stretch>
        </p:blipFill>
        <p:spPr>
          <a:xfrm>
            <a:off x="174045" y="1991156"/>
            <a:ext cx="628194" cy="679064"/>
          </a:xfrm>
          <a:prstGeom prst="rect">
            <a:avLst/>
          </a:prstGeom>
          <a:solidFill>
            <a:schemeClr val="accent5">
              <a:lumMod val="20000"/>
              <a:lumOff val="80000"/>
            </a:schemeClr>
          </a:solidFill>
        </p:spPr>
      </p:pic>
    </p:spTree>
    <p:extLst>
      <p:ext uri="{BB962C8B-B14F-4D97-AF65-F5344CB8AC3E}">
        <p14:creationId xmlns:p14="http://schemas.microsoft.com/office/powerpoint/2010/main" val="102194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702BCA-FF1B-0C23-5845-FB7D05AE8E84}"/>
              </a:ext>
            </a:extLst>
          </p:cNvPr>
          <p:cNvSpPr>
            <a:spLocks noGrp="1"/>
          </p:cNvSpPr>
          <p:nvPr>
            <p:ph type="sldNum" sz="quarter" idx="12"/>
          </p:nvPr>
        </p:nvSpPr>
        <p:spPr/>
        <p:txBody>
          <a:bodyPr/>
          <a:lstStyle/>
          <a:p>
            <a:fld id="{622CA69B-FCC7-420A-B9BE-C31FA725E113}" type="slidenum">
              <a:rPr lang="en-GB" smtClean="0"/>
              <a:t>17</a:t>
            </a:fld>
            <a:endParaRPr lang="en-GB"/>
          </a:p>
        </p:txBody>
      </p:sp>
      <p:sp>
        <p:nvSpPr>
          <p:cNvPr id="5" name="TextBox 4">
            <a:extLst>
              <a:ext uri="{FF2B5EF4-FFF2-40B4-BE49-F238E27FC236}">
                <a16:creationId xmlns:a16="http://schemas.microsoft.com/office/drawing/2014/main" id="{E3BAEFB5-A172-3C46-51D5-4D197B5C4D4C}"/>
              </a:ext>
            </a:extLst>
          </p:cNvPr>
          <p:cNvSpPr txBox="1"/>
          <p:nvPr/>
        </p:nvSpPr>
        <p:spPr>
          <a:xfrm>
            <a:off x="0" y="0"/>
            <a:ext cx="6858000" cy="4154984"/>
          </a:xfrm>
          <a:prstGeom prst="rect">
            <a:avLst/>
          </a:prstGeom>
          <a:noFill/>
        </p:spPr>
        <p:txBody>
          <a:bodyPr wrap="square" rtlCol="0">
            <a:spAutoFit/>
          </a:bodyPr>
          <a:lstStyle/>
          <a:p>
            <a:r>
              <a:rPr lang="en-GB" sz="1200" u="sng" dirty="0">
                <a:latin typeface="OpenDyslexic" panose="00000500000000000000" pitchFamily="50" charset="0"/>
              </a:rPr>
              <a:t>Case study</a:t>
            </a:r>
          </a:p>
          <a:p>
            <a:r>
              <a:rPr lang="en-GB" sz="1200" dirty="0">
                <a:latin typeface="OpenDyslexic" panose="00000500000000000000" pitchFamily="50" charset="0"/>
              </a:rPr>
              <a:t>My brother gets very aggressive when he is drunk, he shouts at us and demands money from my mum. </a:t>
            </a:r>
          </a:p>
          <a:p>
            <a:r>
              <a:rPr lang="en-GB" sz="1200" dirty="0">
                <a:latin typeface="OpenDyslexic" panose="00000500000000000000" pitchFamily="50" charset="0"/>
              </a:rPr>
              <a:t>Today, after the England game, he came home drunk and hit my Mum, so I called the police. Hes been causing trouble for years and I am done with him. I wish he would disappear so me and mum weren’t so scared of him. </a:t>
            </a:r>
          </a:p>
          <a:p>
            <a:r>
              <a:rPr lang="en-GB" sz="1200" dirty="0">
                <a:latin typeface="OpenDyslexic" panose="00000500000000000000" pitchFamily="50" charset="0"/>
              </a:rPr>
              <a:t>When the football was on at home, we had to stay out of the room. If we had to go through to the kitchen we stayed absolutely silence. Of course, if his team lost we would all feel the effects. Mum would feel the brunt of it. </a:t>
            </a:r>
          </a:p>
          <a:p>
            <a:r>
              <a:rPr lang="en-GB" sz="1200" dirty="0">
                <a:latin typeface="OpenDyslexic" panose="00000500000000000000" pitchFamily="50" charset="0"/>
              </a:rPr>
              <a:t>While he is with his friends, he always puts the nice guy persona but the reality was very different. </a:t>
            </a:r>
          </a:p>
          <a:p>
            <a:r>
              <a:rPr lang="en-GB" sz="1200" dirty="0">
                <a:solidFill>
                  <a:srgbClr val="FF0066"/>
                </a:solidFill>
                <a:latin typeface="OpenDyslexic" panose="00000500000000000000" pitchFamily="50" charset="0"/>
              </a:rPr>
              <a:t>What type of abuse is happening here? </a:t>
            </a:r>
          </a:p>
          <a:p>
            <a:r>
              <a:rPr lang="en-GB" sz="1600" u="sng" dirty="0">
                <a:solidFill>
                  <a:srgbClr val="FF0066"/>
                </a:solidFill>
                <a:latin typeface="OpenDyslexic" panose="00000500000000000000" pitchFamily="50" charset="0"/>
              </a:rPr>
              <a:t>																																										</a:t>
            </a:r>
          </a:p>
          <a:p>
            <a:r>
              <a:rPr lang="en-GB" sz="1200" dirty="0">
                <a:solidFill>
                  <a:srgbClr val="FF0066"/>
                </a:solidFill>
                <a:latin typeface="OpenDyslexic" panose="00000500000000000000" pitchFamily="50" charset="0"/>
              </a:rPr>
              <a:t>What else could the child do in this situation? </a:t>
            </a:r>
          </a:p>
          <a:p>
            <a:r>
              <a:rPr lang="en-GB" sz="1600" u="sng" dirty="0">
                <a:solidFill>
                  <a:srgbClr val="FF0066"/>
                </a:solidFill>
                <a:latin typeface="OpenDyslexic" panose="00000500000000000000" pitchFamily="50" charset="0"/>
              </a:rPr>
              <a:t>																																										</a:t>
            </a:r>
            <a:endParaRPr lang="en-GB" sz="1200" dirty="0">
              <a:latin typeface="OpenDyslexic" panose="00000500000000000000" pitchFamily="50" charset="0"/>
            </a:endParaRPr>
          </a:p>
          <a:p>
            <a:endParaRPr lang="en-GB" sz="1200" dirty="0">
              <a:latin typeface="OpenDyslexic" panose="00000500000000000000" pitchFamily="50" charset="0"/>
            </a:endParaRPr>
          </a:p>
        </p:txBody>
      </p:sp>
      <p:sp>
        <p:nvSpPr>
          <p:cNvPr id="6" name="TextBox 5">
            <a:extLst>
              <a:ext uri="{FF2B5EF4-FFF2-40B4-BE49-F238E27FC236}">
                <a16:creationId xmlns:a16="http://schemas.microsoft.com/office/drawing/2014/main" id="{E8DF325C-FCED-630B-81F2-265F8CD84904}"/>
              </a:ext>
            </a:extLst>
          </p:cNvPr>
          <p:cNvSpPr txBox="1"/>
          <p:nvPr/>
        </p:nvSpPr>
        <p:spPr>
          <a:xfrm>
            <a:off x="-1" y="4774505"/>
            <a:ext cx="6858000" cy="2308324"/>
          </a:xfrm>
          <a:prstGeom prst="rect">
            <a:avLst/>
          </a:prstGeom>
          <a:noFill/>
        </p:spPr>
        <p:txBody>
          <a:bodyPr wrap="square" rtlCol="0">
            <a:spAutoFit/>
          </a:bodyPr>
          <a:lstStyle/>
          <a:p>
            <a:r>
              <a:rPr lang="en-GB" sz="1200" u="sng" dirty="0">
                <a:latin typeface="OpenDyslexic" panose="00000500000000000000" pitchFamily="50" charset="0"/>
              </a:rPr>
              <a:t>Case study</a:t>
            </a:r>
          </a:p>
          <a:p>
            <a:r>
              <a:rPr lang="en-GB" sz="1200" dirty="0">
                <a:latin typeface="OpenDyslexic" panose="00000500000000000000" pitchFamily="50" charset="0"/>
              </a:rPr>
              <a:t>Your friend always seems to be sad or moody when his Dad comes back home. You’ve known for years that he hasn’t had a good relationship with his Dad because his Dad is always in and out of his life. Your friend always says that his Dad is always angry. Recently, your friend mentioned that ‘Dad’s back’ and you’ve noticed a few weird bruises on his arm. </a:t>
            </a:r>
          </a:p>
          <a:p>
            <a:r>
              <a:rPr lang="en-GB" sz="1200" dirty="0">
                <a:solidFill>
                  <a:srgbClr val="FF0066"/>
                </a:solidFill>
                <a:latin typeface="OpenDyslexic" panose="00000500000000000000" pitchFamily="50" charset="0"/>
              </a:rPr>
              <a:t>As a friend, what would you do next? </a:t>
            </a:r>
          </a:p>
          <a:p>
            <a:r>
              <a:rPr lang="en-GB" sz="1600" u="sng" dirty="0">
                <a:solidFill>
                  <a:srgbClr val="FF0066"/>
                </a:solidFill>
                <a:latin typeface="OpenDyslexic" panose="00000500000000000000" pitchFamily="50" charset="0"/>
              </a:rPr>
              <a:t>																																										</a:t>
            </a:r>
          </a:p>
          <a:p>
            <a:endParaRPr lang="en-GB" sz="1200" dirty="0">
              <a:latin typeface="OpenDyslexic" panose="00000500000000000000" pitchFamily="50" charset="0"/>
            </a:endParaRPr>
          </a:p>
        </p:txBody>
      </p:sp>
      <p:sp>
        <p:nvSpPr>
          <p:cNvPr id="3" name="TextBox 2">
            <a:extLst>
              <a:ext uri="{FF2B5EF4-FFF2-40B4-BE49-F238E27FC236}">
                <a16:creationId xmlns:a16="http://schemas.microsoft.com/office/drawing/2014/main" id="{479CF183-9A25-01E6-9003-9C1B43413E77}"/>
              </a:ext>
            </a:extLst>
          </p:cNvPr>
          <p:cNvSpPr txBox="1"/>
          <p:nvPr/>
        </p:nvSpPr>
        <p:spPr>
          <a:xfrm>
            <a:off x="0" y="6957568"/>
            <a:ext cx="6858000" cy="2339102"/>
          </a:xfrm>
          <a:prstGeom prst="rect">
            <a:avLst/>
          </a:prstGeom>
          <a:noFill/>
        </p:spPr>
        <p:txBody>
          <a:bodyPr wrap="square">
            <a:spAutoFit/>
          </a:bodyPr>
          <a:lstStyle/>
          <a:p>
            <a:pPr marL="0" indent="0">
              <a:buNone/>
            </a:pPr>
            <a:r>
              <a:rPr lang="en-GB" sz="1200" b="0" i="0" dirty="0">
                <a:solidFill>
                  <a:srgbClr val="FF0066"/>
                </a:solidFill>
                <a:effectLst/>
                <a:latin typeface="OpenDyslexic" panose="00000500000000000000" pitchFamily="50" charset="0"/>
              </a:rPr>
              <a:t>Domestic </a:t>
            </a:r>
            <a:r>
              <a:rPr lang="en-GB" sz="1200" dirty="0">
                <a:solidFill>
                  <a:srgbClr val="FF0066"/>
                </a:solidFill>
                <a:latin typeface="OpenDyslexic" panose="00000500000000000000" pitchFamily="50" charset="0"/>
              </a:rPr>
              <a:t>violence w</a:t>
            </a:r>
            <a:r>
              <a:rPr lang="en-GB" sz="1200" b="0" i="0" dirty="0">
                <a:solidFill>
                  <a:srgbClr val="FF0066"/>
                </a:solidFill>
                <a:effectLst/>
                <a:latin typeface="OpenDyslexic" panose="00000500000000000000" pitchFamily="50" charset="0"/>
              </a:rPr>
              <a:t>ill affect 1 in 4 women and 1 in 6 men in their lifetime</a:t>
            </a: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Do you agree or disagree with this statistic? Explain why </a:t>
            </a:r>
            <a:endParaRPr lang="en-GB" sz="1200" u="sng" dirty="0">
              <a:latin typeface="OpenDyslexic" panose="00000500000000000000" pitchFamily="50" charset="0"/>
            </a:endParaRPr>
          </a:p>
          <a:p>
            <a:pPr marL="0" indent="0">
              <a:buNone/>
            </a:pPr>
            <a:r>
              <a:rPr lang="en-GB" sz="1400" u="sng" dirty="0">
                <a:latin typeface="OpenDyslexic" panose="00000500000000000000" pitchFamily="50" charset="0"/>
              </a:rPr>
              <a:t>																																										</a:t>
            </a:r>
            <a:endParaRPr lang="en-GB" sz="1400" dirty="0">
              <a:latin typeface="OpenDyslexic" panose="00000500000000000000" pitchFamily="50" charset="0"/>
            </a:endParaRPr>
          </a:p>
          <a:p>
            <a:pPr marL="0" indent="0">
              <a:buNone/>
            </a:pP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Are males less/more likely to tell someone? Explain your reasoning </a:t>
            </a:r>
          </a:p>
          <a:p>
            <a:pPr marL="0" indent="0">
              <a:buNone/>
            </a:pPr>
            <a:r>
              <a:rPr lang="en-GB" sz="1400" u="sng" dirty="0">
                <a:latin typeface="OpenDyslexic" panose="00000500000000000000" pitchFamily="50" charset="0"/>
              </a:rPr>
              <a:t>																																																								</a:t>
            </a:r>
            <a:endParaRPr lang="en-GB" sz="1600" u="sng" dirty="0">
              <a:latin typeface="OpenDyslexic" panose="00000500000000000000" pitchFamily="50" charset="0"/>
            </a:endParaRPr>
          </a:p>
        </p:txBody>
      </p:sp>
      <p:sp>
        <p:nvSpPr>
          <p:cNvPr id="8" name="TextBox 7">
            <a:extLst>
              <a:ext uri="{FF2B5EF4-FFF2-40B4-BE49-F238E27FC236}">
                <a16:creationId xmlns:a16="http://schemas.microsoft.com/office/drawing/2014/main" id="{E8BC1246-C207-A4FE-76F4-F7BBB6FC5A49}"/>
              </a:ext>
            </a:extLst>
          </p:cNvPr>
          <p:cNvSpPr txBox="1"/>
          <p:nvPr/>
        </p:nvSpPr>
        <p:spPr>
          <a:xfrm>
            <a:off x="-65762" y="3899380"/>
            <a:ext cx="6989523" cy="769441"/>
          </a:xfrm>
          <a:prstGeom prst="rect">
            <a:avLst/>
          </a:prstGeom>
          <a:noFill/>
        </p:spPr>
        <p:txBody>
          <a:bodyPr wrap="square">
            <a:spAutoFit/>
          </a:bodyPr>
          <a:lstStyle/>
          <a:p>
            <a:pPr marL="0" indent="0">
              <a:buNone/>
            </a:pPr>
            <a:r>
              <a:rPr lang="en-GB" sz="1200" dirty="0">
                <a:latin typeface="OpenDyslexic" panose="00000500000000000000" pitchFamily="50" charset="0"/>
              </a:rPr>
              <a:t>Why would football make people more violent?</a:t>
            </a:r>
          </a:p>
          <a:p>
            <a:pPr marL="0" indent="0">
              <a:buNone/>
            </a:pPr>
            <a:r>
              <a:rPr lang="en-GB" sz="1600" u="sng" dirty="0">
                <a:latin typeface="OpenDyslexic" panose="00000500000000000000" pitchFamily="50" charset="0"/>
              </a:rPr>
              <a:t>																												</a:t>
            </a:r>
            <a:r>
              <a:rPr lang="en-GB" sz="1200" dirty="0">
                <a:latin typeface="OpenDyslexic" panose="00000500000000000000" pitchFamily="50" charset="0"/>
              </a:rPr>
              <a:t> </a:t>
            </a:r>
          </a:p>
        </p:txBody>
      </p:sp>
    </p:spTree>
    <p:extLst>
      <p:ext uri="{BB962C8B-B14F-4D97-AF65-F5344CB8AC3E}">
        <p14:creationId xmlns:p14="http://schemas.microsoft.com/office/powerpoint/2010/main" val="351653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D84707-8825-4A7F-AF26-3FC7949FB59A}"/>
              </a:ext>
            </a:extLst>
          </p:cNvPr>
          <p:cNvSpPr>
            <a:spLocks noGrp="1"/>
          </p:cNvSpPr>
          <p:nvPr>
            <p:ph type="sldNum" sz="quarter" idx="12"/>
          </p:nvPr>
        </p:nvSpPr>
        <p:spPr/>
        <p:txBody>
          <a:bodyPr/>
          <a:lstStyle/>
          <a:p>
            <a:fld id="{622CA69B-FCC7-420A-B9BE-C31FA725E113}" type="slidenum">
              <a:rPr lang="en-GB" smtClean="0"/>
              <a:t>18</a:t>
            </a:fld>
            <a:endParaRPr lang="en-GB"/>
          </a:p>
        </p:txBody>
      </p:sp>
      <p:pic>
        <p:nvPicPr>
          <p:cNvPr id="6" name="Picture 5">
            <a:extLst>
              <a:ext uri="{FF2B5EF4-FFF2-40B4-BE49-F238E27FC236}">
                <a16:creationId xmlns:a16="http://schemas.microsoft.com/office/drawing/2014/main" id="{ACB52899-EBB1-40A1-A76A-E2E636D4E56D}"/>
              </a:ext>
            </a:extLst>
          </p:cNvPr>
          <p:cNvPicPr>
            <a:picLocks noChangeAspect="1"/>
          </p:cNvPicPr>
          <p:nvPr/>
        </p:nvPicPr>
        <p:blipFill rotWithShape="1">
          <a:blip r:embed="rId2"/>
          <a:srcRect l="12578" t="4425" r="17374" b="7829"/>
          <a:stretch/>
        </p:blipFill>
        <p:spPr>
          <a:xfrm>
            <a:off x="997528" y="8901423"/>
            <a:ext cx="1543050" cy="632909"/>
          </a:xfrm>
          <a:prstGeom prst="rect">
            <a:avLst/>
          </a:prstGeom>
        </p:spPr>
      </p:pic>
      <p:pic>
        <p:nvPicPr>
          <p:cNvPr id="8" name="Picture 7">
            <a:extLst>
              <a:ext uri="{FF2B5EF4-FFF2-40B4-BE49-F238E27FC236}">
                <a16:creationId xmlns:a16="http://schemas.microsoft.com/office/drawing/2014/main" id="{21054C21-49C2-494B-A5D2-02912765547B}"/>
              </a:ext>
            </a:extLst>
          </p:cNvPr>
          <p:cNvPicPr>
            <a:picLocks noChangeAspect="1"/>
          </p:cNvPicPr>
          <p:nvPr/>
        </p:nvPicPr>
        <p:blipFill>
          <a:blip r:embed="rId3"/>
          <a:stretch>
            <a:fillRect/>
          </a:stretch>
        </p:blipFill>
        <p:spPr>
          <a:xfrm>
            <a:off x="3350523" y="8844947"/>
            <a:ext cx="2646897" cy="689385"/>
          </a:xfrm>
          <a:prstGeom prst="rect">
            <a:avLst/>
          </a:prstGeom>
        </p:spPr>
      </p:pic>
      <p:sp>
        <p:nvSpPr>
          <p:cNvPr id="9" name="TextBox 8">
            <a:extLst>
              <a:ext uri="{FF2B5EF4-FFF2-40B4-BE49-F238E27FC236}">
                <a16:creationId xmlns:a16="http://schemas.microsoft.com/office/drawing/2014/main" id="{5E5E02AB-1D53-4A3A-A5F3-C3C867931874}"/>
              </a:ext>
            </a:extLst>
          </p:cNvPr>
          <p:cNvSpPr txBox="1"/>
          <p:nvPr/>
        </p:nvSpPr>
        <p:spPr>
          <a:xfrm>
            <a:off x="0" y="63891"/>
            <a:ext cx="6687737" cy="307777"/>
          </a:xfrm>
          <a:prstGeom prst="rect">
            <a:avLst/>
          </a:prstGeom>
          <a:noFill/>
        </p:spPr>
        <p:txBody>
          <a:bodyPr wrap="square" rtlCol="0">
            <a:spAutoFit/>
          </a:bodyPr>
          <a:lstStyle/>
          <a:p>
            <a:r>
              <a:rPr lang="en-GB" sz="1400" u="sng" dirty="0" err="1">
                <a:latin typeface="OpenDyslexic" panose="00000500000000000000" pitchFamily="50" charset="0"/>
              </a:rPr>
              <a:t>Jasvinder’s</a:t>
            </a:r>
            <a:r>
              <a:rPr lang="en-GB" sz="1400" u="sng" dirty="0">
                <a:latin typeface="OpenDyslexic" panose="00000500000000000000" pitchFamily="50" charset="0"/>
              </a:rPr>
              <a:t> story </a:t>
            </a:r>
          </a:p>
        </p:txBody>
      </p:sp>
      <p:pic>
        <p:nvPicPr>
          <p:cNvPr id="10" name="Picture 2" descr="Jasvinder Sanghera CBE | Authors | The Soho Agency">
            <a:extLst>
              <a:ext uri="{FF2B5EF4-FFF2-40B4-BE49-F238E27FC236}">
                <a16:creationId xmlns:a16="http://schemas.microsoft.com/office/drawing/2014/main" id="{5E1E3D6A-D3F2-4463-A67D-CA4509A4D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62" y="409038"/>
            <a:ext cx="2202873" cy="27535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3B3EDED-5ED4-44C0-AB91-6062A2F99223}"/>
              </a:ext>
            </a:extLst>
          </p:cNvPr>
          <p:cNvSpPr txBox="1"/>
          <p:nvPr/>
        </p:nvSpPr>
        <p:spPr>
          <a:xfrm>
            <a:off x="2443597" y="286587"/>
            <a:ext cx="4414403" cy="2862322"/>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Note space: </a:t>
            </a:r>
          </a:p>
          <a:p>
            <a:r>
              <a:rPr lang="en-GB" u="sng" dirty="0"/>
              <a:t>																																																																																	</a:t>
            </a:r>
          </a:p>
        </p:txBody>
      </p:sp>
      <p:sp>
        <p:nvSpPr>
          <p:cNvPr id="12" name="TextBox 11">
            <a:extLst>
              <a:ext uri="{FF2B5EF4-FFF2-40B4-BE49-F238E27FC236}">
                <a16:creationId xmlns:a16="http://schemas.microsoft.com/office/drawing/2014/main" id="{AE582C61-49D9-4BD4-BAFD-BC65E1DBC35D}"/>
              </a:ext>
            </a:extLst>
          </p:cNvPr>
          <p:cNvSpPr txBox="1"/>
          <p:nvPr/>
        </p:nvSpPr>
        <p:spPr>
          <a:xfrm>
            <a:off x="85131" y="3432135"/>
            <a:ext cx="6687737" cy="5201424"/>
          </a:xfrm>
          <a:prstGeom prst="rect">
            <a:avLst/>
          </a:prstGeom>
          <a:noFill/>
          <a:ln>
            <a:solidFill>
              <a:schemeClr val="tx1"/>
            </a:solidFill>
            <a:prstDash val="dash"/>
          </a:ln>
        </p:spPr>
        <p:txBody>
          <a:bodyPr wrap="square" rtlCol="0">
            <a:spAutoFit/>
          </a:bodyPr>
          <a:lstStyle/>
          <a:p>
            <a:r>
              <a:rPr lang="en-GB" sz="1200" dirty="0">
                <a:latin typeface="OpenDyslexic" panose="00000500000000000000" pitchFamily="50" charset="0"/>
              </a:rPr>
              <a:t>Challenge- Every year on the 14</a:t>
            </a:r>
            <a:r>
              <a:rPr lang="en-GB" sz="1200" baseline="30000" dirty="0">
                <a:latin typeface="OpenDyslexic" panose="00000500000000000000" pitchFamily="50" charset="0"/>
              </a:rPr>
              <a:t>th</a:t>
            </a:r>
            <a:r>
              <a:rPr lang="en-GB" sz="1200" dirty="0">
                <a:latin typeface="OpenDyslexic" panose="00000500000000000000" pitchFamily="50" charset="0"/>
              </a:rPr>
              <a:t> July, Karma Nirvana hold a day of remembrance for everyone that has lost their life to honour killings or violence. </a:t>
            </a:r>
          </a:p>
          <a:p>
            <a:r>
              <a:rPr lang="en-GB" sz="1200" dirty="0">
                <a:latin typeface="OpenDyslexic" panose="00000500000000000000" pitchFamily="50" charset="0"/>
              </a:rPr>
              <a:t>Create a plan of how we can remember the many people that have lost their life here at Orchard Mead Academy. </a:t>
            </a:r>
          </a:p>
          <a:p>
            <a:r>
              <a:rPr lang="en-GB" sz="1600" u="sng" dirty="0">
                <a:latin typeface="OpenDyslexic" panose="00000500000000000000" pitchFamily="50" charset="0"/>
              </a:rPr>
              <a:t>																																																																																				</a:t>
            </a:r>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r>
              <a:rPr lang="en-GB" sz="1200" dirty="0">
                <a:latin typeface="OpenDyslexic" panose="00000500000000000000" pitchFamily="50" charset="0"/>
              </a:rPr>
              <a:t>As part of the fundraising committee within the school. How can we help raise awareness and fund for the charity Karma Nirvana? </a:t>
            </a:r>
          </a:p>
          <a:p>
            <a:r>
              <a:rPr lang="en-GB" sz="1600" u="sng" dirty="0">
                <a:latin typeface="OpenDyslexic" panose="00000500000000000000" pitchFamily="50" charset="0"/>
              </a:rPr>
              <a:t>																																																																																				</a:t>
            </a:r>
          </a:p>
          <a:p>
            <a:r>
              <a:rPr lang="en-GB" sz="1600" u="sng" dirty="0">
                <a:latin typeface="OpenDyslexic" panose="00000500000000000000" pitchFamily="50" charset="0"/>
              </a:rPr>
              <a:t>																												</a:t>
            </a:r>
          </a:p>
        </p:txBody>
      </p:sp>
    </p:spTree>
    <p:extLst>
      <p:ext uri="{BB962C8B-B14F-4D97-AF65-F5344CB8AC3E}">
        <p14:creationId xmlns:p14="http://schemas.microsoft.com/office/powerpoint/2010/main" val="343401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280-EAE5-4DCC-A7BA-CEF75A4238A4}"/>
              </a:ext>
            </a:extLst>
          </p:cNvPr>
          <p:cNvSpPr>
            <a:spLocks noGrp="1"/>
          </p:cNvSpPr>
          <p:nvPr>
            <p:ph type="title"/>
          </p:nvPr>
        </p:nvSpPr>
        <p:spPr>
          <a:xfrm>
            <a:off x="-13496" y="1970109"/>
            <a:ext cx="6858000" cy="2286438"/>
          </a:xfrm>
        </p:spPr>
        <p:txBody>
          <a:bodyPr>
            <a:normAutofit fontScale="90000"/>
          </a:bodyPr>
          <a:lstStyle/>
          <a:p>
            <a:pPr algn="ctr"/>
            <a:r>
              <a:rPr lang="en-GB" dirty="0">
                <a:solidFill>
                  <a:srgbClr val="002060"/>
                </a:solidFill>
                <a:latin typeface="OpenDyslexic" panose="00000500000000000000" pitchFamily="50" charset="0"/>
              </a:rPr>
              <a:t>Growth Curriculum </a:t>
            </a:r>
            <a:br>
              <a:rPr lang="en-GB" dirty="0">
                <a:solidFill>
                  <a:srgbClr val="002060"/>
                </a:solidFill>
                <a:latin typeface="OpenDyslexic" panose="00000500000000000000" pitchFamily="50" charset="0"/>
              </a:rPr>
            </a:br>
            <a:r>
              <a:rPr lang="en-GB" dirty="0">
                <a:solidFill>
                  <a:srgbClr val="002060"/>
                </a:solidFill>
                <a:latin typeface="OpenDyslexic" panose="00000500000000000000" pitchFamily="50" charset="0"/>
              </a:rPr>
              <a:t>Year 7 Unit 2 2025 – 26 </a:t>
            </a:r>
            <a:br>
              <a:rPr lang="en-GB" dirty="0">
                <a:solidFill>
                  <a:srgbClr val="002060"/>
                </a:solidFill>
                <a:latin typeface="OpenDyslexic" panose="00000500000000000000" pitchFamily="50" charset="0"/>
              </a:rPr>
            </a:br>
            <a:br>
              <a:rPr lang="en-GB" dirty="0">
                <a:solidFill>
                  <a:srgbClr val="002060"/>
                </a:solidFill>
                <a:latin typeface="OpenDyslexic" panose="00000500000000000000" pitchFamily="50" charset="0"/>
              </a:rPr>
            </a:br>
            <a:r>
              <a:rPr lang="en-GB" dirty="0">
                <a:solidFill>
                  <a:srgbClr val="002060"/>
                </a:solidFill>
                <a:latin typeface="OpenDyslexic" panose="00000500000000000000" pitchFamily="50" charset="0"/>
              </a:rPr>
              <a:t>How can I become more responsible when encountering hazards and risks in everyday life?</a:t>
            </a:r>
          </a:p>
        </p:txBody>
      </p:sp>
      <p:sp>
        <p:nvSpPr>
          <p:cNvPr id="5" name="Slide Number Placeholder 4">
            <a:extLst>
              <a:ext uri="{FF2B5EF4-FFF2-40B4-BE49-F238E27FC236}">
                <a16:creationId xmlns:a16="http://schemas.microsoft.com/office/drawing/2014/main" id="{1260683D-F31F-4B1E-A784-7565C28A9B79}"/>
              </a:ext>
            </a:extLst>
          </p:cNvPr>
          <p:cNvSpPr>
            <a:spLocks noGrp="1"/>
          </p:cNvSpPr>
          <p:nvPr>
            <p:ph type="sldNum" sz="quarter" idx="12"/>
          </p:nvPr>
        </p:nvSpPr>
        <p:spPr/>
        <p:txBody>
          <a:bodyPr/>
          <a:lstStyle/>
          <a:p>
            <a:fld id="{622CA69B-FCC7-420A-B9BE-C31FA725E113}" type="slidenum">
              <a:rPr lang="en-GB" smtClean="0"/>
              <a:t>19</a:t>
            </a:fld>
            <a:endParaRPr lang="en-GB" dirty="0"/>
          </a:p>
        </p:txBody>
      </p:sp>
      <p:sp>
        <p:nvSpPr>
          <p:cNvPr id="7" name="TextBox 6">
            <a:extLst>
              <a:ext uri="{FF2B5EF4-FFF2-40B4-BE49-F238E27FC236}">
                <a16:creationId xmlns:a16="http://schemas.microsoft.com/office/drawing/2014/main" id="{8C997E95-C1A1-4B6D-8DA1-E7720F7A1C4B}"/>
              </a:ext>
            </a:extLst>
          </p:cNvPr>
          <p:cNvSpPr txBox="1"/>
          <p:nvPr/>
        </p:nvSpPr>
        <p:spPr>
          <a:xfrm>
            <a:off x="327264" y="7981068"/>
            <a:ext cx="6482862" cy="1477328"/>
          </a:xfrm>
          <a:prstGeom prst="rect">
            <a:avLst/>
          </a:prstGeom>
          <a:noFill/>
        </p:spPr>
        <p:txBody>
          <a:bodyPr wrap="square" rtlCol="0">
            <a:spAutoFit/>
          </a:bodyPr>
          <a:lstStyle/>
          <a:p>
            <a:r>
              <a:rPr lang="en-GB" dirty="0">
                <a:solidFill>
                  <a:srgbClr val="002060"/>
                </a:solidFill>
                <a:latin typeface="OpenDyslexic" panose="00000500000000000000" pitchFamily="50" charset="0"/>
              </a:rPr>
              <a:t>Name: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Group: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Teacher: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Room: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p:txBody>
      </p:sp>
      <p:pic>
        <p:nvPicPr>
          <p:cNvPr id="21" name="Picture 20">
            <a:extLst>
              <a:ext uri="{FF2B5EF4-FFF2-40B4-BE49-F238E27FC236}">
                <a16:creationId xmlns:a16="http://schemas.microsoft.com/office/drawing/2014/main" id="{3E922981-E79B-470A-9F9B-CF44AC473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9" y="268168"/>
            <a:ext cx="2409383" cy="1028105"/>
          </a:xfrm>
          <a:prstGeom prst="rect">
            <a:avLst/>
          </a:prstGeom>
        </p:spPr>
      </p:pic>
      <p:sp>
        <p:nvSpPr>
          <p:cNvPr id="22" name="TextBox 21">
            <a:extLst>
              <a:ext uri="{FF2B5EF4-FFF2-40B4-BE49-F238E27FC236}">
                <a16:creationId xmlns:a16="http://schemas.microsoft.com/office/drawing/2014/main" id="{2AA40DF6-F439-4528-86B6-6F14CF25F047}"/>
              </a:ext>
            </a:extLst>
          </p:cNvPr>
          <p:cNvSpPr txBox="1"/>
          <p:nvPr/>
        </p:nvSpPr>
        <p:spPr>
          <a:xfrm>
            <a:off x="3568695" y="403721"/>
            <a:ext cx="2996021" cy="892552"/>
          </a:xfrm>
          <a:prstGeom prst="rect">
            <a:avLst/>
          </a:prstGeom>
          <a:noFill/>
          <a:ln w="38100">
            <a:solidFill>
              <a:srgbClr val="0070C0"/>
            </a:solidFill>
          </a:ln>
        </p:spPr>
        <p:txBody>
          <a:bodyPr wrap="square" rtlCol="0">
            <a:spAutoFit/>
          </a:bodyPr>
          <a:lstStyle/>
          <a:p>
            <a:pPr algn="ctr"/>
            <a:r>
              <a:rPr lang="en-GB" sz="2000" u="sng" dirty="0">
                <a:solidFill>
                  <a:schemeClr val="accent1">
                    <a:lumMod val="50000"/>
                  </a:schemeClr>
                </a:solidFill>
                <a:latin typeface="OpenDyslexic" panose="00000500000000000000" pitchFamily="50" charset="0"/>
              </a:rPr>
              <a:t>Orchard Oath Focus</a:t>
            </a:r>
            <a:r>
              <a:rPr lang="en-GB" sz="2000" dirty="0">
                <a:solidFill>
                  <a:schemeClr val="accent1">
                    <a:lumMod val="50000"/>
                  </a:schemeClr>
                </a:solidFill>
                <a:latin typeface="OpenDyslexic" panose="00000500000000000000" pitchFamily="50" charset="0"/>
              </a:rPr>
              <a:t>:</a:t>
            </a:r>
          </a:p>
          <a:p>
            <a:pPr algn="ctr"/>
            <a:endParaRPr lang="en-GB" sz="1050" dirty="0">
              <a:solidFill>
                <a:schemeClr val="accent1">
                  <a:lumMod val="50000"/>
                </a:schemeClr>
              </a:solidFill>
              <a:latin typeface="OpenDyslexic" panose="00000500000000000000" pitchFamily="50" charset="0"/>
            </a:endParaRPr>
          </a:p>
          <a:p>
            <a:pPr algn="ctr"/>
            <a:r>
              <a:rPr lang="en-GB" sz="2000" dirty="0">
                <a:solidFill>
                  <a:schemeClr val="accent1">
                    <a:lumMod val="50000"/>
                  </a:schemeClr>
                </a:solidFill>
                <a:latin typeface="OpenDyslexic" panose="00000500000000000000" pitchFamily="50" charset="0"/>
              </a:rPr>
              <a:t>Be Responsible</a:t>
            </a:r>
          </a:p>
        </p:txBody>
      </p:sp>
      <p:pic>
        <p:nvPicPr>
          <p:cNvPr id="24" name="Picture 23">
            <a:extLst>
              <a:ext uri="{FF2B5EF4-FFF2-40B4-BE49-F238E27FC236}">
                <a16:creationId xmlns:a16="http://schemas.microsoft.com/office/drawing/2014/main" id="{E739327B-3BE0-44DE-B48E-7389C946181D}"/>
              </a:ext>
            </a:extLst>
          </p:cNvPr>
          <p:cNvPicPr>
            <a:picLocks noChangeAspect="1"/>
          </p:cNvPicPr>
          <p:nvPr/>
        </p:nvPicPr>
        <p:blipFill>
          <a:blip r:embed="rId3"/>
          <a:stretch>
            <a:fillRect/>
          </a:stretch>
        </p:blipFill>
        <p:spPr>
          <a:xfrm>
            <a:off x="808412" y="4518607"/>
            <a:ext cx="5241175" cy="2935058"/>
          </a:xfrm>
          <a:prstGeom prst="rect">
            <a:avLst/>
          </a:prstGeom>
        </p:spPr>
      </p:pic>
    </p:spTree>
    <p:extLst>
      <p:ext uri="{BB962C8B-B14F-4D97-AF65-F5344CB8AC3E}">
        <p14:creationId xmlns:p14="http://schemas.microsoft.com/office/powerpoint/2010/main" val="365832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672FA-748B-4A4E-BBEB-8E1CDED4889B}"/>
              </a:ext>
            </a:extLst>
          </p:cNvPr>
          <p:cNvSpPr>
            <a:spLocks noGrp="1"/>
          </p:cNvSpPr>
          <p:nvPr>
            <p:ph type="sldNum" sz="quarter" idx="12"/>
          </p:nvPr>
        </p:nvSpPr>
        <p:spPr/>
        <p:txBody>
          <a:bodyPr/>
          <a:lstStyle/>
          <a:p>
            <a:fld id="{622CA69B-FCC7-420A-B9BE-C31FA725E113}" type="slidenum">
              <a:rPr lang="en-GB" smtClean="0"/>
              <a:t>2</a:t>
            </a:fld>
            <a:endParaRPr lang="en-GB"/>
          </a:p>
        </p:txBody>
      </p:sp>
      <p:sp>
        <p:nvSpPr>
          <p:cNvPr id="5" name="TextBox 4">
            <a:extLst>
              <a:ext uri="{FF2B5EF4-FFF2-40B4-BE49-F238E27FC236}">
                <a16:creationId xmlns:a16="http://schemas.microsoft.com/office/drawing/2014/main" id="{93AA8149-F01C-45F8-9F36-5E6002ECC783}"/>
              </a:ext>
            </a:extLst>
          </p:cNvPr>
          <p:cNvSpPr txBox="1"/>
          <p:nvPr/>
        </p:nvSpPr>
        <p:spPr>
          <a:xfrm>
            <a:off x="-42565" y="8321"/>
            <a:ext cx="6858000" cy="307777"/>
          </a:xfrm>
          <a:prstGeom prst="rect">
            <a:avLst/>
          </a:prstGeom>
          <a:noFill/>
        </p:spPr>
        <p:txBody>
          <a:bodyPr wrap="square" rtlCol="0">
            <a:spAutoFit/>
          </a:bodyPr>
          <a:lstStyle/>
          <a:p>
            <a:r>
              <a:rPr lang="en-GB" sz="1400" u="sng" dirty="0">
                <a:latin typeface="OpenDyslexic" panose="00000500000000000000" pitchFamily="50" charset="0"/>
              </a:rPr>
              <a:t>BQ1: What does a good friendship look like</a:t>
            </a:r>
            <a:r>
              <a:rPr lang="en-GB" sz="1400" dirty="0">
                <a:latin typeface="OpenDyslexic" panose="00000500000000000000" pitchFamily="50" charset="0"/>
              </a:rPr>
              <a:t>?</a:t>
            </a:r>
          </a:p>
        </p:txBody>
      </p:sp>
      <p:sp>
        <p:nvSpPr>
          <p:cNvPr id="8" name="TextBox 7">
            <a:extLst>
              <a:ext uri="{FF2B5EF4-FFF2-40B4-BE49-F238E27FC236}">
                <a16:creationId xmlns:a16="http://schemas.microsoft.com/office/drawing/2014/main" id="{01D76254-4222-400C-AE68-C644865D2862}"/>
              </a:ext>
            </a:extLst>
          </p:cNvPr>
          <p:cNvSpPr txBox="1"/>
          <p:nvPr/>
        </p:nvSpPr>
        <p:spPr>
          <a:xfrm>
            <a:off x="3297382" y="3380509"/>
            <a:ext cx="184731" cy="369332"/>
          </a:xfrm>
          <a:prstGeom prst="rect">
            <a:avLst/>
          </a:prstGeom>
          <a:noFill/>
        </p:spPr>
        <p:txBody>
          <a:bodyPr wrap="none" rtlCol="0">
            <a:spAutoFit/>
          </a:bodyPr>
          <a:lstStyle/>
          <a:p>
            <a:endParaRPr lang="en-GB" dirty="0"/>
          </a:p>
        </p:txBody>
      </p:sp>
      <p:sp>
        <p:nvSpPr>
          <p:cNvPr id="12" name="Content Placeholder 2">
            <a:extLst>
              <a:ext uri="{FF2B5EF4-FFF2-40B4-BE49-F238E27FC236}">
                <a16:creationId xmlns:a16="http://schemas.microsoft.com/office/drawing/2014/main" id="{92AE1908-F126-4B57-B6BF-35E63A9710B2}"/>
              </a:ext>
            </a:extLst>
          </p:cNvPr>
          <p:cNvSpPr>
            <a:spLocks noGrp="1"/>
          </p:cNvSpPr>
          <p:nvPr>
            <p:ph idx="1"/>
          </p:nvPr>
        </p:nvSpPr>
        <p:spPr>
          <a:xfrm>
            <a:off x="85128" y="2473358"/>
            <a:ext cx="6687737" cy="889827"/>
          </a:xfrm>
          <a:ln>
            <a:solidFill>
              <a:schemeClr val="tx1"/>
            </a:solidFill>
          </a:ln>
        </p:spPr>
        <p:txBody>
          <a:bodyPr>
            <a:normAutofit lnSpcReduction="10000"/>
          </a:bodyPr>
          <a:lstStyle/>
          <a:p>
            <a:pPr marL="0" indent="0">
              <a:buNone/>
            </a:pPr>
            <a:r>
              <a:rPr lang="en-GB" sz="1200" b="0" i="0" dirty="0">
                <a:solidFill>
                  <a:srgbClr val="444444"/>
                </a:solidFill>
                <a:effectLst/>
                <a:latin typeface="OpenDyslexic" panose="00000500000000000000" pitchFamily="50" charset="0"/>
              </a:rPr>
              <a:t>“It is a good thing, he says, to have many friends. No one would choose to live without friends even if he possessed all other goods.</a:t>
            </a:r>
            <a:r>
              <a:rPr lang="en-GB" sz="1200" b="0" i="0" dirty="0">
                <a:solidFill>
                  <a:srgbClr val="202124"/>
                </a:solidFill>
                <a:effectLst/>
                <a:latin typeface="OpenDyslexic" panose="00000500000000000000" pitchFamily="50" charset="0"/>
              </a:rPr>
              <a:t> there's no friendship among crooks. True friends wish the good of each other. Their friendship lasts as long as they are themselves good and is therefore more enduring.</a:t>
            </a:r>
            <a:r>
              <a:rPr lang="en-GB" sz="1200" b="0" i="0" dirty="0">
                <a:solidFill>
                  <a:srgbClr val="444444"/>
                </a:solidFill>
                <a:effectLst/>
                <a:latin typeface="OpenDyslexic" panose="00000500000000000000" pitchFamily="50" charset="0"/>
              </a:rPr>
              <a:t>” Aristotle </a:t>
            </a:r>
            <a:endParaRPr lang="en-GB" sz="1200" dirty="0">
              <a:latin typeface="OpenDyslexic" panose="00000500000000000000" pitchFamily="50" charset="0"/>
            </a:endParaRPr>
          </a:p>
        </p:txBody>
      </p:sp>
      <p:pic>
        <p:nvPicPr>
          <p:cNvPr id="13" name="Picture 2" descr="Aristotle | Biography, Works, Quotes, Philosophy, Ethics, &amp;amp; Facts |  Britannica">
            <a:extLst>
              <a:ext uri="{FF2B5EF4-FFF2-40B4-BE49-F238E27FC236}">
                <a16:creationId xmlns:a16="http://schemas.microsoft.com/office/drawing/2014/main" id="{5CF181BA-A543-4D2E-805E-1D4AF397A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46" y="6378424"/>
            <a:ext cx="1554364" cy="2108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8A9E6F-422F-4B4E-90FB-910E06A7F31F}"/>
              </a:ext>
            </a:extLst>
          </p:cNvPr>
          <p:cNvSpPr txBox="1"/>
          <p:nvPr/>
        </p:nvSpPr>
        <p:spPr>
          <a:xfrm>
            <a:off x="85128" y="3575958"/>
            <a:ext cx="6602608" cy="2308324"/>
          </a:xfrm>
          <a:prstGeom prst="rect">
            <a:avLst/>
          </a:prstGeom>
          <a:noFill/>
          <a:ln>
            <a:solidFill>
              <a:srgbClr val="92D050"/>
            </a:solidFill>
          </a:ln>
        </p:spPr>
        <p:txBody>
          <a:bodyPr wrap="square" rtlCol="0">
            <a:spAutoFit/>
          </a:bodyPr>
          <a:lstStyle/>
          <a:p>
            <a:pPr marL="228600" indent="-228600">
              <a:buAutoNum type="arabicPeriod"/>
            </a:pPr>
            <a:r>
              <a:rPr lang="en-GB" sz="1200" dirty="0">
                <a:latin typeface="OpenDyslexic" panose="00000500000000000000" pitchFamily="50" charset="0"/>
              </a:rPr>
              <a:t>Highlight the most important part of this quote </a:t>
            </a:r>
          </a:p>
          <a:p>
            <a:endParaRPr lang="en-GB" sz="1200" dirty="0">
              <a:latin typeface="OpenDyslexic" panose="00000500000000000000" pitchFamily="50" charset="0"/>
            </a:endParaRPr>
          </a:p>
          <a:p>
            <a:r>
              <a:rPr lang="en-GB" sz="1200" dirty="0">
                <a:latin typeface="OpenDyslexic" panose="00000500000000000000" pitchFamily="50" charset="0"/>
              </a:rPr>
              <a:t>2. Pick one of your highlighted sentences and explain how it could be interpreted </a:t>
            </a:r>
          </a:p>
          <a:p>
            <a:r>
              <a:rPr lang="en-GB" sz="1200" dirty="0">
                <a:latin typeface="OpenDyslexic" panose="00000500000000000000" pitchFamily="50" charset="0"/>
              </a:rPr>
              <a:t>I highlighted</a:t>
            </a:r>
            <a:r>
              <a:rPr lang="en-GB" sz="1600" u="sng" dirty="0">
                <a:latin typeface="OpenDyslexic" panose="00000500000000000000" pitchFamily="50" charset="0"/>
              </a:rPr>
              <a:t>																										</a:t>
            </a:r>
          </a:p>
          <a:p>
            <a:r>
              <a:rPr lang="en-GB" sz="1200" dirty="0">
                <a:latin typeface="OpenDyslexic" panose="00000500000000000000" pitchFamily="50" charset="0"/>
              </a:rPr>
              <a:t>This could mean  </a:t>
            </a:r>
            <a:r>
              <a:rPr lang="en-GB" sz="1600" u="sng" dirty="0">
                <a:latin typeface="OpenDyslexic" panose="00000500000000000000" pitchFamily="50" charset="0"/>
              </a:rPr>
              <a:t>																																																					</a:t>
            </a:r>
            <a:endParaRPr lang="en-GB" sz="1200" dirty="0">
              <a:latin typeface="OpenDyslexic" panose="00000500000000000000" pitchFamily="50" charset="0"/>
            </a:endParaRPr>
          </a:p>
        </p:txBody>
      </p:sp>
      <p:sp>
        <p:nvSpPr>
          <p:cNvPr id="7" name="TextBox 6">
            <a:extLst>
              <a:ext uri="{FF2B5EF4-FFF2-40B4-BE49-F238E27FC236}">
                <a16:creationId xmlns:a16="http://schemas.microsoft.com/office/drawing/2014/main" id="{5C2EAEE9-91F8-4DB9-88FE-69C84DA0B7A2}"/>
              </a:ext>
            </a:extLst>
          </p:cNvPr>
          <p:cNvSpPr txBox="1"/>
          <p:nvPr/>
        </p:nvSpPr>
        <p:spPr>
          <a:xfrm>
            <a:off x="1828800" y="6068125"/>
            <a:ext cx="4914354" cy="3139321"/>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If Aristotle thought friendship was important thousands of years ago. Name the most important factors in a friendship.</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14" name="Table 13">
            <a:extLst>
              <a:ext uri="{FF2B5EF4-FFF2-40B4-BE49-F238E27FC236}">
                <a16:creationId xmlns:a16="http://schemas.microsoft.com/office/drawing/2014/main" id="{4CE7C937-BE01-4D42-825C-1765D47DD86D}"/>
              </a:ext>
            </a:extLst>
          </p:cNvPr>
          <p:cNvGraphicFramePr>
            <a:graphicFrameLocks noGrp="1"/>
          </p:cNvGraphicFramePr>
          <p:nvPr/>
        </p:nvGraphicFramePr>
        <p:xfrm>
          <a:off x="85128" y="416433"/>
          <a:ext cx="1554364" cy="1843640"/>
        </p:xfrm>
        <a:graphic>
          <a:graphicData uri="http://schemas.openxmlformats.org/drawingml/2006/table">
            <a:tbl>
              <a:tblPr firstRow="1" bandRow="1">
                <a:tableStyleId>{5C22544A-7EE6-4342-B048-85BDC9FD1C3A}</a:tableStyleId>
              </a:tblPr>
              <a:tblGrid>
                <a:gridCol w="1554364">
                  <a:extLst>
                    <a:ext uri="{9D8B030D-6E8A-4147-A177-3AD203B41FA5}">
                      <a16:colId xmlns:a16="http://schemas.microsoft.com/office/drawing/2014/main" val="2002587198"/>
                    </a:ext>
                  </a:extLst>
                </a:gridCol>
              </a:tblGrid>
              <a:tr h="460910">
                <a:tc>
                  <a:txBody>
                    <a:bodyPr/>
                    <a:lstStyle/>
                    <a:p>
                      <a:r>
                        <a:rPr lang="en-GB" sz="1200" b="1" dirty="0">
                          <a:solidFill>
                            <a:schemeClr val="tx1"/>
                          </a:solidFill>
                          <a:latin typeface="OpenDyslexic" panose="00000500000000000000" pitchFamily="50" charset="0"/>
                        </a:rPr>
                        <a:t>Friendship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460910">
                <a:tc>
                  <a:txBody>
                    <a:bodyPr/>
                    <a:lstStyle/>
                    <a:p>
                      <a:r>
                        <a:rPr lang="en-GB" sz="1200" b="1" dirty="0">
                          <a:solidFill>
                            <a:schemeClr val="tx1"/>
                          </a:solidFill>
                          <a:latin typeface="OpenDyslexic" panose="00000500000000000000" pitchFamily="50" charset="0"/>
                        </a:rPr>
                        <a:t>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460910">
                <a:tc>
                  <a:txBody>
                    <a:bodyPr/>
                    <a:lstStyle/>
                    <a:p>
                      <a:r>
                        <a:rPr lang="en-GB" sz="1200" b="1" dirty="0">
                          <a:solidFill>
                            <a:schemeClr val="tx1"/>
                          </a:solidFill>
                          <a:latin typeface="OpenDyslexic" panose="00000500000000000000" pitchFamily="50" charset="0"/>
                        </a:rPr>
                        <a:t>Kindness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60910">
                <a:tc>
                  <a:txBody>
                    <a:bodyPr/>
                    <a:lstStyle/>
                    <a:p>
                      <a:r>
                        <a:rPr lang="en-GB" sz="1200" b="1" dirty="0">
                          <a:solidFill>
                            <a:schemeClr val="tx1"/>
                          </a:solidFill>
                          <a:latin typeface="OpenDyslexic" panose="00000500000000000000" pitchFamily="50" charset="0"/>
                        </a:rPr>
                        <a:t>Communication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15" name="Table 14">
            <a:extLst>
              <a:ext uri="{FF2B5EF4-FFF2-40B4-BE49-F238E27FC236}">
                <a16:creationId xmlns:a16="http://schemas.microsoft.com/office/drawing/2014/main" id="{02885491-9747-414F-9A8B-B93DF5835FE1}"/>
              </a:ext>
            </a:extLst>
          </p:cNvPr>
          <p:cNvGraphicFramePr>
            <a:graphicFrameLocks noGrp="1"/>
          </p:cNvGraphicFramePr>
          <p:nvPr/>
        </p:nvGraphicFramePr>
        <p:xfrm>
          <a:off x="2770909" y="416433"/>
          <a:ext cx="3916827" cy="1815185"/>
        </p:xfrm>
        <a:graphic>
          <a:graphicData uri="http://schemas.openxmlformats.org/drawingml/2006/table">
            <a:tbl>
              <a:tblPr firstRow="1" bandRow="1">
                <a:tableStyleId>{5C22544A-7EE6-4342-B048-85BDC9FD1C3A}</a:tableStyleId>
              </a:tblPr>
              <a:tblGrid>
                <a:gridCol w="3916827">
                  <a:extLst>
                    <a:ext uri="{9D8B030D-6E8A-4147-A177-3AD203B41FA5}">
                      <a16:colId xmlns:a16="http://schemas.microsoft.com/office/drawing/2014/main" val="2002587198"/>
                    </a:ext>
                  </a:extLst>
                </a:gridCol>
              </a:tblGrid>
              <a:tr h="502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OpenDyslexic" panose="00000500000000000000" pitchFamily="50" charset="0"/>
                          <a:ea typeface="+mn-ea"/>
                          <a:cs typeface="+mn-cs"/>
                        </a:rPr>
                        <a:t>to give </a:t>
                      </a:r>
                      <a:r>
                        <a:rPr lang="en-GB" sz="1200" b="1" i="0" u="none" strike="noStrike" kern="1200" dirty="0">
                          <a:solidFill>
                            <a:schemeClr val="tx1"/>
                          </a:solidFill>
                          <a:effectLst/>
                          <a:latin typeface="OpenDyslexic" panose="00000500000000000000" pitchFamily="50" charset="0"/>
                          <a:ea typeface="+mn-ea"/>
                          <a:cs typeface="+mn-cs"/>
                        </a:rPr>
                        <a:t>encouragement</a:t>
                      </a:r>
                      <a:r>
                        <a:rPr lang="en-GB" sz="1200" b="1" i="0" kern="1200" dirty="0">
                          <a:solidFill>
                            <a:schemeClr val="tx1"/>
                          </a:solidFill>
                          <a:effectLst/>
                          <a:latin typeface="OpenDyslexic" panose="00000500000000000000" pitchFamily="50" charset="0"/>
                          <a:ea typeface="+mn-ea"/>
                          <a:cs typeface="+mn-cs"/>
                        </a:rPr>
                        <a:t> to someone because you </a:t>
                      </a:r>
                      <a:r>
                        <a:rPr lang="en-GB" sz="1200" b="1" i="0" u="none" strike="noStrike" kern="1200" dirty="0">
                          <a:solidFill>
                            <a:schemeClr val="tx1"/>
                          </a:solidFill>
                          <a:effectLst/>
                          <a:latin typeface="OpenDyslexic" panose="00000500000000000000" pitchFamily="50" charset="0"/>
                          <a:ea typeface="+mn-ea"/>
                          <a:cs typeface="+mn-cs"/>
                        </a:rPr>
                        <a:t>want</a:t>
                      </a:r>
                      <a:r>
                        <a:rPr lang="en-GB" sz="1200" b="1" i="0" kern="1200" dirty="0">
                          <a:solidFill>
                            <a:schemeClr val="tx1"/>
                          </a:solidFill>
                          <a:effectLst/>
                          <a:latin typeface="OpenDyslexic" panose="00000500000000000000" pitchFamily="50" charset="0"/>
                          <a:ea typeface="+mn-ea"/>
                          <a:cs typeface="+mn-cs"/>
                        </a:rPr>
                        <a:t> him or her to </a:t>
                      </a:r>
                      <a:r>
                        <a:rPr lang="en-GB" sz="1200" b="1" i="0" u="none" strike="noStrike" kern="1200" dirty="0">
                          <a:solidFill>
                            <a:schemeClr val="tx1"/>
                          </a:solidFill>
                          <a:effectLst/>
                          <a:latin typeface="OpenDyslexic" panose="00000500000000000000" pitchFamily="50" charset="0"/>
                          <a:ea typeface="+mn-ea"/>
                          <a:cs typeface="+mn-cs"/>
                        </a:rPr>
                        <a:t>succeed</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493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dk1"/>
                          </a:solidFill>
                          <a:effectLst/>
                          <a:latin typeface="OpenDyslexic" panose="00000500000000000000" pitchFamily="50" charset="0"/>
                          <a:ea typeface="+mn-ea"/>
                          <a:cs typeface="+mn-cs"/>
                        </a:rPr>
                        <a:t>being friendly, generous, and considerate</a:t>
                      </a:r>
                      <a:endParaRPr lang="en-GB" sz="12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402845">
                <a:tc>
                  <a:txBody>
                    <a:bodyPr/>
                    <a:lstStyle/>
                    <a:p>
                      <a:r>
                        <a:rPr lang="en-GB" sz="1200" b="1" i="0" kern="1200" dirty="0">
                          <a:solidFill>
                            <a:schemeClr val="dk1"/>
                          </a:solidFill>
                          <a:effectLst/>
                          <a:latin typeface="OpenDyslexic" panose="00000500000000000000" pitchFamily="50" charset="0"/>
                          <a:ea typeface="+mn-ea"/>
                          <a:cs typeface="+mn-cs"/>
                        </a:rPr>
                        <a:t>the act of giving, receiving, and sharing information</a:t>
                      </a:r>
                      <a:endParaRPr lang="en-GB" sz="12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362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between two people who like each other</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Tree>
    <p:extLst>
      <p:ext uri="{BB962C8B-B14F-4D97-AF65-F5344CB8AC3E}">
        <p14:creationId xmlns:p14="http://schemas.microsoft.com/office/powerpoint/2010/main" val="2736070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7971-A7CA-4A6D-BF07-A108683DE95E}"/>
              </a:ext>
            </a:extLst>
          </p:cNvPr>
          <p:cNvSpPr>
            <a:spLocks noGrp="1"/>
          </p:cNvSpPr>
          <p:nvPr>
            <p:ph type="title"/>
          </p:nvPr>
        </p:nvSpPr>
        <p:spPr>
          <a:xfrm>
            <a:off x="152807" y="27069"/>
            <a:ext cx="5915025" cy="456315"/>
          </a:xfrm>
        </p:spPr>
        <p:txBody>
          <a:bodyPr>
            <a:normAutofit/>
          </a:bodyPr>
          <a:lstStyle/>
          <a:p>
            <a:r>
              <a:rPr lang="en-GB" sz="1400" u="sng" dirty="0">
                <a:latin typeface="OpenDyslexic" panose="00000500000000000000" pitchFamily="50" charset="0"/>
              </a:rPr>
              <a:t>BQ1: Do we really have any control</a:t>
            </a:r>
            <a:r>
              <a:rPr lang="en-GB" sz="1800" u="sng" dirty="0">
                <a:latin typeface="Comic Sans MS" panose="030F0702030302020204" pitchFamily="66" charset="0"/>
              </a:rPr>
              <a:t>?</a:t>
            </a:r>
            <a:r>
              <a:rPr lang="en-GB" sz="1800" dirty="0">
                <a:latin typeface="Comic Sans MS" panose="030F0702030302020204" pitchFamily="66" charset="0"/>
              </a:rPr>
              <a:t> </a:t>
            </a:r>
          </a:p>
        </p:txBody>
      </p:sp>
      <p:sp>
        <p:nvSpPr>
          <p:cNvPr id="5" name="Slide Number Placeholder 4">
            <a:extLst>
              <a:ext uri="{FF2B5EF4-FFF2-40B4-BE49-F238E27FC236}">
                <a16:creationId xmlns:a16="http://schemas.microsoft.com/office/drawing/2014/main" id="{A4EBD9CE-DCC1-46FE-95CF-87DEAE73A4E3}"/>
              </a:ext>
            </a:extLst>
          </p:cNvPr>
          <p:cNvSpPr>
            <a:spLocks noGrp="1"/>
          </p:cNvSpPr>
          <p:nvPr>
            <p:ph type="sldNum" sz="quarter" idx="12"/>
          </p:nvPr>
        </p:nvSpPr>
        <p:spPr>
          <a:xfrm>
            <a:off x="5216800" y="9434760"/>
            <a:ext cx="1543050" cy="527403"/>
          </a:xfrm>
        </p:spPr>
        <p:txBody>
          <a:bodyPr/>
          <a:lstStyle/>
          <a:p>
            <a:fld id="{622CA69B-FCC7-420A-B9BE-C31FA725E113}" type="slidenum">
              <a:rPr lang="en-GB" smtClean="0"/>
              <a:t>20</a:t>
            </a:fld>
            <a:endParaRPr lang="en-GB" dirty="0"/>
          </a:p>
        </p:txBody>
      </p:sp>
      <p:graphicFrame>
        <p:nvGraphicFramePr>
          <p:cNvPr id="7" name="Table 6">
            <a:extLst>
              <a:ext uri="{FF2B5EF4-FFF2-40B4-BE49-F238E27FC236}">
                <a16:creationId xmlns:a16="http://schemas.microsoft.com/office/drawing/2014/main" id="{D23EC612-6EF7-4D70-B0E0-5BA5DB2E11DE}"/>
              </a:ext>
            </a:extLst>
          </p:cNvPr>
          <p:cNvGraphicFramePr>
            <a:graphicFrameLocks noGrp="1"/>
          </p:cNvGraphicFramePr>
          <p:nvPr>
            <p:extLst>
              <p:ext uri="{D42A27DB-BD31-4B8C-83A1-F6EECF244321}">
                <p14:modId xmlns:p14="http://schemas.microsoft.com/office/powerpoint/2010/main" val="4111694985"/>
              </p:ext>
            </p:extLst>
          </p:nvPr>
        </p:nvGraphicFramePr>
        <p:xfrm>
          <a:off x="191828" y="761855"/>
          <a:ext cx="1398902" cy="2055685"/>
        </p:xfrm>
        <a:graphic>
          <a:graphicData uri="http://schemas.openxmlformats.org/drawingml/2006/table">
            <a:tbl>
              <a:tblPr firstRow="1" bandRow="1">
                <a:tableStyleId>{5940675A-B579-460E-94D1-54222C63F5DA}</a:tableStyleId>
              </a:tblPr>
              <a:tblGrid>
                <a:gridCol w="1398902">
                  <a:extLst>
                    <a:ext uri="{9D8B030D-6E8A-4147-A177-3AD203B41FA5}">
                      <a16:colId xmlns:a16="http://schemas.microsoft.com/office/drawing/2014/main" val="2459721655"/>
                    </a:ext>
                  </a:extLst>
                </a:gridCol>
              </a:tblGrid>
              <a:tr h="296158">
                <a:tc>
                  <a:txBody>
                    <a:bodyPr/>
                    <a:lstStyle/>
                    <a:p>
                      <a:r>
                        <a:rPr lang="en-GB" sz="1200" dirty="0">
                          <a:latin typeface="OpenDyslexic" panose="00000500000000000000" pitchFamily="50" charset="0"/>
                        </a:rPr>
                        <a:t>Islam </a:t>
                      </a:r>
                    </a:p>
                    <a:p>
                      <a:endParaRPr lang="en-GB" sz="1200" dirty="0">
                        <a:latin typeface="OpenDyslexic" panose="00000500000000000000" pitchFamily="50" charset="0"/>
                      </a:endParaRPr>
                    </a:p>
                  </a:txBody>
                  <a:tcPr/>
                </a:tc>
                <a:extLst>
                  <a:ext uri="{0D108BD9-81ED-4DB2-BD59-A6C34878D82A}">
                    <a16:rowId xmlns:a16="http://schemas.microsoft.com/office/drawing/2014/main" val="1700317829"/>
                  </a:ext>
                </a:extLst>
              </a:tr>
              <a:tr h="405691">
                <a:tc>
                  <a:txBody>
                    <a:bodyPr/>
                    <a:lstStyle/>
                    <a:p>
                      <a:r>
                        <a:rPr lang="en-GB" sz="1200" dirty="0">
                          <a:latin typeface="OpenDyslexic" panose="00000500000000000000" pitchFamily="50" charset="0"/>
                        </a:rPr>
                        <a:t>Christianity </a:t>
                      </a:r>
                    </a:p>
                  </a:txBody>
                  <a:tcPr/>
                </a:tc>
                <a:extLst>
                  <a:ext uri="{0D108BD9-81ED-4DB2-BD59-A6C34878D82A}">
                    <a16:rowId xmlns:a16="http://schemas.microsoft.com/office/drawing/2014/main" val="3206510587"/>
                  </a:ext>
                </a:extLst>
              </a:tr>
              <a:tr h="273181">
                <a:tc>
                  <a:txBody>
                    <a:bodyPr/>
                    <a:lstStyle/>
                    <a:p>
                      <a:r>
                        <a:rPr lang="en-GB" sz="1200" dirty="0">
                          <a:latin typeface="OpenDyslexic" panose="00000500000000000000" pitchFamily="50" charset="0"/>
                        </a:rPr>
                        <a:t>Free-will </a:t>
                      </a:r>
                    </a:p>
                    <a:p>
                      <a:endParaRPr lang="en-GB" sz="1200" dirty="0">
                        <a:latin typeface="OpenDyslexic" panose="00000500000000000000" pitchFamily="50" charset="0"/>
                      </a:endParaRPr>
                    </a:p>
                  </a:txBody>
                  <a:tcPr/>
                </a:tc>
                <a:extLst>
                  <a:ext uri="{0D108BD9-81ED-4DB2-BD59-A6C34878D82A}">
                    <a16:rowId xmlns:a16="http://schemas.microsoft.com/office/drawing/2014/main" val="3103471996"/>
                  </a:ext>
                </a:extLst>
              </a:tr>
              <a:tr h="735594">
                <a:tc>
                  <a:txBody>
                    <a:bodyPr/>
                    <a:lstStyle/>
                    <a:p>
                      <a:r>
                        <a:rPr lang="en-GB" sz="1200" dirty="0">
                          <a:latin typeface="OpenDyslexic" panose="00000500000000000000" pitchFamily="50" charset="0"/>
                        </a:rPr>
                        <a:t>Predestination </a:t>
                      </a:r>
                    </a:p>
                  </a:txBody>
                  <a:tcPr/>
                </a:tc>
                <a:extLst>
                  <a:ext uri="{0D108BD9-81ED-4DB2-BD59-A6C34878D82A}">
                    <a16:rowId xmlns:a16="http://schemas.microsoft.com/office/drawing/2014/main" val="3361210276"/>
                  </a:ext>
                </a:extLst>
              </a:tr>
            </a:tbl>
          </a:graphicData>
        </a:graphic>
      </p:graphicFrame>
      <p:graphicFrame>
        <p:nvGraphicFramePr>
          <p:cNvPr id="8" name="Table 7">
            <a:extLst>
              <a:ext uri="{FF2B5EF4-FFF2-40B4-BE49-F238E27FC236}">
                <a16:creationId xmlns:a16="http://schemas.microsoft.com/office/drawing/2014/main" id="{55C79742-1CC2-4E9E-8650-167E68498CA9}"/>
              </a:ext>
            </a:extLst>
          </p:cNvPr>
          <p:cNvGraphicFramePr>
            <a:graphicFrameLocks noGrp="1"/>
          </p:cNvGraphicFramePr>
          <p:nvPr>
            <p:extLst>
              <p:ext uri="{D42A27DB-BD31-4B8C-83A1-F6EECF244321}">
                <p14:modId xmlns:p14="http://schemas.microsoft.com/office/powerpoint/2010/main" val="780412913"/>
              </p:ext>
            </p:extLst>
          </p:nvPr>
        </p:nvGraphicFramePr>
        <p:xfrm>
          <a:off x="2909455" y="746364"/>
          <a:ext cx="3756717" cy="2214907"/>
        </p:xfrm>
        <a:graphic>
          <a:graphicData uri="http://schemas.openxmlformats.org/drawingml/2006/table">
            <a:tbl>
              <a:tblPr firstRow="1" bandRow="1">
                <a:tableStyleId>{5940675A-B579-460E-94D1-54222C63F5DA}</a:tableStyleId>
              </a:tblPr>
              <a:tblGrid>
                <a:gridCol w="3756717">
                  <a:extLst>
                    <a:ext uri="{9D8B030D-6E8A-4147-A177-3AD203B41FA5}">
                      <a16:colId xmlns:a16="http://schemas.microsoft.com/office/drawing/2014/main" val="3273685810"/>
                    </a:ext>
                  </a:extLst>
                </a:gridCol>
              </a:tblGrid>
              <a:tr h="561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Is the belief that everything that happens has already been determined by God.</a:t>
                      </a:r>
                      <a:endParaRPr lang="en-GB" sz="1200" b="0" dirty="0">
                        <a:latin typeface="OpenDyslexic" panose="00000500000000000000" pitchFamily="50" charset="0"/>
                      </a:endParaRPr>
                    </a:p>
                  </a:txBody>
                  <a:tcPr/>
                </a:tc>
                <a:extLst>
                  <a:ext uri="{0D108BD9-81ED-4DB2-BD59-A6C34878D82A}">
                    <a16:rowId xmlns:a16="http://schemas.microsoft.com/office/drawing/2014/main" val="129922493"/>
                  </a:ext>
                </a:extLst>
              </a:tr>
              <a:tr h="401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OpenDyslexic" panose="00000500000000000000" pitchFamily="50" charset="0"/>
                        </a:rPr>
                        <a:t>Is a religion followed by Muslims around the world. </a:t>
                      </a:r>
                    </a:p>
                  </a:txBody>
                  <a:tcPr/>
                </a:tc>
                <a:extLst>
                  <a:ext uri="{0D108BD9-81ED-4DB2-BD59-A6C34878D82A}">
                    <a16:rowId xmlns:a16="http://schemas.microsoft.com/office/drawing/2014/main" val="4280966836"/>
                  </a:ext>
                </a:extLst>
              </a:tr>
              <a:tr h="56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Dyslexic" panose="00000500000000000000" pitchFamily="50" charset="0"/>
                        </a:rPr>
                        <a:t>Making a decision, thinking and then choosing the option we would like to do / have. </a:t>
                      </a:r>
                    </a:p>
                  </a:txBody>
                  <a:tcPr/>
                </a:tc>
                <a:extLst>
                  <a:ext uri="{0D108BD9-81ED-4DB2-BD59-A6C34878D82A}">
                    <a16:rowId xmlns:a16="http://schemas.microsoft.com/office/drawing/2014/main" val="1101503637"/>
                  </a:ext>
                </a:extLst>
              </a:tr>
              <a:tr h="556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OpenDyslexic" panose="00000500000000000000" pitchFamily="50" charset="0"/>
                        </a:rPr>
                        <a:t>A religion followed by Christians around the world and Jesus is the son of god. </a:t>
                      </a:r>
                    </a:p>
                  </a:txBody>
                  <a:tcPr/>
                </a:tc>
                <a:extLst>
                  <a:ext uri="{0D108BD9-81ED-4DB2-BD59-A6C34878D82A}">
                    <a16:rowId xmlns:a16="http://schemas.microsoft.com/office/drawing/2014/main" val="3664310577"/>
                  </a:ext>
                </a:extLst>
              </a:tr>
            </a:tbl>
          </a:graphicData>
        </a:graphic>
      </p:graphicFrame>
      <p:pic>
        <p:nvPicPr>
          <p:cNvPr id="9" name="Picture 8">
            <a:extLst>
              <a:ext uri="{FF2B5EF4-FFF2-40B4-BE49-F238E27FC236}">
                <a16:creationId xmlns:a16="http://schemas.microsoft.com/office/drawing/2014/main" id="{BAAE3FC1-1D37-45F1-9AD1-BF971DF27B8A}"/>
              </a:ext>
            </a:extLst>
          </p:cNvPr>
          <p:cNvPicPr>
            <a:picLocks noChangeAspect="1"/>
          </p:cNvPicPr>
          <p:nvPr/>
        </p:nvPicPr>
        <p:blipFill>
          <a:blip r:embed="rId2"/>
          <a:stretch>
            <a:fillRect/>
          </a:stretch>
        </p:blipFill>
        <p:spPr>
          <a:xfrm rot="948272">
            <a:off x="6111729" y="3427191"/>
            <a:ext cx="554750" cy="553188"/>
          </a:xfrm>
          <a:prstGeom prst="rect">
            <a:avLst/>
          </a:prstGeom>
        </p:spPr>
      </p:pic>
      <p:pic>
        <p:nvPicPr>
          <p:cNvPr id="3074" name="Picture 2">
            <a:extLst>
              <a:ext uri="{FF2B5EF4-FFF2-40B4-BE49-F238E27FC236}">
                <a16:creationId xmlns:a16="http://schemas.microsoft.com/office/drawing/2014/main" id="{3E848DC4-D8D8-4C56-9E4D-5EDDE28E7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9484">
            <a:off x="5923605" y="6473280"/>
            <a:ext cx="804227" cy="8042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D536E02-BEDE-4E75-9115-6FEECE62F344}"/>
              </a:ext>
            </a:extLst>
          </p:cNvPr>
          <p:cNvSpPr txBox="1"/>
          <p:nvPr/>
        </p:nvSpPr>
        <p:spPr>
          <a:xfrm>
            <a:off x="124283" y="3252218"/>
            <a:ext cx="6607043" cy="3978012"/>
          </a:xfrm>
          <a:prstGeom prst="rect">
            <a:avLst/>
          </a:prstGeom>
          <a:noFill/>
          <a:ln w="38100">
            <a:solidFill>
              <a:srgbClr val="00B050"/>
            </a:solidFill>
          </a:ln>
        </p:spPr>
        <p:txBody>
          <a:bodyPr wrap="square" rtlCol="0">
            <a:spAutoFit/>
          </a:bodyPr>
          <a:lstStyle/>
          <a:p>
            <a:pPr marL="228600" indent="-228600">
              <a:buAutoNum type="arabicPeriod"/>
            </a:pPr>
            <a:r>
              <a:rPr lang="en-GB" sz="1400" dirty="0">
                <a:latin typeface="OpenDyslexic" panose="00000500000000000000" pitchFamily="50" charset="0"/>
              </a:rPr>
              <a:t>Who created Adam? </a:t>
            </a:r>
          </a:p>
          <a:p>
            <a:pPr marL="0" indent="0">
              <a:buNone/>
            </a:pPr>
            <a:r>
              <a:rPr lang="en-GB" sz="1600" u="sng" dirty="0">
                <a:solidFill>
                  <a:schemeClr val="bg1">
                    <a:lumMod val="85000"/>
                  </a:schemeClr>
                </a:solidFill>
              </a:rPr>
              <a:t>																												</a:t>
            </a:r>
          </a:p>
          <a:p>
            <a:pPr marL="0" indent="0">
              <a:buNone/>
            </a:pPr>
            <a:r>
              <a:rPr lang="en-GB" sz="1400" dirty="0">
                <a:latin typeface="OpenDyslexic" panose="00000500000000000000" pitchFamily="50" charset="0"/>
              </a:rPr>
              <a:t>2. Were Adam and Eve allowed to eat from all trees within the Garden? </a:t>
            </a:r>
          </a:p>
          <a:p>
            <a:pPr marL="0" indent="0">
              <a:buNone/>
            </a:pPr>
            <a:r>
              <a:rPr lang="en-GB" sz="1600" u="sng" dirty="0">
                <a:solidFill>
                  <a:schemeClr val="bg1">
                    <a:lumMod val="85000"/>
                  </a:schemeClr>
                </a:solidFill>
              </a:rPr>
              <a:t>																												</a:t>
            </a:r>
          </a:p>
          <a:p>
            <a:pPr marL="0" indent="0">
              <a:buNone/>
            </a:pPr>
            <a:r>
              <a:rPr lang="en-GB" sz="1400" dirty="0">
                <a:latin typeface="OpenDyslexic" panose="00000500000000000000" pitchFamily="50" charset="0"/>
              </a:rPr>
              <a:t>3. What was the tree called that Adam and Eve was not allowed to eat from? </a:t>
            </a:r>
          </a:p>
          <a:p>
            <a:pPr marL="0" indent="0">
              <a:buNone/>
            </a:pPr>
            <a:r>
              <a:rPr lang="en-GB" sz="1050" u="sng" dirty="0">
                <a:solidFill>
                  <a:schemeClr val="bg1">
                    <a:lumMod val="85000"/>
                  </a:schemeClr>
                </a:solidFill>
              </a:rPr>
              <a:t>							_________________________________	</a:t>
            </a:r>
          </a:p>
          <a:p>
            <a:pPr marL="0" indent="0">
              <a:buNone/>
            </a:pPr>
            <a:r>
              <a:rPr lang="en-GB" sz="400" dirty="0">
                <a:latin typeface="OpenDyslexic" panose="00000500000000000000" pitchFamily="50" charset="0"/>
              </a:rPr>
              <a:t>#</a:t>
            </a:r>
          </a:p>
          <a:p>
            <a:pPr marL="0" indent="0">
              <a:buNone/>
            </a:pPr>
            <a:r>
              <a:rPr lang="en-GB" sz="400" dirty="0">
                <a:latin typeface="OpenDyslexic" panose="00000500000000000000" pitchFamily="50" charset="0"/>
              </a:rPr>
              <a:t>	</a:t>
            </a:r>
          </a:p>
          <a:p>
            <a:pPr marL="0" indent="0">
              <a:buNone/>
            </a:pPr>
            <a:r>
              <a:rPr lang="en-GB" sz="1400" dirty="0">
                <a:latin typeface="OpenDyslexic" panose="00000500000000000000" pitchFamily="50" charset="0"/>
              </a:rPr>
              <a:t>4. Which animal asked Eve to eat from the tree?</a:t>
            </a:r>
          </a:p>
          <a:p>
            <a:pPr marL="0" indent="0">
              <a:buNone/>
            </a:pPr>
            <a:r>
              <a:rPr lang="en-GB" sz="1800" u="sng" dirty="0">
                <a:solidFill>
                  <a:schemeClr val="bg1">
                    <a:lumMod val="85000"/>
                  </a:schemeClr>
                </a:solidFill>
              </a:rPr>
              <a:t>________________________________________________________________________________________________________________</a:t>
            </a:r>
            <a:r>
              <a:rPr lang="en-GB" sz="1400" dirty="0">
                <a:latin typeface="OpenDyslexic" panose="00000500000000000000" pitchFamily="50" charset="0"/>
              </a:rPr>
              <a:t>5. How is free-will argued in the story of Adam and Eve?</a:t>
            </a:r>
          </a:p>
          <a:p>
            <a:pPr marL="0" indent="0">
              <a:buNone/>
            </a:pPr>
            <a:r>
              <a:rPr lang="en-GB" u="sng" dirty="0">
                <a:solidFill>
                  <a:schemeClr val="bg1">
                    <a:lumMod val="85000"/>
                  </a:schemeClr>
                </a:solidFill>
              </a:rPr>
              <a:t>																												</a:t>
            </a:r>
            <a:endParaRPr lang="en-GB" sz="1400" dirty="0"/>
          </a:p>
        </p:txBody>
      </p:sp>
      <p:sp>
        <p:nvSpPr>
          <p:cNvPr id="18" name="TextBox 17">
            <a:extLst>
              <a:ext uri="{FF2B5EF4-FFF2-40B4-BE49-F238E27FC236}">
                <a16:creationId xmlns:a16="http://schemas.microsoft.com/office/drawing/2014/main" id="{5595A6C9-AAA1-4AB8-80D9-62829BA68E17}"/>
              </a:ext>
            </a:extLst>
          </p:cNvPr>
          <p:cNvSpPr txBox="1"/>
          <p:nvPr/>
        </p:nvSpPr>
        <p:spPr>
          <a:xfrm>
            <a:off x="124283" y="7508701"/>
            <a:ext cx="6673392" cy="1138773"/>
          </a:xfrm>
          <a:prstGeom prst="rect">
            <a:avLst/>
          </a:prstGeom>
          <a:solidFill>
            <a:schemeClr val="bg1"/>
          </a:solidFill>
          <a:ln>
            <a:solidFill>
              <a:schemeClr val="tx1"/>
            </a:solidFill>
            <a:prstDash val="dash"/>
          </a:ln>
        </p:spPr>
        <p:txBody>
          <a:bodyPr wrap="square" rtlCol="0">
            <a:spAutoFit/>
          </a:bodyPr>
          <a:lstStyle/>
          <a:p>
            <a:r>
              <a:rPr lang="en-GB" sz="1400" dirty="0">
                <a:latin typeface="OpenDyslexic" panose="00000500000000000000" pitchFamily="50" charset="0"/>
              </a:rPr>
              <a:t>Genesis 3 is called ‘the fall’ why do you think this is? </a:t>
            </a:r>
          </a:p>
          <a:p>
            <a:r>
              <a:rPr lang="en-GB" u="sng" dirty="0"/>
              <a:t>																																										</a:t>
            </a:r>
          </a:p>
        </p:txBody>
      </p:sp>
    </p:spTree>
    <p:extLst>
      <p:ext uri="{BB962C8B-B14F-4D97-AF65-F5344CB8AC3E}">
        <p14:creationId xmlns:p14="http://schemas.microsoft.com/office/powerpoint/2010/main" val="3877605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EBD9CE-DCC1-46FE-95CF-87DEAE73A4E3}"/>
              </a:ext>
            </a:extLst>
          </p:cNvPr>
          <p:cNvSpPr>
            <a:spLocks noGrp="1"/>
          </p:cNvSpPr>
          <p:nvPr>
            <p:ph type="sldNum" sz="quarter" idx="12"/>
          </p:nvPr>
        </p:nvSpPr>
        <p:spPr>
          <a:xfrm>
            <a:off x="5216800" y="9434760"/>
            <a:ext cx="1543050" cy="527403"/>
          </a:xfrm>
        </p:spPr>
        <p:txBody>
          <a:bodyPr/>
          <a:lstStyle/>
          <a:p>
            <a:fld id="{622CA69B-FCC7-420A-B9BE-C31FA725E113}" type="slidenum">
              <a:rPr lang="en-GB" smtClean="0"/>
              <a:t>21</a:t>
            </a:fld>
            <a:endParaRPr lang="en-GB" dirty="0"/>
          </a:p>
        </p:txBody>
      </p:sp>
      <p:sp>
        <p:nvSpPr>
          <p:cNvPr id="22" name="TextBox 21">
            <a:extLst>
              <a:ext uri="{FF2B5EF4-FFF2-40B4-BE49-F238E27FC236}">
                <a16:creationId xmlns:a16="http://schemas.microsoft.com/office/drawing/2014/main" id="{F3F44D7E-A4E1-45CE-BB58-9A52A06A5B57}"/>
              </a:ext>
            </a:extLst>
          </p:cNvPr>
          <p:cNvSpPr txBox="1"/>
          <p:nvPr/>
        </p:nvSpPr>
        <p:spPr>
          <a:xfrm>
            <a:off x="160025" y="161239"/>
            <a:ext cx="541712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31F20"/>
                </a:solidFill>
                <a:latin typeface="OpenDyslexic" panose="00000500000000000000" pitchFamily="50" charset="0"/>
              </a:rPr>
              <a:t>Muslims also believe that angels are with them at all times. They have two angels, which sit on either shoulder and are known as </a:t>
            </a:r>
            <a:r>
              <a:rPr lang="en-GB" sz="1200" b="1" dirty="0">
                <a:solidFill>
                  <a:srgbClr val="231F20"/>
                </a:solidFill>
                <a:latin typeface="OpenDyslexic" panose="00000500000000000000" pitchFamily="50" charset="0"/>
              </a:rPr>
              <a:t>Al-</a:t>
            </a:r>
            <a:r>
              <a:rPr lang="en-GB" sz="1200" b="1" dirty="0" err="1">
                <a:solidFill>
                  <a:srgbClr val="231F20"/>
                </a:solidFill>
                <a:latin typeface="OpenDyslexic" panose="00000500000000000000" pitchFamily="50" charset="0"/>
              </a:rPr>
              <a:t>Kiram</a:t>
            </a:r>
            <a:r>
              <a:rPr lang="en-GB" sz="1200" dirty="0">
                <a:solidFill>
                  <a:srgbClr val="231F20"/>
                </a:solidFill>
                <a:latin typeface="OpenDyslexic" panose="00000500000000000000" pitchFamily="50" charset="0"/>
              </a:rPr>
              <a:t> and </a:t>
            </a:r>
            <a:r>
              <a:rPr lang="en-GB" sz="1200" b="1" dirty="0">
                <a:solidFill>
                  <a:srgbClr val="231F20"/>
                </a:solidFill>
                <a:latin typeface="OpenDyslexic" panose="00000500000000000000" pitchFamily="50" charset="0"/>
              </a:rPr>
              <a:t>Al-</a:t>
            </a:r>
            <a:r>
              <a:rPr lang="en-GB" sz="1200" b="1" dirty="0" err="1">
                <a:solidFill>
                  <a:srgbClr val="231F20"/>
                </a:solidFill>
                <a:latin typeface="OpenDyslexic" panose="00000500000000000000" pitchFamily="50" charset="0"/>
              </a:rPr>
              <a:t>Katibun</a:t>
            </a:r>
            <a:r>
              <a:rPr lang="en-GB" sz="1200" dirty="0">
                <a:solidFill>
                  <a:srgbClr val="231F20"/>
                </a:solidFill>
                <a:latin typeface="OpenDyslexic" panose="00000500000000000000" pitchFamily="50" charset="0"/>
              </a:rPr>
              <a:t>. One of the angels records the good things the person has done and the other records the bad things the person has done. Allah will judge each person based on these deeds, deciding whether they are worth of Paradise (</a:t>
            </a:r>
            <a:r>
              <a:rPr lang="en-GB" sz="1200" b="1" dirty="0">
                <a:solidFill>
                  <a:srgbClr val="231F20"/>
                </a:solidFill>
                <a:latin typeface="OpenDyslexic" panose="00000500000000000000" pitchFamily="50" charset="0"/>
              </a:rPr>
              <a:t>Jannah</a:t>
            </a:r>
            <a:r>
              <a:rPr lang="en-GB" sz="1200" dirty="0">
                <a:solidFill>
                  <a:srgbClr val="231F20"/>
                </a:solidFill>
                <a:latin typeface="OpenDyslexic" panose="00000500000000000000" pitchFamily="50" charset="0"/>
              </a:rPr>
              <a:t> or Hell (</a:t>
            </a:r>
            <a:r>
              <a:rPr lang="en-GB" sz="1200" b="1" dirty="0">
                <a:solidFill>
                  <a:srgbClr val="231F20"/>
                </a:solidFill>
                <a:latin typeface="OpenDyslexic" panose="00000500000000000000" pitchFamily="50" charset="0"/>
              </a:rPr>
              <a:t>Jahannam</a:t>
            </a:r>
            <a:r>
              <a:rPr lang="en-GB" sz="1200" dirty="0">
                <a:solidFill>
                  <a:srgbClr val="231F20"/>
                </a:solidFill>
                <a:latin typeface="OpenDyslexic" panose="00000500000000000000" pitchFamily="50" charset="0"/>
              </a:rPr>
              <a:t>).</a:t>
            </a:r>
          </a:p>
        </p:txBody>
      </p:sp>
      <p:pic>
        <p:nvPicPr>
          <p:cNvPr id="23" name="Picture 22">
            <a:extLst>
              <a:ext uri="{FF2B5EF4-FFF2-40B4-BE49-F238E27FC236}">
                <a16:creationId xmlns:a16="http://schemas.microsoft.com/office/drawing/2014/main" id="{E606290C-331E-418A-8D42-605C1412DFC9}"/>
              </a:ext>
            </a:extLst>
          </p:cNvPr>
          <p:cNvPicPr>
            <a:picLocks noChangeAspect="1"/>
          </p:cNvPicPr>
          <p:nvPr/>
        </p:nvPicPr>
        <p:blipFill>
          <a:blip r:embed="rId2"/>
          <a:stretch>
            <a:fillRect/>
          </a:stretch>
        </p:blipFill>
        <p:spPr>
          <a:xfrm>
            <a:off x="5517673" y="197897"/>
            <a:ext cx="1180302" cy="1059403"/>
          </a:xfrm>
          <a:prstGeom prst="rect">
            <a:avLst/>
          </a:prstGeom>
        </p:spPr>
      </p:pic>
      <p:sp>
        <p:nvSpPr>
          <p:cNvPr id="6" name="TextBox 5">
            <a:extLst>
              <a:ext uri="{FF2B5EF4-FFF2-40B4-BE49-F238E27FC236}">
                <a16:creationId xmlns:a16="http://schemas.microsoft.com/office/drawing/2014/main" id="{8EC7A1F3-D4BA-4E97-8188-EA11E6E827BC}"/>
              </a:ext>
            </a:extLst>
          </p:cNvPr>
          <p:cNvSpPr txBox="1"/>
          <p:nvPr/>
        </p:nvSpPr>
        <p:spPr>
          <a:xfrm>
            <a:off x="38919" y="1624176"/>
            <a:ext cx="6858000" cy="2123658"/>
          </a:xfrm>
          <a:prstGeom prst="rect">
            <a:avLst/>
          </a:prstGeom>
          <a:noFill/>
        </p:spPr>
        <p:txBody>
          <a:bodyPr wrap="square" rtlCol="0">
            <a:spAutoFit/>
          </a:bodyPr>
          <a:lstStyle/>
          <a:p>
            <a:r>
              <a:rPr lang="en-GB" sz="1400" dirty="0">
                <a:latin typeface="OpenDyslexic" panose="00000500000000000000" pitchFamily="50" charset="0"/>
              </a:rPr>
              <a:t>What is the role of the angels?</a:t>
            </a:r>
          </a:p>
          <a:p>
            <a:r>
              <a:rPr lang="en-GB" u="sng" dirty="0">
                <a:latin typeface="OpenDyslexic" panose="00000500000000000000" pitchFamily="50" charset="0"/>
              </a:rPr>
              <a:t>																												</a:t>
            </a:r>
          </a:p>
          <a:p>
            <a:endParaRPr lang="en-GB" sz="1400" dirty="0">
              <a:latin typeface="OpenDyslexic" panose="00000500000000000000" pitchFamily="50" charset="0"/>
            </a:endParaRPr>
          </a:p>
          <a:p>
            <a:r>
              <a:rPr lang="en-GB" sz="1400" dirty="0">
                <a:latin typeface="OpenDyslexic" panose="00000500000000000000" pitchFamily="50" charset="0"/>
              </a:rPr>
              <a:t>How does this link to free will and predestination?</a:t>
            </a:r>
          </a:p>
          <a:p>
            <a:r>
              <a:rPr lang="en-GB" u="sng" dirty="0">
                <a:latin typeface="OpenDyslexic" panose="00000500000000000000" pitchFamily="50" charset="0"/>
              </a:rPr>
              <a:t>																												</a:t>
            </a:r>
          </a:p>
          <a:p>
            <a:endParaRPr lang="en-GB" dirty="0"/>
          </a:p>
        </p:txBody>
      </p:sp>
      <p:graphicFrame>
        <p:nvGraphicFramePr>
          <p:cNvPr id="24" name="Table 23">
            <a:extLst>
              <a:ext uri="{FF2B5EF4-FFF2-40B4-BE49-F238E27FC236}">
                <a16:creationId xmlns:a16="http://schemas.microsoft.com/office/drawing/2014/main" id="{3EB6BE50-D901-47EA-AF48-D387F8B7F30A}"/>
              </a:ext>
            </a:extLst>
          </p:cNvPr>
          <p:cNvGraphicFramePr>
            <a:graphicFrameLocks noGrp="1"/>
          </p:cNvGraphicFramePr>
          <p:nvPr>
            <p:extLst>
              <p:ext uri="{D42A27DB-BD31-4B8C-83A1-F6EECF244321}">
                <p14:modId xmlns:p14="http://schemas.microsoft.com/office/powerpoint/2010/main" val="262263160"/>
              </p:ext>
            </p:extLst>
          </p:nvPr>
        </p:nvGraphicFramePr>
        <p:xfrm>
          <a:off x="38918" y="3760536"/>
          <a:ext cx="6720931" cy="5616154"/>
        </p:xfrm>
        <a:graphic>
          <a:graphicData uri="http://schemas.openxmlformats.org/drawingml/2006/table">
            <a:tbl>
              <a:tblPr firstRow="1" bandRow="1">
                <a:tableStyleId>{5940675A-B579-460E-94D1-54222C63F5DA}</a:tableStyleId>
              </a:tblPr>
              <a:tblGrid>
                <a:gridCol w="2460592">
                  <a:extLst>
                    <a:ext uri="{9D8B030D-6E8A-4147-A177-3AD203B41FA5}">
                      <a16:colId xmlns:a16="http://schemas.microsoft.com/office/drawing/2014/main" val="3311806096"/>
                    </a:ext>
                  </a:extLst>
                </a:gridCol>
                <a:gridCol w="1055129">
                  <a:extLst>
                    <a:ext uri="{9D8B030D-6E8A-4147-A177-3AD203B41FA5}">
                      <a16:colId xmlns:a16="http://schemas.microsoft.com/office/drawing/2014/main" val="2949517430"/>
                    </a:ext>
                  </a:extLst>
                </a:gridCol>
                <a:gridCol w="3205210">
                  <a:extLst>
                    <a:ext uri="{9D8B030D-6E8A-4147-A177-3AD203B41FA5}">
                      <a16:colId xmlns:a16="http://schemas.microsoft.com/office/drawing/2014/main" val="3599074508"/>
                    </a:ext>
                  </a:extLst>
                </a:gridCol>
              </a:tblGrid>
              <a:tr h="741843">
                <a:tc>
                  <a:txBody>
                    <a:bodyPr/>
                    <a:lstStyle/>
                    <a:p>
                      <a:pPr algn="ctr"/>
                      <a:r>
                        <a:rPr lang="en-GB" sz="1200" dirty="0">
                          <a:latin typeface="OpenDyslexic" panose="00000500000000000000" pitchFamily="50" charset="0"/>
                        </a:rPr>
                        <a:t>Statement:</a:t>
                      </a:r>
                    </a:p>
                  </a:txBody>
                  <a:tcPr/>
                </a:tc>
                <a:tc>
                  <a:txBody>
                    <a:bodyPr/>
                    <a:lstStyle/>
                    <a:p>
                      <a:pPr algn="ctr"/>
                      <a:r>
                        <a:rPr lang="en-GB" sz="1200" dirty="0">
                          <a:latin typeface="OpenDyslexic" panose="00000500000000000000" pitchFamily="50" charset="0"/>
                        </a:rPr>
                        <a:t>True / False </a:t>
                      </a:r>
                    </a:p>
                  </a:txBody>
                  <a:tcPr/>
                </a:tc>
                <a:tc>
                  <a:txBody>
                    <a:bodyPr/>
                    <a:lstStyle/>
                    <a:p>
                      <a:pPr algn="ctr"/>
                      <a:r>
                        <a:rPr lang="en-GB" sz="1200" dirty="0">
                          <a:latin typeface="OpenDyslexic" panose="00000500000000000000" pitchFamily="50" charset="0"/>
                        </a:rPr>
                        <a:t>Why </a:t>
                      </a:r>
                    </a:p>
                  </a:txBody>
                  <a:tcPr/>
                </a:tc>
                <a:extLst>
                  <a:ext uri="{0D108BD9-81ED-4DB2-BD59-A6C34878D82A}">
                    <a16:rowId xmlns:a16="http://schemas.microsoft.com/office/drawing/2014/main" val="2378147263"/>
                  </a:ext>
                </a:extLst>
              </a:tr>
              <a:tr h="1280440">
                <a:tc>
                  <a:txBody>
                    <a:bodyPr/>
                    <a:lstStyle/>
                    <a:p>
                      <a:r>
                        <a:rPr lang="en-GB" sz="1200" dirty="0">
                          <a:latin typeface="OpenDyslexic" panose="00000500000000000000" pitchFamily="50" charset="0"/>
                        </a:rPr>
                        <a:t>Predestination is the belief that all humans are capable of making choices for themselves</a:t>
                      </a:r>
                    </a:p>
                  </a:txBody>
                  <a:tcPr/>
                </a:tc>
                <a:tc>
                  <a:txBody>
                    <a:bodyPr/>
                    <a:lstStyle/>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txBody>
                  <a:tcPr/>
                </a:tc>
                <a:extLst>
                  <a:ext uri="{0D108BD9-81ED-4DB2-BD59-A6C34878D82A}">
                    <a16:rowId xmlns:a16="http://schemas.microsoft.com/office/drawing/2014/main" val="1707403210"/>
                  </a:ext>
                </a:extLst>
              </a:tr>
              <a:tr h="1075181">
                <a:tc>
                  <a:txBody>
                    <a:bodyPr/>
                    <a:lstStyle/>
                    <a:p>
                      <a:r>
                        <a:rPr lang="en-GB" sz="1200" dirty="0">
                          <a:latin typeface="OpenDyslexic" panose="00000500000000000000" pitchFamily="50" charset="0"/>
                        </a:rPr>
                        <a:t>Free will is only a belief held by Muslims</a:t>
                      </a:r>
                    </a:p>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txBody>
                  <a:tcPr/>
                </a:tc>
                <a:extLst>
                  <a:ext uri="{0D108BD9-81ED-4DB2-BD59-A6C34878D82A}">
                    <a16:rowId xmlns:a16="http://schemas.microsoft.com/office/drawing/2014/main" val="3201755370"/>
                  </a:ext>
                </a:extLst>
              </a:tr>
              <a:tr h="1238250">
                <a:tc>
                  <a:txBody>
                    <a:bodyPr/>
                    <a:lstStyle/>
                    <a:p>
                      <a:r>
                        <a:rPr lang="en-GB" sz="1200" dirty="0">
                          <a:latin typeface="OpenDyslexic" panose="00000500000000000000" pitchFamily="50" charset="0"/>
                        </a:rPr>
                        <a:t>Predestination is demonstrated in the story of Adam and Eve</a:t>
                      </a:r>
                    </a:p>
                  </a:txBody>
                  <a:tcPr/>
                </a:tc>
                <a:tc>
                  <a:txBody>
                    <a:bodyPr/>
                    <a:lstStyle/>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txBody>
                  <a:tcPr/>
                </a:tc>
                <a:extLst>
                  <a:ext uri="{0D108BD9-81ED-4DB2-BD59-A6C34878D82A}">
                    <a16:rowId xmlns:a16="http://schemas.microsoft.com/office/drawing/2014/main" val="2261050748"/>
                  </a:ext>
                </a:extLst>
              </a:tr>
              <a:tr h="1280440">
                <a:tc>
                  <a:txBody>
                    <a:bodyPr/>
                    <a:lstStyle/>
                    <a:p>
                      <a:r>
                        <a:rPr lang="en-GB" sz="1200" dirty="0">
                          <a:latin typeface="OpenDyslexic" panose="00000500000000000000" pitchFamily="50" charset="0"/>
                        </a:rPr>
                        <a:t>Beliefs about free will / predestination do not impact on the risks that people take.</a:t>
                      </a:r>
                    </a:p>
                  </a:txBody>
                  <a:tcPr/>
                </a:tc>
                <a:tc>
                  <a:txBody>
                    <a:bodyPr/>
                    <a:lstStyle/>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txBody>
                  <a:tcPr/>
                </a:tc>
                <a:extLst>
                  <a:ext uri="{0D108BD9-81ED-4DB2-BD59-A6C34878D82A}">
                    <a16:rowId xmlns:a16="http://schemas.microsoft.com/office/drawing/2014/main" val="912423855"/>
                  </a:ext>
                </a:extLst>
              </a:tr>
            </a:tbl>
          </a:graphicData>
        </a:graphic>
      </p:graphicFrame>
    </p:spTree>
    <p:extLst>
      <p:ext uri="{BB962C8B-B14F-4D97-AF65-F5344CB8AC3E}">
        <p14:creationId xmlns:p14="http://schemas.microsoft.com/office/powerpoint/2010/main" val="277124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E6000F-410E-4910-BE85-4D91405EE31F}"/>
              </a:ext>
            </a:extLst>
          </p:cNvPr>
          <p:cNvSpPr>
            <a:spLocks noGrp="1"/>
          </p:cNvSpPr>
          <p:nvPr>
            <p:ph type="sldNum" sz="quarter" idx="12"/>
          </p:nvPr>
        </p:nvSpPr>
        <p:spPr/>
        <p:txBody>
          <a:bodyPr/>
          <a:lstStyle/>
          <a:p>
            <a:fld id="{622CA69B-FCC7-420A-B9BE-C31FA725E113}" type="slidenum">
              <a:rPr lang="en-GB" smtClean="0"/>
              <a:t>22</a:t>
            </a:fld>
            <a:endParaRPr lang="en-GB"/>
          </a:p>
        </p:txBody>
      </p:sp>
      <p:sp>
        <p:nvSpPr>
          <p:cNvPr id="5" name="TextBox 4">
            <a:extLst>
              <a:ext uri="{FF2B5EF4-FFF2-40B4-BE49-F238E27FC236}">
                <a16:creationId xmlns:a16="http://schemas.microsoft.com/office/drawing/2014/main" id="{1AFC4CD9-BFC0-4669-BA6D-29C0314274EE}"/>
              </a:ext>
            </a:extLst>
          </p:cNvPr>
          <p:cNvSpPr txBox="1"/>
          <p:nvPr/>
        </p:nvSpPr>
        <p:spPr>
          <a:xfrm>
            <a:off x="0" y="142715"/>
            <a:ext cx="5257800" cy="307777"/>
          </a:xfrm>
          <a:prstGeom prst="rect">
            <a:avLst/>
          </a:prstGeom>
          <a:noFill/>
        </p:spPr>
        <p:txBody>
          <a:bodyPr wrap="square" rtlCol="0">
            <a:spAutoFit/>
          </a:bodyPr>
          <a:lstStyle/>
          <a:p>
            <a:r>
              <a:rPr lang="en-GB" sz="1400" u="sng" dirty="0">
                <a:latin typeface="OpenDyslexic" panose="00000500000000000000" pitchFamily="50" charset="0"/>
              </a:rPr>
              <a:t>BQ2: How can we keep safe?  </a:t>
            </a:r>
          </a:p>
        </p:txBody>
      </p:sp>
      <p:sp>
        <p:nvSpPr>
          <p:cNvPr id="7" name="TextBox 6">
            <a:extLst>
              <a:ext uri="{FF2B5EF4-FFF2-40B4-BE49-F238E27FC236}">
                <a16:creationId xmlns:a16="http://schemas.microsoft.com/office/drawing/2014/main" id="{EC967ED7-AA93-49D3-BE2E-BA285021BB68}"/>
              </a:ext>
            </a:extLst>
          </p:cNvPr>
          <p:cNvSpPr txBox="1"/>
          <p:nvPr/>
        </p:nvSpPr>
        <p:spPr>
          <a:xfrm>
            <a:off x="76199" y="450492"/>
            <a:ext cx="6705601" cy="3093154"/>
          </a:xfrm>
          <a:prstGeom prst="rect">
            <a:avLst/>
          </a:prstGeom>
          <a:noFill/>
        </p:spPr>
        <p:txBody>
          <a:bodyPr wrap="square" rtlCol="0">
            <a:spAutoFit/>
          </a:bodyPr>
          <a:lstStyle/>
          <a:p>
            <a:r>
              <a:rPr lang="en-GB" sz="1400" dirty="0">
                <a:latin typeface="OpenDyslexic" panose="00000500000000000000" pitchFamily="50" charset="0"/>
              </a:rPr>
              <a:t>Do now: Drill questions: </a:t>
            </a:r>
          </a:p>
          <a:p>
            <a:endParaRPr lang="en-GB" sz="500" dirty="0">
              <a:latin typeface="OpenDyslexic" panose="00000500000000000000" pitchFamily="50" charset="0"/>
            </a:endParaRPr>
          </a:p>
          <a:p>
            <a:pPr marL="342900" indent="-342900">
              <a:buAutoNum type="alphaUcPeriod"/>
            </a:pPr>
            <a:r>
              <a:rPr lang="en-GB" sz="1400" dirty="0">
                <a:latin typeface="OpenDyslexic" panose="00000500000000000000" pitchFamily="50" charset="0"/>
              </a:rPr>
              <a:t>What is the name of the holy book that Christians read? </a:t>
            </a:r>
            <a:r>
              <a:rPr lang="en-GB" sz="1400" u="sng" dirty="0">
                <a:latin typeface="OpenDyslexic" panose="00000500000000000000" pitchFamily="50" charset="0"/>
              </a:rPr>
              <a:t>																</a:t>
            </a:r>
          </a:p>
          <a:p>
            <a:pPr marL="342900" indent="-342900">
              <a:buAutoNum type="alphaUcPeriod"/>
            </a:pPr>
            <a:endParaRPr lang="en-GB" sz="500" dirty="0">
              <a:latin typeface="OpenDyslexic" panose="00000500000000000000" pitchFamily="50" charset="0"/>
            </a:endParaRPr>
          </a:p>
          <a:p>
            <a:r>
              <a:rPr lang="en-GB" sz="1400" dirty="0">
                <a:latin typeface="OpenDyslexic" panose="00000500000000000000" pitchFamily="50" charset="0"/>
              </a:rPr>
              <a:t>B. How many angels sit on a persons shoulder in Islam 	</a:t>
            </a:r>
            <a:r>
              <a:rPr lang="en-GB" sz="1400" u="sng" dirty="0">
                <a:latin typeface="OpenDyslexic" panose="00000500000000000000" pitchFamily="50" charset="0"/>
              </a:rPr>
              <a:t>		</a:t>
            </a:r>
          </a:p>
          <a:p>
            <a:endParaRPr lang="en-GB" sz="500" dirty="0">
              <a:latin typeface="OpenDyslexic" panose="00000500000000000000" pitchFamily="50" charset="0"/>
            </a:endParaRPr>
          </a:p>
          <a:p>
            <a:r>
              <a:rPr lang="en-GB" sz="1400" dirty="0">
                <a:latin typeface="OpenDyslexic" panose="00000500000000000000" pitchFamily="50" charset="0"/>
              </a:rPr>
              <a:t>C. State two punishments that Adam &amp; Eve received for failing to follow God’s punishment </a:t>
            </a:r>
            <a:r>
              <a:rPr lang="en-GB" u="sng" dirty="0">
                <a:latin typeface="OpenDyslexic" panose="00000500000000000000" pitchFamily="50" charset="0"/>
              </a:rPr>
              <a:t>																							</a:t>
            </a:r>
          </a:p>
          <a:p>
            <a:endParaRPr lang="en-GB" sz="1000" dirty="0">
              <a:solidFill>
                <a:srgbClr val="FF3399"/>
              </a:solidFill>
              <a:latin typeface="OpenDyslexic" panose="00000500000000000000" pitchFamily="50" charset="0"/>
            </a:endParaRPr>
          </a:p>
          <a:p>
            <a:r>
              <a:rPr lang="en-GB" sz="1400" dirty="0">
                <a:solidFill>
                  <a:srgbClr val="FF3399"/>
                </a:solidFill>
                <a:latin typeface="OpenDyslexic" panose="00000500000000000000" pitchFamily="50" charset="0"/>
              </a:rPr>
              <a:t>Exam style question: </a:t>
            </a:r>
          </a:p>
          <a:p>
            <a:pPr marL="342900" indent="-342900">
              <a:buAutoNum type="alphaUcPeriod"/>
            </a:pPr>
            <a:r>
              <a:rPr lang="en-GB" sz="1400" dirty="0">
                <a:latin typeface="OpenDyslexic" panose="00000500000000000000" pitchFamily="50" charset="0"/>
              </a:rPr>
              <a:t>What is meant by the term free will (2 marks) </a:t>
            </a:r>
          </a:p>
          <a:p>
            <a:r>
              <a:rPr lang="en-GB" u="sng" dirty="0"/>
              <a:t>																												</a:t>
            </a:r>
          </a:p>
        </p:txBody>
      </p:sp>
      <p:pic>
        <p:nvPicPr>
          <p:cNvPr id="8" name="Picture 7">
            <a:extLst>
              <a:ext uri="{FF2B5EF4-FFF2-40B4-BE49-F238E27FC236}">
                <a16:creationId xmlns:a16="http://schemas.microsoft.com/office/drawing/2014/main" id="{EC505A21-AE8D-491D-9988-BD18B6216398}"/>
              </a:ext>
            </a:extLst>
          </p:cNvPr>
          <p:cNvPicPr>
            <a:picLocks noChangeAspect="1"/>
          </p:cNvPicPr>
          <p:nvPr/>
        </p:nvPicPr>
        <p:blipFill>
          <a:blip r:embed="rId2"/>
          <a:stretch>
            <a:fillRect/>
          </a:stretch>
        </p:blipFill>
        <p:spPr>
          <a:xfrm>
            <a:off x="5806705" y="2443352"/>
            <a:ext cx="975095" cy="869462"/>
          </a:xfrm>
          <a:prstGeom prst="rect">
            <a:avLst/>
          </a:prstGeom>
        </p:spPr>
      </p:pic>
      <p:graphicFrame>
        <p:nvGraphicFramePr>
          <p:cNvPr id="2" name="Table 2">
            <a:extLst>
              <a:ext uri="{FF2B5EF4-FFF2-40B4-BE49-F238E27FC236}">
                <a16:creationId xmlns:a16="http://schemas.microsoft.com/office/drawing/2014/main" id="{95E201A6-083E-4948-B89A-73583B49C23C}"/>
              </a:ext>
            </a:extLst>
          </p:cNvPr>
          <p:cNvGraphicFramePr>
            <a:graphicFrameLocks noGrp="1"/>
          </p:cNvGraphicFramePr>
          <p:nvPr>
            <p:extLst>
              <p:ext uri="{D42A27DB-BD31-4B8C-83A1-F6EECF244321}">
                <p14:modId xmlns:p14="http://schemas.microsoft.com/office/powerpoint/2010/main" val="3657367511"/>
              </p:ext>
            </p:extLst>
          </p:nvPr>
        </p:nvGraphicFramePr>
        <p:xfrm>
          <a:off x="76199" y="3619033"/>
          <a:ext cx="1503219" cy="1796536"/>
        </p:xfrm>
        <a:graphic>
          <a:graphicData uri="http://schemas.openxmlformats.org/drawingml/2006/table">
            <a:tbl>
              <a:tblPr firstRow="1" bandRow="1">
                <a:tableStyleId>{5940675A-B579-460E-94D1-54222C63F5DA}</a:tableStyleId>
              </a:tblPr>
              <a:tblGrid>
                <a:gridCol w="1503219">
                  <a:extLst>
                    <a:ext uri="{9D8B030D-6E8A-4147-A177-3AD203B41FA5}">
                      <a16:colId xmlns:a16="http://schemas.microsoft.com/office/drawing/2014/main" val="1722000471"/>
                    </a:ext>
                  </a:extLst>
                </a:gridCol>
              </a:tblGrid>
              <a:tr h="449134">
                <a:tc>
                  <a:txBody>
                    <a:bodyPr/>
                    <a:lstStyle/>
                    <a:p>
                      <a:r>
                        <a:rPr lang="en-GB" sz="1200" dirty="0">
                          <a:latin typeface="OpenDyslexic" panose="00000500000000000000" pitchFamily="50" charset="0"/>
                        </a:rPr>
                        <a:t>Risk </a:t>
                      </a:r>
                    </a:p>
                  </a:txBody>
                  <a:tcPr/>
                </a:tc>
                <a:extLst>
                  <a:ext uri="{0D108BD9-81ED-4DB2-BD59-A6C34878D82A}">
                    <a16:rowId xmlns:a16="http://schemas.microsoft.com/office/drawing/2014/main" val="2225944905"/>
                  </a:ext>
                </a:extLst>
              </a:tr>
              <a:tr h="449134">
                <a:tc>
                  <a:txBody>
                    <a:bodyPr/>
                    <a:lstStyle/>
                    <a:p>
                      <a:r>
                        <a:rPr lang="en-GB" sz="1200" dirty="0">
                          <a:latin typeface="OpenDyslexic" panose="00000500000000000000" pitchFamily="50" charset="0"/>
                        </a:rPr>
                        <a:t>Perception </a:t>
                      </a:r>
                    </a:p>
                  </a:txBody>
                  <a:tcPr/>
                </a:tc>
                <a:extLst>
                  <a:ext uri="{0D108BD9-81ED-4DB2-BD59-A6C34878D82A}">
                    <a16:rowId xmlns:a16="http://schemas.microsoft.com/office/drawing/2014/main" val="1245012274"/>
                  </a:ext>
                </a:extLst>
              </a:tr>
              <a:tr h="449134">
                <a:tc>
                  <a:txBody>
                    <a:bodyPr/>
                    <a:lstStyle/>
                    <a:p>
                      <a:r>
                        <a:rPr lang="en-GB" sz="1200" dirty="0">
                          <a:latin typeface="OpenDyslexic" panose="00000500000000000000" pitchFamily="50" charset="0"/>
                        </a:rPr>
                        <a:t>Reduce </a:t>
                      </a:r>
                    </a:p>
                  </a:txBody>
                  <a:tcPr/>
                </a:tc>
                <a:extLst>
                  <a:ext uri="{0D108BD9-81ED-4DB2-BD59-A6C34878D82A}">
                    <a16:rowId xmlns:a16="http://schemas.microsoft.com/office/drawing/2014/main" val="2990867675"/>
                  </a:ext>
                </a:extLst>
              </a:tr>
              <a:tr h="449134">
                <a:tc>
                  <a:txBody>
                    <a:bodyPr/>
                    <a:lstStyle/>
                    <a:p>
                      <a:r>
                        <a:rPr lang="en-GB" sz="1200" dirty="0">
                          <a:latin typeface="OpenDyslexic" panose="00000500000000000000" pitchFamily="50" charset="0"/>
                        </a:rPr>
                        <a:t>Hazard </a:t>
                      </a:r>
                    </a:p>
                  </a:txBody>
                  <a:tcPr/>
                </a:tc>
                <a:extLst>
                  <a:ext uri="{0D108BD9-81ED-4DB2-BD59-A6C34878D82A}">
                    <a16:rowId xmlns:a16="http://schemas.microsoft.com/office/drawing/2014/main" val="2137039792"/>
                  </a:ext>
                </a:extLst>
              </a:tr>
            </a:tbl>
          </a:graphicData>
        </a:graphic>
      </p:graphicFrame>
      <p:graphicFrame>
        <p:nvGraphicFramePr>
          <p:cNvPr id="3" name="Table 5">
            <a:extLst>
              <a:ext uri="{FF2B5EF4-FFF2-40B4-BE49-F238E27FC236}">
                <a16:creationId xmlns:a16="http://schemas.microsoft.com/office/drawing/2014/main" id="{36CCB7FC-1A9B-4188-B778-A23A2BB0BECB}"/>
              </a:ext>
            </a:extLst>
          </p:cNvPr>
          <p:cNvGraphicFramePr>
            <a:graphicFrameLocks noGrp="1"/>
          </p:cNvGraphicFramePr>
          <p:nvPr>
            <p:extLst>
              <p:ext uri="{D42A27DB-BD31-4B8C-83A1-F6EECF244321}">
                <p14:modId xmlns:p14="http://schemas.microsoft.com/office/powerpoint/2010/main" val="679221429"/>
              </p:ext>
            </p:extLst>
          </p:nvPr>
        </p:nvGraphicFramePr>
        <p:xfrm>
          <a:off x="2793339" y="3619035"/>
          <a:ext cx="3894398" cy="1796534"/>
        </p:xfrm>
        <a:graphic>
          <a:graphicData uri="http://schemas.openxmlformats.org/drawingml/2006/table">
            <a:tbl>
              <a:tblPr firstRow="1" bandRow="1">
                <a:tableStyleId>{5940675A-B579-460E-94D1-54222C63F5DA}</a:tableStyleId>
              </a:tblPr>
              <a:tblGrid>
                <a:gridCol w="3894398">
                  <a:extLst>
                    <a:ext uri="{9D8B030D-6E8A-4147-A177-3AD203B41FA5}">
                      <a16:colId xmlns:a16="http://schemas.microsoft.com/office/drawing/2014/main" val="4134511339"/>
                    </a:ext>
                  </a:extLst>
                </a:gridCol>
              </a:tblGrid>
              <a:tr h="351773">
                <a:tc>
                  <a:txBody>
                    <a:bodyPr/>
                    <a:lstStyle/>
                    <a:p>
                      <a:r>
                        <a:rPr lang="en-GB" sz="1200" dirty="0">
                          <a:latin typeface="OpenDyslexic" panose="00000500000000000000" pitchFamily="50" charset="0"/>
                        </a:rPr>
                        <a:t>Something can cause harm </a:t>
                      </a:r>
                    </a:p>
                  </a:txBody>
                  <a:tcPr/>
                </a:tc>
                <a:extLst>
                  <a:ext uri="{0D108BD9-81ED-4DB2-BD59-A6C34878D82A}">
                    <a16:rowId xmlns:a16="http://schemas.microsoft.com/office/drawing/2014/main" val="2146566431"/>
                  </a:ext>
                </a:extLst>
              </a:tr>
              <a:tr h="481587">
                <a:tc>
                  <a:txBody>
                    <a:bodyPr/>
                    <a:lstStyle/>
                    <a:p>
                      <a:r>
                        <a:rPr lang="en-GB" sz="1200" dirty="0">
                          <a:latin typeface="OpenDyslexic" panose="00000500000000000000" pitchFamily="50" charset="0"/>
                        </a:rPr>
                        <a:t>Is the chance, high or low, that any hazard will actually cause somebody harm </a:t>
                      </a:r>
                    </a:p>
                  </a:txBody>
                  <a:tcPr/>
                </a:tc>
                <a:extLst>
                  <a:ext uri="{0D108BD9-81ED-4DB2-BD59-A6C34878D82A}">
                    <a16:rowId xmlns:a16="http://schemas.microsoft.com/office/drawing/2014/main" val="458612571"/>
                  </a:ext>
                </a:extLst>
              </a:tr>
              <a:tr h="481587">
                <a:tc>
                  <a:txBody>
                    <a:bodyPr/>
                    <a:lstStyle/>
                    <a:p>
                      <a:r>
                        <a:rPr lang="en-GB" sz="1200" dirty="0">
                          <a:latin typeface="OpenDyslexic" panose="00000500000000000000" pitchFamily="50" charset="0"/>
                        </a:rPr>
                        <a:t>Make smaller or less in amount, degree or size </a:t>
                      </a:r>
                    </a:p>
                  </a:txBody>
                  <a:tcPr/>
                </a:tc>
                <a:extLst>
                  <a:ext uri="{0D108BD9-81ED-4DB2-BD59-A6C34878D82A}">
                    <a16:rowId xmlns:a16="http://schemas.microsoft.com/office/drawing/2014/main" val="2071953558"/>
                  </a:ext>
                </a:extLst>
              </a:tr>
              <a:tr h="481587">
                <a:tc>
                  <a:txBody>
                    <a:bodyPr/>
                    <a:lstStyle/>
                    <a:p>
                      <a:r>
                        <a:rPr lang="en-GB" sz="1200" dirty="0">
                          <a:latin typeface="OpenDyslexic" panose="00000500000000000000" pitchFamily="50" charset="0"/>
                        </a:rPr>
                        <a:t>The way that we see things that might be different to others </a:t>
                      </a:r>
                    </a:p>
                  </a:txBody>
                  <a:tcPr/>
                </a:tc>
                <a:extLst>
                  <a:ext uri="{0D108BD9-81ED-4DB2-BD59-A6C34878D82A}">
                    <a16:rowId xmlns:a16="http://schemas.microsoft.com/office/drawing/2014/main" val="2354410133"/>
                  </a:ext>
                </a:extLst>
              </a:tr>
            </a:tbl>
          </a:graphicData>
        </a:graphic>
      </p:graphicFrame>
      <p:pic>
        <p:nvPicPr>
          <p:cNvPr id="10" name="Picture 9">
            <a:extLst>
              <a:ext uri="{FF2B5EF4-FFF2-40B4-BE49-F238E27FC236}">
                <a16:creationId xmlns:a16="http://schemas.microsoft.com/office/drawing/2014/main" id="{BC752AE4-BC6C-4C86-8687-A976340A4D7D}"/>
              </a:ext>
            </a:extLst>
          </p:cNvPr>
          <p:cNvPicPr>
            <a:picLocks noChangeAspect="1"/>
          </p:cNvPicPr>
          <p:nvPr/>
        </p:nvPicPr>
        <p:blipFill>
          <a:blip r:embed="rId3"/>
          <a:stretch>
            <a:fillRect/>
          </a:stretch>
        </p:blipFill>
        <p:spPr>
          <a:xfrm>
            <a:off x="226618" y="5832696"/>
            <a:ext cx="1567542" cy="1196407"/>
          </a:xfrm>
          <a:prstGeom prst="rect">
            <a:avLst/>
          </a:prstGeom>
        </p:spPr>
      </p:pic>
      <p:pic>
        <p:nvPicPr>
          <p:cNvPr id="11" name="Picture 10">
            <a:extLst>
              <a:ext uri="{FF2B5EF4-FFF2-40B4-BE49-F238E27FC236}">
                <a16:creationId xmlns:a16="http://schemas.microsoft.com/office/drawing/2014/main" id="{7383E0E9-38CB-4935-A4D5-77B8F3E768EC}"/>
              </a:ext>
            </a:extLst>
          </p:cNvPr>
          <p:cNvPicPr>
            <a:picLocks noChangeAspect="1"/>
          </p:cNvPicPr>
          <p:nvPr/>
        </p:nvPicPr>
        <p:blipFill>
          <a:blip r:embed="rId4"/>
          <a:stretch>
            <a:fillRect/>
          </a:stretch>
        </p:blipFill>
        <p:spPr>
          <a:xfrm>
            <a:off x="244484" y="7361227"/>
            <a:ext cx="1611226" cy="1329618"/>
          </a:xfrm>
          <a:prstGeom prst="rect">
            <a:avLst/>
          </a:prstGeom>
        </p:spPr>
      </p:pic>
      <p:sp>
        <p:nvSpPr>
          <p:cNvPr id="12" name="Rectangle 11">
            <a:extLst>
              <a:ext uri="{FF2B5EF4-FFF2-40B4-BE49-F238E27FC236}">
                <a16:creationId xmlns:a16="http://schemas.microsoft.com/office/drawing/2014/main" id="{9C095FFE-71DB-432F-93C5-B098D8D0C084}"/>
              </a:ext>
            </a:extLst>
          </p:cNvPr>
          <p:cNvSpPr/>
          <p:nvPr/>
        </p:nvSpPr>
        <p:spPr>
          <a:xfrm>
            <a:off x="1794160" y="5659544"/>
            <a:ext cx="4876606" cy="1508105"/>
          </a:xfrm>
          <a:prstGeom prst="rect">
            <a:avLst/>
          </a:prstGeom>
        </p:spPr>
        <p:txBody>
          <a:bodyPr wrap="square">
            <a:spAutoFit/>
          </a:bodyPr>
          <a:lstStyle/>
          <a:p>
            <a:pPr algn="ctr"/>
            <a:r>
              <a:rPr lang="en-GB" sz="1200" dirty="0">
                <a:latin typeface="OpenDyslexic" panose="00000500000000000000" pitchFamily="50" charset="0"/>
              </a:rPr>
              <a:t>How does each person perceive the risk?</a:t>
            </a:r>
          </a:p>
          <a:p>
            <a:pPr algn="ctr"/>
            <a:endParaRPr lang="en-GB" sz="1200" dirty="0">
              <a:latin typeface="OpenDyslexic" panose="00000500000000000000" pitchFamily="50" charset="0"/>
            </a:endParaRPr>
          </a:p>
          <a:p>
            <a:r>
              <a:rPr lang="en-GB" sz="1200" dirty="0">
                <a:latin typeface="OpenDyslexic" panose="00000500000000000000" pitchFamily="50" charset="0"/>
              </a:rPr>
              <a:t>Person 1 </a:t>
            </a:r>
            <a:r>
              <a:rPr lang="en-GB" sz="1400" u="sng" dirty="0">
                <a:latin typeface="OpenDyslexic" panose="00000500000000000000" pitchFamily="50" charset="0"/>
              </a:rPr>
              <a:t>																			</a:t>
            </a:r>
            <a:r>
              <a:rPr lang="en-GB" sz="1200" dirty="0">
                <a:latin typeface="OpenDyslexic" panose="00000500000000000000" pitchFamily="50" charset="0"/>
              </a:rPr>
              <a:t>				</a:t>
            </a:r>
          </a:p>
          <a:p>
            <a:r>
              <a:rPr lang="en-GB" sz="1200" dirty="0">
                <a:latin typeface="OpenDyslexic" panose="00000500000000000000" pitchFamily="50" charset="0"/>
              </a:rPr>
              <a:t>Person 2</a:t>
            </a:r>
            <a:r>
              <a:rPr lang="en-GB" sz="1400" u="sng" dirty="0">
                <a:latin typeface="OpenDyslexic" panose="00000500000000000000" pitchFamily="50" charset="0"/>
              </a:rPr>
              <a:t>																			</a:t>
            </a:r>
            <a:endParaRPr lang="en-GB" sz="1400" dirty="0">
              <a:latin typeface="OpenDyslexic" panose="00000500000000000000" pitchFamily="50" charset="0"/>
            </a:endParaRPr>
          </a:p>
        </p:txBody>
      </p:sp>
      <p:sp>
        <p:nvSpPr>
          <p:cNvPr id="13" name="Rectangle 12">
            <a:extLst>
              <a:ext uri="{FF2B5EF4-FFF2-40B4-BE49-F238E27FC236}">
                <a16:creationId xmlns:a16="http://schemas.microsoft.com/office/drawing/2014/main" id="{6BCF851D-74DC-4D34-9695-5DF07FF0E073}"/>
              </a:ext>
            </a:extLst>
          </p:cNvPr>
          <p:cNvSpPr/>
          <p:nvPr/>
        </p:nvSpPr>
        <p:spPr>
          <a:xfrm>
            <a:off x="157739" y="5694151"/>
            <a:ext cx="6542521" cy="1473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231EE20-E0E6-4E94-9016-73ADDDBFE77F}"/>
              </a:ext>
            </a:extLst>
          </p:cNvPr>
          <p:cNvSpPr/>
          <p:nvPr/>
        </p:nvSpPr>
        <p:spPr>
          <a:xfrm>
            <a:off x="171285" y="7306194"/>
            <a:ext cx="6525839" cy="16465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A57D060-D9A2-44D8-9B23-E7AA5BD7DA63}"/>
              </a:ext>
            </a:extLst>
          </p:cNvPr>
          <p:cNvSpPr/>
          <p:nvPr/>
        </p:nvSpPr>
        <p:spPr>
          <a:xfrm>
            <a:off x="1884205" y="7379705"/>
            <a:ext cx="4775028" cy="1677382"/>
          </a:xfrm>
          <a:prstGeom prst="rect">
            <a:avLst/>
          </a:prstGeom>
        </p:spPr>
        <p:txBody>
          <a:bodyPr wrap="square">
            <a:spAutoFit/>
          </a:bodyPr>
          <a:lstStyle/>
          <a:p>
            <a:pPr algn="ctr"/>
            <a:r>
              <a:rPr lang="en-GB" sz="1200" dirty="0">
                <a:latin typeface="OpenDyslexic" panose="00000500000000000000" pitchFamily="50" charset="0"/>
              </a:rPr>
              <a:t>How will the perception of the risk change?</a:t>
            </a:r>
          </a:p>
          <a:p>
            <a:endParaRPr lang="en-GB" sz="1200" dirty="0">
              <a:latin typeface="OpenDyslexic" panose="00000500000000000000" pitchFamily="50" charset="0"/>
            </a:endParaRPr>
          </a:p>
          <a:p>
            <a:r>
              <a:rPr lang="en-GB" sz="1100" dirty="0">
                <a:latin typeface="OpenDyslexic" panose="00000500000000000000" pitchFamily="50" charset="0"/>
              </a:rPr>
              <a:t>Person 1 </a:t>
            </a:r>
            <a:r>
              <a:rPr lang="en-GB" sz="1400" u="sng" dirty="0">
                <a:latin typeface="OpenDyslexic" panose="00000500000000000000" pitchFamily="50" charset="0"/>
              </a:rPr>
              <a:t>																			</a:t>
            </a:r>
            <a:r>
              <a:rPr lang="en-GB" sz="1100" dirty="0">
                <a:latin typeface="OpenDyslexic" panose="00000500000000000000" pitchFamily="50" charset="0"/>
              </a:rPr>
              <a:t>				</a:t>
            </a:r>
          </a:p>
          <a:p>
            <a:r>
              <a:rPr lang="en-GB" sz="1100" dirty="0">
                <a:latin typeface="OpenDyslexic" panose="00000500000000000000" pitchFamily="50" charset="0"/>
              </a:rPr>
              <a:t>Person 2</a:t>
            </a:r>
            <a:r>
              <a:rPr lang="en-GB" sz="1400" u="sng" dirty="0">
                <a:latin typeface="OpenDyslexic" panose="00000500000000000000" pitchFamily="50" charset="0"/>
              </a:rPr>
              <a:t>																			</a:t>
            </a:r>
            <a:endParaRPr lang="en-GB" sz="1200" dirty="0">
              <a:latin typeface="OpenDyslexic" panose="00000500000000000000" pitchFamily="50" charset="0"/>
            </a:endParaRPr>
          </a:p>
          <a:p>
            <a:r>
              <a:rPr lang="en-GB" sz="1200" dirty="0">
                <a:latin typeface="OpenDyslexic" panose="00000500000000000000" pitchFamily="50" charset="0"/>
              </a:rPr>
              <a:t> </a:t>
            </a:r>
          </a:p>
        </p:txBody>
      </p:sp>
    </p:spTree>
    <p:extLst>
      <p:ext uri="{BB962C8B-B14F-4D97-AF65-F5344CB8AC3E}">
        <p14:creationId xmlns:p14="http://schemas.microsoft.com/office/powerpoint/2010/main" val="218473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0FB238-DBFD-49D0-8079-085AE6435EBD}"/>
              </a:ext>
            </a:extLst>
          </p:cNvPr>
          <p:cNvPicPr>
            <a:picLocks noChangeAspect="1"/>
          </p:cNvPicPr>
          <p:nvPr/>
        </p:nvPicPr>
        <p:blipFill>
          <a:blip r:embed="rId2"/>
          <a:stretch>
            <a:fillRect/>
          </a:stretch>
        </p:blipFill>
        <p:spPr>
          <a:xfrm>
            <a:off x="153656" y="2217956"/>
            <a:ext cx="3275344" cy="1569660"/>
          </a:xfrm>
          <a:prstGeom prst="rect">
            <a:avLst/>
          </a:prstGeom>
        </p:spPr>
      </p:pic>
      <p:sp>
        <p:nvSpPr>
          <p:cNvPr id="9" name="TextBox 8">
            <a:extLst>
              <a:ext uri="{FF2B5EF4-FFF2-40B4-BE49-F238E27FC236}">
                <a16:creationId xmlns:a16="http://schemas.microsoft.com/office/drawing/2014/main" id="{E45DCE97-FDEF-4C31-B8D3-6477DFA9273D}"/>
              </a:ext>
            </a:extLst>
          </p:cNvPr>
          <p:cNvSpPr txBox="1"/>
          <p:nvPr/>
        </p:nvSpPr>
        <p:spPr>
          <a:xfrm>
            <a:off x="3541787" y="2192690"/>
            <a:ext cx="3229972" cy="1569660"/>
          </a:xfrm>
          <a:prstGeom prst="rect">
            <a:avLst/>
          </a:prstGeom>
          <a:noFill/>
          <a:ln w="57150">
            <a:solidFill>
              <a:srgbClr val="FF0000"/>
            </a:solidFill>
          </a:ln>
        </p:spPr>
        <p:txBody>
          <a:bodyPr wrap="square" rtlCol="0">
            <a:spAutoFit/>
          </a:bodyPr>
          <a:lstStyle/>
          <a:p>
            <a:r>
              <a:rPr lang="en-GB" sz="1200" dirty="0">
                <a:latin typeface="OpenDyslexic" panose="00000500000000000000" pitchFamily="50" charset="0"/>
              </a:rPr>
              <a:t>Both rooms carry the same hazard of a candle. </a:t>
            </a:r>
          </a:p>
          <a:p>
            <a:r>
              <a:rPr lang="en-GB" sz="1200" dirty="0">
                <a:latin typeface="OpenDyslexic" panose="00000500000000000000" pitchFamily="50" charset="0"/>
              </a:rPr>
              <a:t>The risk changes as nobody is supervising the candle in the bedroom. </a:t>
            </a:r>
          </a:p>
          <a:p>
            <a:r>
              <a:rPr lang="en-GB" sz="1200" dirty="0">
                <a:latin typeface="OpenDyslexic" panose="00000500000000000000" pitchFamily="50" charset="0"/>
              </a:rPr>
              <a:t>This makes the risk of a fire hazard higher.</a:t>
            </a:r>
            <a:endParaRPr lang="en-GB" sz="1200" dirty="0"/>
          </a:p>
          <a:p>
            <a:endParaRPr lang="en-GB" sz="1200" dirty="0"/>
          </a:p>
        </p:txBody>
      </p:sp>
      <p:pic>
        <p:nvPicPr>
          <p:cNvPr id="11" name="Picture 2" descr="Pin on Vocabulary: Classroom ideas">
            <a:extLst>
              <a:ext uri="{FF2B5EF4-FFF2-40B4-BE49-F238E27FC236}">
                <a16:creationId xmlns:a16="http://schemas.microsoft.com/office/drawing/2014/main" id="{E1B96767-4547-40A2-BD53-6F7CB4A0E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929" y="3988510"/>
            <a:ext cx="3121687" cy="25237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22C6C9-DB9F-44DB-8649-765937C4F74A}"/>
              </a:ext>
            </a:extLst>
          </p:cNvPr>
          <p:cNvSpPr txBox="1"/>
          <p:nvPr/>
        </p:nvSpPr>
        <p:spPr>
          <a:xfrm>
            <a:off x="181668" y="3993027"/>
            <a:ext cx="3237244" cy="2523768"/>
          </a:xfrm>
          <a:prstGeom prst="rect">
            <a:avLst/>
          </a:prstGeom>
          <a:noFill/>
          <a:ln w="76200">
            <a:solidFill>
              <a:srgbClr val="FFC000"/>
            </a:solidFill>
          </a:ln>
        </p:spPr>
        <p:txBody>
          <a:bodyPr wrap="square" rtlCol="0">
            <a:spAutoFit/>
          </a:bodyPr>
          <a:lstStyle/>
          <a:p>
            <a:r>
              <a:rPr lang="en-GB" sz="1200" dirty="0">
                <a:latin typeface="OpenDyslexic" panose="00000500000000000000" pitchFamily="50" charset="0"/>
              </a:rPr>
              <a:t>Name the hazards</a:t>
            </a:r>
          </a:p>
          <a:p>
            <a:endParaRPr lang="en-GB" sz="1200" dirty="0">
              <a:latin typeface="OpenDyslexic" panose="00000500000000000000" pitchFamily="50" charset="0"/>
            </a:endParaRPr>
          </a:p>
          <a:p>
            <a:r>
              <a:rPr lang="en-GB" sz="1200" dirty="0">
                <a:latin typeface="OpenDyslexic" panose="00000500000000000000" pitchFamily="50" charset="0"/>
              </a:rPr>
              <a:t>Pick two hazards and explain how you can reduce the risk of the hazard. </a:t>
            </a:r>
          </a:p>
          <a:p>
            <a:r>
              <a:rPr lang="en-GB" sz="1400" u="sng" dirty="0"/>
              <a:t>																																				</a:t>
            </a:r>
          </a:p>
          <a:p>
            <a:r>
              <a:rPr lang="en-GB" sz="1400" u="sng" dirty="0"/>
              <a:t>						</a:t>
            </a:r>
          </a:p>
        </p:txBody>
      </p:sp>
      <p:pic>
        <p:nvPicPr>
          <p:cNvPr id="12" name="Picture 11">
            <a:extLst>
              <a:ext uri="{FF2B5EF4-FFF2-40B4-BE49-F238E27FC236}">
                <a16:creationId xmlns:a16="http://schemas.microsoft.com/office/drawing/2014/main" id="{E76757C1-43D0-4E05-ADF8-8AC27EDA34F8}"/>
              </a:ext>
            </a:extLst>
          </p:cNvPr>
          <p:cNvPicPr>
            <a:picLocks noChangeAspect="1"/>
          </p:cNvPicPr>
          <p:nvPr/>
        </p:nvPicPr>
        <p:blipFill>
          <a:blip r:embed="rId4"/>
          <a:stretch>
            <a:fillRect/>
          </a:stretch>
        </p:blipFill>
        <p:spPr>
          <a:xfrm>
            <a:off x="260558" y="158199"/>
            <a:ext cx="1821861" cy="1864564"/>
          </a:xfrm>
          <a:prstGeom prst="rect">
            <a:avLst/>
          </a:prstGeom>
        </p:spPr>
      </p:pic>
      <p:pic>
        <p:nvPicPr>
          <p:cNvPr id="13" name="Picture 12">
            <a:extLst>
              <a:ext uri="{FF2B5EF4-FFF2-40B4-BE49-F238E27FC236}">
                <a16:creationId xmlns:a16="http://schemas.microsoft.com/office/drawing/2014/main" id="{6E62E5EE-B833-45C7-8B12-B934BC6E9069}"/>
              </a:ext>
            </a:extLst>
          </p:cNvPr>
          <p:cNvPicPr>
            <a:picLocks noChangeAspect="1"/>
          </p:cNvPicPr>
          <p:nvPr/>
        </p:nvPicPr>
        <p:blipFill>
          <a:blip r:embed="rId5"/>
          <a:stretch>
            <a:fillRect/>
          </a:stretch>
        </p:blipFill>
        <p:spPr>
          <a:xfrm>
            <a:off x="4507107" y="123941"/>
            <a:ext cx="1960264" cy="1869721"/>
          </a:xfrm>
          <a:prstGeom prst="rect">
            <a:avLst/>
          </a:prstGeom>
        </p:spPr>
      </p:pic>
      <p:sp>
        <p:nvSpPr>
          <p:cNvPr id="17" name="Content Placeholder 4">
            <a:extLst>
              <a:ext uri="{FF2B5EF4-FFF2-40B4-BE49-F238E27FC236}">
                <a16:creationId xmlns:a16="http://schemas.microsoft.com/office/drawing/2014/main" id="{544F445E-6B33-4F36-A8E2-191C8FBB3A10}"/>
              </a:ext>
            </a:extLst>
          </p:cNvPr>
          <p:cNvSpPr txBox="1">
            <a:spLocks/>
          </p:cNvSpPr>
          <p:nvPr/>
        </p:nvSpPr>
        <p:spPr>
          <a:xfrm>
            <a:off x="3595928" y="6738437"/>
            <a:ext cx="3121687" cy="2528641"/>
          </a:xfrm>
          <a:prstGeom prst="rect">
            <a:avLst/>
          </a:prstGeom>
          <a:noFill/>
          <a:ln w="76200">
            <a:solidFill>
              <a:srgbClr val="92D050"/>
            </a:solidFill>
          </a:ln>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GB" sz="1200" dirty="0">
                <a:latin typeface="OpenDyslexic" panose="00000500000000000000" pitchFamily="50" charset="0"/>
              </a:rPr>
              <a:t>What affects a person's perception of these hazards? </a:t>
            </a:r>
          </a:p>
          <a:p>
            <a:pPr algn="l"/>
            <a:r>
              <a:rPr lang="en-GB" u="sng" dirty="0">
                <a:latin typeface="OpenDyslexic" panose="00000500000000000000" pitchFamily="50" charset="0"/>
              </a:rPr>
              <a:t>																																</a:t>
            </a:r>
          </a:p>
        </p:txBody>
      </p:sp>
      <p:sp>
        <p:nvSpPr>
          <p:cNvPr id="14" name="TextBox 13">
            <a:extLst>
              <a:ext uri="{FF2B5EF4-FFF2-40B4-BE49-F238E27FC236}">
                <a16:creationId xmlns:a16="http://schemas.microsoft.com/office/drawing/2014/main" id="{45EE36BD-0AE6-4C32-8D69-A03EC409F56C}"/>
              </a:ext>
            </a:extLst>
          </p:cNvPr>
          <p:cNvSpPr txBox="1"/>
          <p:nvPr/>
        </p:nvSpPr>
        <p:spPr>
          <a:xfrm>
            <a:off x="6467371" y="9444602"/>
            <a:ext cx="390629" cy="369332"/>
          </a:xfrm>
          <a:prstGeom prst="rect">
            <a:avLst/>
          </a:prstGeom>
          <a:noFill/>
        </p:spPr>
        <p:txBody>
          <a:bodyPr wrap="square" rtlCol="0">
            <a:spAutoFit/>
          </a:bodyPr>
          <a:lstStyle/>
          <a:p>
            <a:r>
              <a:rPr lang="en-GB" dirty="0"/>
              <a:t>5.</a:t>
            </a:r>
          </a:p>
        </p:txBody>
      </p:sp>
      <p:pic>
        <p:nvPicPr>
          <p:cNvPr id="15" name="Picture 14">
            <a:extLst>
              <a:ext uri="{FF2B5EF4-FFF2-40B4-BE49-F238E27FC236}">
                <a16:creationId xmlns:a16="http://schemas.microsoft.com/office/drawing/2014/main" id="{05721CCC-84BE-415F-B0C8-37BC08B4EDAD}"/>
              </a:ext>
            </a:extLst>
          </p:cNvPr>
          <p:cNvPicPr>
            <a:picLocks noChangeAspect="1"/>
          </p:cNvPicPr>
          <p:nvPr/>
        </p:nvPicPr>
        <p:blipFill>
          <a:blip r:embed="rId6"/>
          <a:stretch>
            <a:fillRect/>
          </a:stretch>
        </p:blipFill>
        <p:spPr>
          <a:xfrm>
            <a:off x="69728" y="6705977"/>
            <a:ext cx="1730562" cy="1388595"/>
          </a:xfrm>
          <a:prstGeom prst="rect">
            <a:avLst/>
          </a:prstGeom>
        </p:spPr>
      </p:pic>
      <p:pic>
        <p:nvPicPr>
          <p:cNvPr id="16" name="Picture 15">
            <a:extLst>
              <a:ext uri="{FF2B5EF4-FFF2-40B4-BE49-F238E27FC236}">
                <a16:creationId xmlns:a16="http://schemas.microsoft.com/office/drawing/2014/main" id="{32E1D75F-6965-45AC-BF6A-62A0913CC2DB}"/>
              </a:ext>
            </a:extLst>
          </p:cNvPr>
          <p:cNvPicPr>
            <a:picLocks noChangeAspect="1"/>
          </p:cNvPicPr>
          <p:nvPr/>
        </p:nvPicPr>
        <p:blipFill>
          <a:blip r:embed="rId7"/>
          <a:stretch>
            <a:fillRect/>
          </a:stretch>
        </p:blipFill>
        <p:spPr>
          <a:xfrm>
            <a:off x="935008" y="8094572"/>
            <a:ext cx="1657569" cy="1352228"/>
          </a:xfrm>
          <a:prstGeom prst="rect">
            <a:avLst/>
          </a:prstGeom>
        </p:spPr>
      </p:pic>
      <p:pic>
        <p:nvPicPr>
          <p:cNvPr id="18" name="Picture 17">
            <a:extLst>
              <a:ext uri="{FF2B5EF4-FFF2-40B4-BE49-F238E27FC236}">
                <a16:creationId xmlns:a16="http://schemas.microsoft.com/office/drawing/2014/main" id="{29F1E18A-7C5E-4FC9-A923-4ECA1B5BBDEA}"/>
              </a:ext>
            </a:extLst>
          </p:cNvPr>
          <p:cNvPicPr>
            <a:picLocks noChangeAspect="1"/>
          </p:cNvPicPr>
          <p:nvPr/>
        </p:nvPicPr>
        <p:blipFill>
          <a:blip r:embed="rId8"/>
          <a:stretch>
            <a:fillRect/>
          </a:stretch>
        </p:blipFill>
        <p:spPr>
          <a:xfrm>
            <a:off x="1800290" y="6705977"/>
            <a:ext cx="1657569" cy="1404824"/>
          </a:xfrm>
          <a:prstGeom prst="rect">
            <a:avLst/>
          </a:prstGeom>
        </p:spPr>
      </p:pic>
    </p:spTree>
    <p:extLst>
      <p:ext uri="{BB962C8B-B14F-4D97-AF65-F5344CB8AC3E}">
        <p14:creationId xmlns:p14="http://schemas.microsoft.com/office/powerpoint/2010/main" val="186738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99A272-2B66-ED3C-D2BA-5B1586B28411}"/>
              </a:ext>
            </a:extLst>
          </p:cNvPr>
          <p:cNvSpPr>
            <a:spLocks noGrp="1"/>
          </p:cNvSpPr>
          <p:nvPr>
            <p:ph type="sldNum" sz="quarter" idx="12"/>
          </p:nvPr>
        </p:nvSpPr>
        <p:spPr/>
        <p:txBody>
          <a:bodyPr/>
          <a:lstStyle/>
          <a:p>
            <a:fld id="{622CA69B-FCC7-420A-B9BE-C31FA725E113}" type="slidenum">
              <a:rPr lang="en-GB" smtClean="0"/>
              <a:t>24</a:t>
            </a:fld>
            <a:endParaRPr lang="en-GB"/>
          </a:p>
        </p:txBody>
      </p:sp>
      <p:sp>
        <p:nvSpPr>
          <p:cNvPr id="5" name="TextBox 4">
            <a:extLst>
              <a:ext uri="{FF2B5EF4-FFF2-40B4-BE49-F238E27FC236}">
                <a16:creationId xmlns:a16="http://schemas.microsoft.com/office/drawing/2014/main" id="{4E92458E-723E-9F9E-9A3F-B3169D07BD3E}"/>
              </a:ext>
            </a:extLst>
          </p:cNvPr>
          <p:cNvSpPr txBox="1"/>
          <p:nvPr/>
        </p:nvSpPr>
        <p:spPr>
          <a:xfrm>
            <a:off x="0" y="0"/>
            <a:ext cx="6858000" cy="276999"/>
          </a:xfrm>
          <a:prstGeom prst="rect">
            <a:avLst/>
          </a:prstGeom>
          <a:noFill/>
        </p:spPr>
        <p:txBody>
          <a:bodyPr wrap="square" rtlCol="0">
            <a:spAutoFit/>
          </a:bodyPr>
          <a:lstStyle/>
          <a:p>
            <a:r>
              <a:rPr lang="en-GB" sz="1200" u="sng" dirty="0">
                <a:latin typeface="OpenDyslexic" panose="00000500000000000000" pitchFamily="50" charset="0"/>
              </a:rPr>
              <a:t>BQ3: Why do some people bully? </a:t>
            </a:r>
          </a:p>
        </p:txBody>
      </p:sp>
      <p:graphicFrame>
        <p:nvGraphicFramePr>
          <p:cNvPr id="6" name="Table 5">
            <a:extLst>
              <a:ext uri="{FF2B5EF4-FFF2-40B4-BE49-F238E27FC236}">
                <a16:creationId xmlns:a16="http://schemas.microsoft.com/office/drawing/2014/main" id="{73F1414B-C18F-F4AF-7549-B7F40A5BE5B6}"/>
              </a:ext>
            </a:extLst>
          </p:cNvPr>
          <p:cNvGraphicFramePr>
            <a:graphicFrameLocks noGrp="1"/>
          </p:cNvGraphicFramePr>
          <p:nvPr>
            <p:extLst>
              <p:ext uri="{D42A27DB-BD31-4B8C-83A1-F6EECF244321}">
                <p14:modId xmlns:p14="http://schemas.microsoft.com/office/powerpoint/2010/main" val="4168892736"/>
              </p:ext>
            </p:extLst>
          </p:nvPr>
        </p:nvGraphicFramePr>
        <p:xfrm>
          <a:off x="261359" y="2341826"/>
          <a:ext cx="1564654" cy="1583092"/>
        </p:xfrm>
        <a:graphic>
          <a:graphicData uri="http://schemas.openxmlformats.org/drawingml/2006/table">
            <a:tbl>
              <a:tblPr firstRow="1" bandRow="1">
                <a:tableStyleId>{5C22544A-7EE6-4342-B048-85BDC9FD1C3A}</a:tableStyleId>
              </a:tblPr>
              <a:tblGrid>
                <a:gridCol w="1564654">
                  <a:extLst>
                    <a:ext uri="{9D8B030D-6E8A-4147-A177-3AD203B41FA5}">
                      <a16:colId xmlns:a16="http://schemas.microsoft.com/office/drawing/2014/main" val="2002587198"/>
                    </a:ext>
                  </a:extLst>
                </a:gridCol>
              </a:tblGrid>
              <a:tr h="395773">
                <a:tc>
                  <a:txBody>
                    <a:bodyPr/>
                    <a:lstStyle/>
                    <a:p>
                      <a:r>
                        <a:rPr lang="en-GB" sz="1200" b="1" dirty="0">
                          <a:solidFill>
                            <a:schemeClr val="tx1"/>
                          </a:solidFill>
                          <a:latin typeface="OpenDyslexic" panose="00000500000000000000" pitchFamily="50" charset="0"/>
                        </a:rPr>
                        <a:t>Friendship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395773">
                <a:tc>
                  <a:txBody>
                    <a:bodyPr/>
                    <a:lstStyle/>
                    <a:p>
                      <a:r>
                        <a:rPr lang="en-GB" sz="1200" b="1" dirty="0">
                          <a:solidFill>
                            <a:schemeClr val="tx1"/>
                          </a:solidFill>
                          <a:latin typeface="OpenDyslexic" panose="00000500000000000000" pitchFamily="50" charset="0"/>
                        </a:rPr>
                        <a:t>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395773">
                <a:tc>
                  <a:txBody>
                    <a:bodyPr/>
                    <a:lstStyle/>
                    <a:p>
                      <a:r>
                        <a:rPr lang="en-GB" sz="1200" b="1" dirty="0">
                          <a:solidFill>
                            <a:schemeClr val="tx1"/>
                          </a:solidFill>
                          <a:latin typeface="OpenDyslexic" panose="00000500000000000000" pitchFamily="50" charset="0"/>
                        </a:rPr>
                        <a:t>Kindness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395773">
                <a:tc>
                  <a:txBody>
                    <a:bodyPr/>
                    <a:lstStyle/>
                    <a:p>
                      <a:r>
                        <a:rPr lang="en-GB" sz="1200" b="1" dirty="0">
                          <a:solidFill>
                            <a:schemeClr val="tx1"/>
                          </a:solidFill>
                          <a:latin typeface="OpenDyslexic" panose="00000500000000000000" pitchFamily="50" charset="0"/>
                        </a:rPr>
                        <a:t>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7" name="Table 6">
            <a:extLst>
              <a:ext uri="{FF2B5EF4-FFF2-40B4-BE49-F238E27FC236}">
                <a16:creationId xmlns:a16="http://schemas.microsoft.com/office/drawing/2014/main" id="{38804EA3-AAD2-EFA5-B213-46C4917332B6}"/>
              </a:ext>
            </a:extLst>
          </p:cNvPr>
          <p:cNvGraphicFramePr>
            <a:graphicFrameLocks noGrp="1"/>
          </p:cNvGraphicFramePr>
          <p:nvPr>
            <p:extLst>
              <p:ext uri="{D42A27DB-BD31-4B8C-83A1-F6EECF244321}">
                <p14:modId xmlns:p14="http://schemas.microsoft.com/office/powerpoint/2010/main" val="1003827840"/>
              </p:ext>
            </p:extLst>
          </p:nvPr>
        </p:nvGraphicFramePr>
        <p:xfrm>
          <a:off x="2667934" y="2325122"/>
          <a:ext cx="3742393" cy="1599796"/>
        </p:xfrm>
        <a:graphic>
          <a:graphicData uri="http://schemas.openxmlformats.org/drawingml/2006/table">
            <a:tbl>
              <a:tblPr firstRow="1" bandRow="1">
                <a:tableStyleId>{5C22544A-7EE6-4342-B048-85BDC9FD1C3A}</a:tableStyleId>
              </a:tblPr>
              <a:tblGrid>
                <a:gridCol w="3742393">
                  <a:extLst>
                    <a:ext uri="{9D8B030D-6E8A-4147-A177-3AD203B41FA5}">
                      <a16:colId xmlns:a16="http://schemas.microsoft.com/office/drawing/2014/main" val="2002587198"/>
                    </a:ext>
                  </a:extLst>
                </a:gridCol>
              </a:tblGrid>
              <a:tr h="50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OpenDyslexic" panose="00000500000000000000" pitchFamily="50" charset="0"/>
                          <a:ea typeface="+mn-ea"/>
                          <a:cs typeface="+mn-cs"/>
                        </a:rPr>
                        <a:t>to give </a:t>
                      </a:r>
                      <a:r>
                        <a:rPr lang="en-GB" sz="1200" b="1" i="0" u="none" strike="noStrike" kern="1200" dirty="0">
                          <a:solidFill>
                            <a:schemeClr val="tx1"/>
                          </a:solidFill>
                          <a:effectLst/>
                          <a:latin typeface="OpenDyslexic" panose="00000500000000000000" pitchFamily="50" charset="0"/>
                          <a:ea typeface="+mn-ea"/>
                          <a:cs typeface="+mn-cs"/>
                        </a:rPr>
                        <a:t>encouragement</a:t>
                      </a:r>
                      <a:r>
                        <a:rPr lang="en-GB" sz="1200" b="1" i="0" kern="1200" dirty="0">
                          <a:solidFill>
                            <a:schemeClr val="tx1"/>
                          </a:solidFill>
                          <a:effectLst/>
                          <a:latin typeface="OpenDyslexic" panose="00000500000000000000" pitchFamily="50" charset="0"/>
                          <a:ea typeface="+mn-ea"/>
                          <a:cs typeface="+mn-cs"/>
                        </a:rPr>
                        <a:t> to someone because you </a:t>
                      </a:r>
                      <a:r>
                        <a:rPr lang="en-GB" sz="1200" b="1" i="0" u="none" strike="noStrike" kern="1200" dirty="0">
                          <a:solidFill>
                            <a:schemeClr val="tx1"/>
                          </a:solidFill>
                          <a:effectLst/>
                          <a:latin typeface="OpenDyslexic" panose="00000500000000000000" pitchFamily="50" charset="0"/>
                          <a:ea typeface="+mn-ea"/>
                          <a:cs typeface="+mn-cs"/>
                        </a:rPr>
                        <a:t>want</a:t>
                      </a:r>
                      <a:r>
                        <a:rPr lang="en-GB" sz="1200" b="1" i="0" kern="1200" dirty="0">
                          <a:solidFill>
                            <a:schemeClr val="tx1"/>
                          </a:solidFill>
                          <a:effectLst/>
                          <a:latin typeface="OpenDyslexic" panose="00000500000000000000" pitchFamily="50" charset="0"/>
                          <a:ea typeface="+mn-ea"/>
                          <a:cs typeface="+mn-cs"/>
                        </a:rPr>
                        <a:t> him or her to </a:t>
                      </a:r>
                      <a:r>
                        <a:rPr lang="en-GB" sz="1200" b="1" i="0" u="none" strike="noStrike" kern="1200" dirty="0">
                          <a:solidFill>
                            <a:schemeClr val="tx1"/>
                          </a:solidFill>
                          <a:effectLst/>
                          <a:latin typeface="OpenDyslexic" panose="00000500000000000000" pitchFamily="50" charset="0"/>
                          <a:ea typeface="+mn-ea"/>
                          <a:cs typeface="+mn-cs"/>
                        </a:rPr>
                        <a:t>succeed</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270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dk1"/>
                          </a:solidFill>
                          <a:effectLst/>
                          <a:latin typeface="OpenDyslexic" panose="00000500000000000000" pitchFamily="50" charset="0"/>
                          <a:ea typeface="+mn-ea"/>
                          <a:cs typeface="+mn-cs"/>
                        </a:rPr>
                        <a:t>being friendly, generous, and considerate</a:t>
                      </a:r>
                      <a:endParaRPr lang="en-GB" sz="12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444100">
                <a:tc>
                  <a:txBody>
                    <a:bodyPr/>
                    <a:lstStyle/>
                    <a:p>
                      <a:r>
                        <a:rPr lang="en-GB" sz="1200" b="1" i="0" kern="1200" dirty="0">
                          <a:solidFill>
                            <a:schemeClr val="dk1"/>
                          </a:solidFill>
                          <a:effectLst/>
                          <a:latin typeface="OpenDyslexic" panose="00000500000000000000" pitchFamily="50" charset="0"/>
                          <a:ea typeface="+mn-ea"/>
                          <a:cs typeface="+mn-cs"/>
                        </a:rPr>
                        <a:t>the act of giving, receiving, and sharing information</a:t>
                      </a:r>
                      <a:endParaRPr lang="en-GB" sz="12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363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between two people who like each other</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pic>
        <p:nvPicPr>
          <p:cNvPr id="1026" name="Picture 2" descr="Human Body Outline Printable Human Clipart Body Outline ...">
            <a:extLst>
              <a:ext uri="{FF2B5EF4-FFF2-40B4-BE49-F238E27FC236}">
                <a16:creationId xmlns:a16="http://schemas.microsoft.com/office/drawing/2014/main" id="{9C62EA07-4CB5-0049-8934-4304134DC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259" y="4757195"/>
            <a:ext cx="3059482" cy="4206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285302-A931-0AE3-77B0-D6E143B978FD}"/>
              </a:ext>
            </a:extLst>
          </p:cNvPr>
          <p:cNvSpPr txBox="1"/>
          <p:nvPr/>
        </p:nvSpPr>
        <p:spPr>
          <a:xfrm>
            <a:off x="2953" y="276999"/>
            <a:ext cx="6855047" cy="1885131"/>
          </a:xfrm>
          <a:prstGeom prst="rect">
            <a:avLst/>
          </a:prstGeom>
          <a:noFill/>
        </p:spPr>
        <p:txBody>
          <a:bodyPr wrap="square" rtlCol="0">
            <a:spAutoFit/>
          </a:bodyPr>
          <a:lstStyle/>
          <a:p>
            <a:r>
              <a:rPr lang="en-GB" sz="1050" u="sng" dirty="0">
                <a:latin typeface="OpenDyslexic" panose="00000500000000000000" pitchFamily="50" charset="0"/>
              </a:rPr>
              <a:t>Do now: Drill questions</a:t>
            </a:r>
            <a:r>
              <a:rPr lang="en-GB" sz="1050" dirty="0">
                <a:latin typeface="OpenDyslexic" panose="00000500000000000000" pitchFamily="50" charset="0"/>
              </a:rPr>
              <a:t>: </a:t>
            </a:r>
            <a:endParaRPr lang="en-GB" sz="600" dirty="0">
              <a:latin typeface="OpenDyslexic" panose="00000500000000000000" pitchFamily="50" charset="0"/>
            </a:endParaRPr>
          </a:p>
          <a:p>
            <a:r>
              <a:rPr lang="en-GB" sz="1200" dirty="0">
                <a:latin typeface="OpenDyslexic" panose="00000500000000000000" pitchFamily="50" charset="0"/>
              </a:rPr>
              <a:t>1. 	What is the name given to a person who does not believe in 	God? </a:t>
            </a:r>
            <a:r>
              <a:rPr lang="en-GB" sz="1400" u="sng" dirty="0">
                <a:latin typeface="OpenDyslexic" panose="00000500000000000000" pitchFamily="50" charset="0"/>
              </a:rPr>
              <a:t>	</a:t>
            </a:r>
            <a:r>
              <a:rPr lang="en-GB" sz="1400" dirty="0">
                <a:latin typeface="OpenDyslexic" panose="00000500000000000000" pitchFamily="50" charset="0"/>
              </a:rPr>
              <a:t>	</a:t>
            </a:r>
            <a:r>
              <a:rPr lang="en-GB" sz="1400" u="sng" dirty="0">
                <a:latin typeface="OpenDyslexic" panose="00000500000000000000" pitchFamily="50" charset="0"/>
              </a:rPr>
              <a:t>													</a:t>
            </a:r>
            <a:endParaRPr lang="en-GB" sz="1000" u="sng" dirty="0">
              <a:latin typeface="OpenDyslexic" panose="00000500000000000000" pitchFamily="50" charset="0"/>
            </a:endParaRPr>
          </a:p>
          <a:p>
            <a:r>
              <a:rPr lang="en-GB" sz="1200" dirty="0">
                <a:latin typeface="OpenDyslexic" panose="00000500000000000000" pitchFamily="50" charset="0"/>
              </a:rPr>
              <a:t>2. 	What is meant by the term hazard?</a:t>
            </a:r>
            <a:r>
              <a:rPr lang="en-GB" sz="1400" dirty="0">
                <a:latin typeface="OpenDyslexic" panose="00000500000000000000" pitchFamily="50" charset="0"/>
              </a:rPr>
              <a:t> </a:t>
            </a:r>
            <a:r>
              <a:rPr lang="en-GB" sz="1400" u="sng" dirty="0">
                <a:latin typeface="OpenDyslexic" panose="00000500000000000000" pitchFamily="50" charset="0"/>
              </a:rPr>
              <a:t>							</a:t>
            </a:r>
          </a:p>
          <a:p>
            <a:r>
              <a:rPr lang="en-GB" sz="1600" dirty="0">
                <a:latin typeface="OpenDyslexic" panose="00000500000000000000" pitchFamily="50" charset="0"/>
              </a:rPr>
              <a:t>	</a:t>
            </a:r>
            <a:r>
              <a:rPr lang="en-GB" sz="1600" u="sng" dirty="0">
                <a:latin typeface="OpenDyslexic" panose="00000500000000000000" pitchFamily="50" charset="0"/>
              </a:rPr>
              <a:t>													</a:t>
            </a:r>
            <a:endParaRPr lang="en-GB" sz="1400" dirty="0">
              <a:latin typeface="OpenDyslexic" panose="00000500000000000000" pitchFamily="50" charset="0"/>
            </a:endParaRPr>
          </a:p>
          <a:p>
            <a:pPr marL="228600" indent="-228600">
              <a:buAutoNum type="arabicPeriod" startAt="3"/>
            </a:pPr>
            <a:r>
              <a:rPr lang="en-GB" sz="1200" dirty="0">
                <a:latin typeface="OpenDyslexic" panose="00000500000000000000" pitchFamily="50" charset="0"/>
              </a:rPr>
              <a:t>What is meant by the term pre-destination ?</a:t>
            </a:r>
            <a:r>
              <a:rPr lang="en-GB" sz="1600" u="sng" dirty="0">
                <a:latin typeface="OpenDyslexic" panose="00000500000000000000" pitchFamily="50" charset="0"/>
              </a:rPr>
              <a:t>						</a:t>
            </a:r>
          </a:p>
          <a:p>
            <a:r>
              <a:rPr lang="en-GB" sz="1600" u="sng" dirty="0">
                <a:latin typeface="OpenDyslexic" panose="00000500000000000000" pitchFamily="50" charset="0"/>
              </a:rPr>
              <a:t>														</a:t>
            </a:r>
            <a:endParaRPr lang="en-GB" sz="1400" u="sng" dirty="0">
              <a:latin typeface="OpenDyslexic" panose="00000500000000000000" pitchFamily="50" charset="0"/>
            </a:endParaRPr>
          </a:p>
          <a:p>
            <a:pPr marL="0" indent="0">
              <a:buNone/>
            </a:pPr>
            <a:r>
              <a:rPr lang="en-GB" sz="1600" u="sng" dirty="0">
                <a:latin typeface="OpenDyslexic" panose="00000500000000000000" pitchFamily="50" charset="0"/>
              </a:rPr>
              <a:t>														</a:t>
            </a:r>
            <a:endParaRPr lang="en-GB" u="sng" dirty="0"/>
          </a:p>
        </p:txBody>
      </p:sp>
    </p:spTree>
    <p:extLst>
      <p:ext uri="{BB962C8B-B14F-4D97-AF65-F5344CB8AC3E}">
        <p14:creationId xmlns:p14="http://schemas.microsoft.com/office/powerpoint/2010/main" val="314893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84862-E715-522B-C70E-188E2790289D}"/>
              </a:ext>
            </a:extLst>
          </p:cNvPr>
          <p:cNvSpPr>
            <a:spLocks noGrp="1"/>
          </p:cNvSpPr>
          <p:nvPr>
            <p:ph type="sldNum" sz="quarter" idx="12"/>
          </p:nvPr>
        </p:nvSpPr>
        <p:spPr/>
        <p:txBody>
          <a:bodyPr/>
          <a:lstStyle/>
          <a:p>
            <a:fld id="{622CA69B-FCC7-420A-B9BE-C31FA725E113}" type="slidenum">
              <a:rPr lang="en-GB" smtClean="0"/>
              <a:t>25</a:t>
            </a:fld>
            <a:endParaRPr lang="en-GB"/>
          </a:p>
        </p:txBody>
      </p:sp>
      <p:sp>
        <p:nvSpPr>
          <p:cNvPr id="5" name="TextBox 4">
            <a:extLst>
              <a:ext uri="{FF2B5EF4-FFF2-40B4-BE49-F238E27FC236}">
                <a16:creationId xmlns:a16="http://schemas.microsoft.com/office/drawing/2014/main" id="{5F70BB97-218F-197C-4E1C-10EAAD777200}"/>
              </a:ext>
            </a:extLst>
          </p:cNvPr>
          <p:cNvSpPr txBox="1"/>
          <p:nvPr/>
        </p:nvSpPr>
        <p:spPr>
          <a:xfrm>
            <a:off x="124691" y="221673"/>
            <a:ext cx="6608618" cy="8725466"/>
          </a:xfrm>
          <a:prstGeom prst="rect">
            <a:avLst/>
          </a:prstGeom>
          <a:noFill/>
        </p:spPr>
        <p:txBody>
          <a:bodyPr wrap="square">
            <a:spAutoFit/>
          </a:bodyPr>
          <a:lstStyle/>
          <a:p>
            <a:pPr algn="l"/>
            <a:r>
              <a:rPr lang="en-GB" sz="1100" b="1" i="0" u="sng" cap="all" dirty="0">
                <a:solidFill>
                  <a:srgbClr val="000000"/>
                </a:solidFill>
                <a:effectLst/>
                <a:latin typeface="OpenDyslexic" panose="00000500000000000000" pitchFamily="50" charset="0"/>
              </a:rPr>
              <a:t>STRESS AND TRAUMA:</a:t>
            </a:r>
          </a:p>
          <a:p>
            <a:pPr algn="l"/>
            <a:r>
              <a:rPr lang="en-GB" sz="1100" b="0" i="0" dirty="0">
                <a:solidFill>
                  <a:srgbClr val="000000"/>
                </a:solidFill>
                <a:effectLst/>
                <a:latin typeface="OpenDyslexic" panose="00000500000000000000" pitchFamily="50" charset="0"/>
              </a:rPr>
              <a:t>Our data shows that those who bully are far more likely than average to have experienced a stressful or traumatic situation in the past 5 years. Examples include their parents/guardians splitting up, the death of a relative or the gaining of a little brother or sister. It makes sense because we all respond to stress in very different ways. Some of us use positive behaviours, such as meditation, exercise and talking therapy – all designed to relieve the stress. Others use negative behaviours such as bullying, violence and alcohol abuse, which temporarily mask the issues but usually make them worse in the long-term. </a:t>
            </a:r>
            <a:r>
              <a:rPr lang="en-GB" sz="1100" b="1" i="0" u="sng" cap="all" dirty="0">
                <a:solidFill>
                  <a:srgbClr val="000000"/>
                </a:solidFill>
                <a:effectLst/>
                <a:latin typeface="OpenDyslexic" panose="00000500000000000000" pitchFamily="50" charset="0"/>
              </a:rPr>
              <a:t>AGGRESSIVE BEHAVIOURS:</a:t>
            </a:r>
          </a:p>
          <a:p>
            <a:pPr algn="l"/>
            <a:r>
              <a:rPr lang="en-GB" sz="1100" b="0" i="0" dirty="0">
                <a:solidFill>
                  <a:srgbClr val="000000"/>
                </a:solidFill>
                <a:effectLst/>
                <a:latin typeface="OpenDyslexic" panose="00000500000000000000" pitchFamily="50" charset="0"/>
              </a:rPr>
              <a:t>66% of the people who had admitted to bullying somebody else were male. Take a minute to think about how guys are raised in our culture and compare that to the ways in which girls are raised. The moment a guy starts to show any sign of emotion, he’s told to man up and to stop being a girl.</a:t>
            </a:r>
          </a:p>
          <a:p>
            <a:pPr algn="l"/>
            <a:r>
              <a:rPr lang="en-GB" sz="1100" b="0" i="0" dirty="0">
                <a:solidFill>
                  <a:srgbClr val="000000"/>
                </a:solidFill>
                <a:effectLst/>
                <a:latin typeface="OpenDyslexic" panose="00000500000000000000" pitchFamily="50" charset="0"/>
              </a:rPr>
              <a:t>For girls, it’s encouraged that they speak up about issues that affect them.</a:t>
            </a:r>
          </a:p>
          <a:p>
            <a:pPr algn="l"/>
            <a:r>
              <a:rPr lang="en-GB" sz="1100" b="0" i="0" dirty="0">
                <a:solidFill>
                  <a:srgbClr val="000000"/>
                </a:solidFill>
                <a:effectLst/>
                <a:latin typeface="OpenDyslexic" panose="00000500000000000000" pitchFamily="50" charset="0"/>
              </a:rPr>
              <a:t>For guys, it’s discouraged and so they start to respond with aggressive behaviours, such as bullying, as a way of coping with issues that affect them. This is why guys are more likely than girls to physically attack somebody or to commit crimes. It isn’t something they are born with, it’s a learned behaviour that is actively taught by society using dysfunctional gender norms and roles.</a:t>
            </a:r>
          </a:p>
          <a:p>
            <a:pPr algn="l"/>
            <a:r>
              <a:rPr lang="en-GB" sz="1100" b="1" i="0" u="sng" cap="all" dirty="0">
                <a:solidFill>
                  <a:srgbClr val="000000"/>
                </a:solidFill>
                <a:effectLst/>
                <a:latin typeface="OpenDyslexic" panose="00000500000000000000" pitchFamily="50" charset="0"/>
              </a:rPr>
              <a:t>LOW SELF-ESTEEM:</a:t>
            </a:r>
          </a:p>
          <a:p>
            <a:pPr algn="l"/>
            <a:r>
              <a:rPr lang="en-GB" sz="1100" b="0" i="0" dirty="0">
                <a:solidFill>
                  <a:srgbClr val="000000"/>
                </a:solidFill>
                <a:effectLst/>
                <a:latin typeface="OpenDyslexic" panose="00000500000000000000" pitchFamily="50" charset="0"/>
              </a:rPr>
              <a:t>In order to mask how they actually feel about themselves, some people who bully focus attention on someone else. They try to avoid any negative attention directed at them by deflecting. But know they might look in the mirror at home and hate the way they look. There is so much pressure to live up to beauty and fitness standards that we are taught to compare ourselves to others, instead of embracing our own beauty.</a:t>
            </a:r>
          </a:p>
          <a:p>
            <a:pPr algn="l"/>
            <a:r>
              <a:rPr lang="en-GB" sz="1100" b="1" i="0" u="sng" cap="all" dirty="0">
                <a:solidFill>
                  <a:srgbClr val="000000"/>
                </a:solidFill>
                <a:effectLst/>
                <a:latin typeface="OpenDyslexic" panose="00000500000000000000" pitchFamily="50" charset="0"/>
              </a:rPr>
              <a:t>THEY’VE BEEN BULLIED THEMSELVES:</a:t>
            </a:r>
          </a:p>
          <a:p>
            <a:pPr algn="l"/>
            <a:r>
              <a:rPr lang="en-GB" sz="1100" b="0" i="0" dirty="0">
                <a:solidFill>
                  <a:srgbClr val="000000"/>
                </a:solidFill>
                <a:effectLst/>
                <a:latin typeface="OpenDyslexic" panose="00000500000000000000" pitchFamily="50" charset="0"/>
              </a:rPr>
              <a:t>Our research shows that those who have experienced bullying are twice as likely to go on and bully others. Maybe they were bullied as kids in the past, or maybe they are being bullied now. Often it’s used as a defence mechanism and people tend to believe that by bullying others, they will become immune to being bullied themselves. In fact, it just becomes a vicious cycle of negative behaviours.</a:t>
            </a:r>
          </a:p>
          <a:p>
            <a:pPr algn="l"/>
            <a:r>
              <a:rPr lang="en-GB" sz="1100" b="1" i="0" u="sng" cap="all" dirty="0">
                <a:solidFill>
                  <a:srgbClr val="000000"/>
                </a:solidFill>
                <a:effectLst/>
                <a:latin typeface="OpenDyslexic" panose="00000500000000000000" pitchFamily="50" charset="0"/>
              </a:rPr>
              <a:t>DIFFICULT HOME LIFE:</a:t>
            </a:r>
          </a:p>
          <a:p>
            <a:pPr algn="l"/>
            <a:r>
              <a:rPr lang="en-GB" sz="1100" b="0" i="0" dirty="0">
                <a:solidFill>
                  <a:srgbClr val="000000"/>
                </a:solidFill>
                <a:effectLst/>
                <a:latin typeface="OpenDyslexic" panose="00000500000000000000" pitchFamily="50" charset="0"/>
              </a:rPr>
              <a:t>1 in 3 of those who bully people daily told us that they feel like their parents/guardians don’t have enough time to spend with them. They are more likely to come from larger families and are more likely to live with people other than their biological parents. There are often feelings of rejection from the very people who should love them unconditionally. They are also much more likely to come from violent households with lots of arguments and hostility.</a:t>
            </a:r>
          </a:p>
          <a:p>
            <a:pPr algn="l"/>
            <a:r>
              <a:rPr lang="en-GB" sz="1100" b="1" i="0" u="sng" cap="all" dirty="0">
                <a:solidFill>
                  <a:srgbClr val="000000"/>
                </a:solidFill>
                <a:effectLst/>
                <a:latin typeface="OpenDyslexic" panose="00000500000000000000" pitchFamily="50" charset="0"/>
              </a:rPr>
              <a:t>LOW ACCESS TO EDUCATION:</a:t>
            </a:r>
          </a:p>
          <a:p>
            <a:pPr algn="l"/>
            <a:r>
              <a:rPr lang="en-GB" sz="1100" b="0" i="0" dirty="0">
                <a:solidFill>
                  <a:srgbClr val="000000"/>
                </a:solidFill>
                <a:effectLst/>
                <a:latin typeface="OpenDyslexic" panose="00000500000000000000" pitchFamily="50" charset="0"/>
              </a:rPr>
              <a:t>Without access to education, hate-based conversation directed at others may be the norm. They may not understand what hate speech is and why speaking about people in a derogatory way is not appropriate.</a:t>
            </a:r>
          </a:p>
          <a:p>
            <a:pPr algn="l"/>
            <a:r>
              <a:rPr lang="en-GB" sz="1100" b="1" u="sng" cap="all" dirty="0">
                <a:solidFill>
                  <a:srgbClr val="000000"/>
                </a:solidFill>
                <a:effectLst/>
                <a:latin typeface="OpenDyslexic" panose="00000500000000000000" pitchFamily="50" charset="0"/>
              </a:rPr>
              <a:t>RELATIONSHIPS</a:t>
            </a:r>
            <a:r>
              <a:rPr lang="en-GB" sz="1100" b="0" u="sng" cap="all" dirty="0">
                <a:solidFill>
                  <a:srgbClr val="000000"/>
                </a:solidFill>
                <a:effectLst/>
                <a:latin typeface="OpenDyslexic" panose="00000500000000000000" pitchFamily="50" charset="0"/>
              </a:rPr>
              <a:t>:</a:t>
            </a:r>
          </a:p>
          <a:p>
            <a:pPr algn="l"/>
            <a:r>
              <a:rPr lang="en-GB" sz="1100" b="0" i="0" dirty="0">
                <a:solidFill>
                  <a:srgbClr val="000000"/>
                </a:solidFill>
                <a:effectLst/>
                <a:latin typeface="OpenDyslexic" panose="00000500000000000000" pitchFamily="50" charset="0"/>
              </a:rPr>
              <a:t>Finally, those who bully are more likely to feel like their friendships and family relationships aren’t very secure. In order to keep friendships, they might be pressured by their peers to behave in a certain way.</a:t>
            </a:r>
          </a:p>
          <a:p>
            <a:pPr algn="l"/>
            <a:r>
              <a:rPr lang="en-GB" sz="1100" b="0" i="0" dirty="0">
                <a:solidFill>
                  <a:srgbClr val="000000"/>
                </a:solidFill>
                <a:effectLst/>
                <a:latin typeface="OpenDyslexic" panose="00000500000000000000" pitchFamily="50" charset="0"/>
              </a:rPr>
              <a:t>They are more likely to feel like those who are closest to them make them do things that they don’t feel comfortable doing and aren’t very supportive or loving.</a:t>
            </a:r>
          </a:p>
          <a:p>
            <a:br>
              <a:rPr lang="en-GB" sz="1100" dirty="0"/>
            </a:br>
            <a:endParaRPr lang="en-GB" sz="1100" dirty="0"/>
          </a:p>
        </p:txBody>
      </p:sp>
    </p:spTree>
    <p:extLst>
      <p:ext uri="{BB962C8B-B14F-4D97-AF65-F5344CB8AC3E}">
        <p14:creationId xmlns:p14="http://schemas.microsoft.com/office/powerpoint/2010/main" val="3583084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4C6ACC-843A-6D7E-CD5C-8505EE3545A6}"/>
              </a:ext>
            </a:extLst>
          </p:cNvPr>
          <p:cNvSpPr>
            <a:spLocks noGrp="1"/>
          </p:cNvSpPr>
          <p:nvPr>
            <p:ph type="sldNum" sz="quarter" idx="12"/>
          </p:nvPr>
        </p:nvSpPr>
        <p:spPr/>
        <p:txBody>
          <a:bodyPr/>
          <a:lstStyle/>
          <a:p>
            <a:fld id="{622CA69B-FCC7-420A-B9BE-C31FA725E113}" type="slidenum">
              <a:rPr lang="en-GB" smtClean="0"/>
              <a:t>26</a:t>
            </a:fld>
            <a:endParaRPr lang="en-GB"/>
          </a:p>
        </p:txBody>
      </p:sp>
      <p:pic>
        <p:nvPicPr>
          <p:cNvPr id="2050" name="Picture 2" descr="The Twits by Roald Dahl. Great quote. | Roald dahl quotes ...">
            <a:extLst>
              <a:ext uri="{FF2B5EF4-FFF2-40B4-BE49-F238E27FC236}">
                <a16:creationId xmlns:a16="http://schemas.microsoft.com/office/drawing/2014/main" id="{D460E667-2A46-A6EA-D535-4F2715BAA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1" y="5879949"/>
            <a:ext cx="4183693" cy="31145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3B7089-0F8B-70A2-EADF-0CBE97F6B473}"/>
              </a:ext>
            </a:extLst>
          </p:cNvPr>
          <p:cNvSpPr txBox="1"/>
          <p:nvPr/>
        </p:nvSpPr>
        <p:spPr>
          <a:xfrm>
            <a:off x="4299192" y="5852172"/>
            <a:ext cx="2656681" cy="3170099"/>
          </a:xfrm>
          <a:prstGeom prst="rect">
            <a:avLst/>
          </a:prstGeom>
          <a:noFill/>
        </p:spPr>
        <p:txBody>
          <a:bodyPr wrap="square" rtlCol="0">
            <a:spAutoFit/>
          </a:bodyPr>
          <a:lstStyle/>
          <a:p>
            <a:r>
              <a:rPr lang="en-GB" sz="1200" dirty="0">
                <a:latin typeface="OpenDyslexic" panose="00000500000000000000" pitchFamily="50" charset="0"/>
              </a:rPr>
              <a:t>What does Roald Dahl mean by this quote?</a:t>
            </a:r>
          </a:p>
          <a:p>
            <a:r>
              <a:rPr lang="en-GB" sz="1600" u="sng" dirty="0">
                <a:latin typeface="OpenDyslexic" panose="00000500000000000000" pitchFamily="50" charset="0"/>
              </a:rPr>
              <a:t>																																																							</a:t>
            </a:r>
            <a:endParaRPr lang="en-GB" sz="1200" dirty="0">
              <a:latin typeface="OpenDyslexic" panose="00000500000000000000" pitchFamily="50" charset="0"/>
            </a:endParaRPr>
          </a:p>
        </p:txBody>
      </p:sp>
      <p:sp>
        <p:nvSpPr>
          <p:cNvPr id="8" name="TextBox 7">
            <a:extLst>
              <a:ext uri="{FF2B5EF4-FFF2-40B4-BE49-F238E27FC236}">
                <a16:creationId xmlns:a16="http://schemas.microsoft.com/office/drawing/2014/main" id="{1DB93678-5CD1-C68D-97B5-0DC28177F820}"/>
              </a:ext>
            </a:extLst>
          </p:cNvPr>
          <p:cNvSpPr txBox="1"/>
          <p:nvPr/>
        </p:nvSpPr>
        <p:spPr>
          <a:xfrm>
            <a:off x="43842" y="74059"/>
            <a:ext cx="6770316" cy="1938992"/>
          </a:xfrm>
          <a:prstGeom prst="rect">
            <a:avLst/>
          </a:prstGeom>
          <a:noFill/>
        </p:spPr>
        <p:txBody>
          <a:bodyPr wrap="square">
            <a:spAutoFit/>
          </a:bodyPr>
          <a:lstStyle/>
          <a:p>
            <a:pPr marL="0" indent="0">
              <a:buNone/>
            </a:pPr>
            <a:r>
              <a:rPr lang="en-GB" sz="1200" dirty="0">
                <a:solidFill>
                  <a:srgbClr val="FF0066"/>
                </a:solidFill>
                <a:latin typeface="OpenDyslexic" panose="00000500000000000000" pitchFamily="50" charset="0"/>
              </a:rPr>
              <a:t>Do bullies bully other people to make themselves feel better? Explain your reasoning </a:t>
            </a:r>
          </a:p>
          <a:p>
            <a:pPr marL="0" indent="0">
              <a:buNone/>
            </a:pPr>
            <a:r>
              <a:rPr lang="en-GB" sz="1600" u="sng" dirty="0">
                <a:solidFill>
                  <a:srgbClr val="FF0066"/>
                </a:solidFill>
                <a:latin typeface="OpenDyslexic" panose="00000500000000000000" pitchFamily="50" charset="0"/>
              </a:rPr>
              <a:t>																																																																																				</a:t>
            </a:r>
            <a:endParaRPr lang="en-GB" u="sng" dirty="0">
              <a:latin typeface="OpenDyslexic" panose="00000500000000000000" pitchFamily="50" charset="0"/>
            </a:endParaRPr>
          </a:p>
        </p:txBody>
      </p:sp>
      <p:sp>
        <p:nvSpPr>
          <p:cNvPr id="9" name="TextBox 8">
            <a:extLst>
              <a:ext uri="{FF2B5EF4-FFF2-40B4-BE49-F238E27FC236}">
                <a16:creationId xmlns:a16="http://schemas.microsoft.com/office/drawing/2014/main" id="{C3818DF1-909F-DD9F-DFD8-ED4D49914196}"/>
              </a:ext>
            </a:extLst>
          </p:cNvPr>
          <p:cNvSpPr txBox="1"/>
          <p:nvPr/>
        </p:nvSpPr>
        <p:spPr>
          <a:xfrm>
            <a:off x="43842" y="2422612"/>
            <a:ext cx="6770316" cy="3108543"/>
          </a:xfrm>
          <a:prstGeom prst="rect">
            <a:avLst/>
          </a:prstGeom>
          <a:noFill/>
        </p:spPr>
        <p:txBody>
          <a:bodyPr wrap="square">
            <a:spAutoFit/>
          </a:bodyPr>
          <a:lstStyle/>
          <a:p>
            <a:pPr marL="0" indent="0">
              <a:buNone/>
            </a:pPr>
            <a:r>
              <a:rPr lang="en-GB" sz="1200" dirty="0">
                <a:latin typeface="OpenDyslexic" panose="00000500000000000000" pitchFamily="50" charset="0"/>
              </a:rPr>
              <a:t>How did the bullies impact Scarlett’s life?</a:t>
            </a:r>
            <a:r>
              <a:rPr lang="en-GB" sz="1600" u="sng" dirty="0">
                <a:latin typeface="OpenDyslexic" panose="00000500000000000000" pitchFamily="50" charset="0"/>
              </a:rPr>
              <a:t> </a:t>
            </a:r>
          </a:p>
          <a:p>
            <a:pPr marL="0" indent="0">
              <a:buNone/>
            </a:pPr>
            <a:r>
              <a:rPr lang="en-GB" sz="1600" u="sng" dirty="0">
                <a:latin typeface="OpenDyslexic" panose="00000500000000000000" pitchFamily="50" charset="0"/>
              </a:rPr>
              <a:t>																																										</a:t>
            </a:r>
          </a:p>
          <a:p>
            <a:pPr marL="0" indent="0">
              <a:buNone/>
            </a:pPr>
            <a:r>
              <a:rPr lang="en-GB" sz="1200" dirty="0">
                <a:latin typeface="OpenDyslexic" panose="00000500000000000000" pitchFamily="50" charset="0"/>
              </a:rPr>
              <a:t>How did Scarlett respond to her bullies in the supermarket? </a:t>
            </a:r>
          </a:p>
          <a:p>
            <a:pPr marL="0" indent="0">
              <a:buNone/>
            </a:pPr>
            <a:r>
              <a:rPr lang="en-GB" sz="1600" u="sng" dirty="0">
                <a:latin typeface="OpenDyslexic" panose="00000500000000000000" pitchFamily="50" charset="0"/>
              </a:rPr>
              <a:t>																																										</a:t>
            </a:r>
          </a:p>
          <a:p>
            <a:pPr marL="0" indent="0">
              <a:buNone/>
            </a:pPr>
            <a:r>
              <a:rPr lang="en-GB" sz="1200" dirty="0">
                <a:latin typeface="OpenDyslexic" panose="00000500000000000000" pitchFamily="50" charset="0"/>
              </a:rPr>
              <a:t>Who came out of the situation better Scarlett or her bully? </a:t>
            </a:r>
          </a:p>
          <a:p>
            <a:pPr marL="0" indent="0">
              <a:buNone/>
            </a:pPr>
            <a:r>
              <a:rPr lang="en-GB" sz="1600" u="sng" dirty="0">
                <a:latin typeface="OpenDyslexic" panose="00000500000000000000" pitchFamily="50" charset="0"/>
              </a:rPr>
              <a:t>																																										</a:t>
            </a:r>
          </a:p>
          <a:p>
            <a:pPr marL="0" indent="0">
              <a:buNone/>
            </a:pPr>
            <a:endParaRPr lang="en-GB" sz="1200" dirty="0">
              <a:latin typeface="OpenDyslexic" panose="00000500000000000000" pitchFamily="50" charset="0"/>
            </a:endParaRPr>
          </a:p>
        </p:txBody>
      </p:sp>
    </p:spTree>
    <p:extLst>
      <p:ext uri="{BB962C8B-B14F-4D97-AF65-F5344CB8AC3E}">
        <p14:creationId xmlns:p14="http://schemas.microsoft.com/office/powerpoint/2010/main" val="39564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0F5308-FE03-4FD1-BD87-F44AEA2D8AE0}"/>
              </a:ext>
            </a:extLst>
          </p:cNvPr>
          <p:cNvSpPr>
            <a:spLocks noGrp="1"/>
          </p:cNvSpPr>
          <p:nvPr>
            <p:ph type="sldNum" sz="quarter" idx="12"/>
          </p:nvPr>
        </p:nvSpPr>
        <p:spPr/>
        <p:txBody>
          <a:bodyPr/>
          <a:lstStyle/>
          <a:p>
            <a:fld id="{622CA69B-FCC7-420A-B9BE-C31FA725E113}" type="slidenum">
              <a:rPr lang="en-GB" smtClean="0"/>
              <a:t>27</a:t>
            </a:fld>
            <a:endParaRPr lang="en-GB"/>
          </a:p>
        </p:txBody>
      </p:sp>
      <p:sp>
        <p:nvSpPr>
          <p:cNvPr id="5" name="TextBox 4">
            <a:extLst>
              <a:ext uri="{FF2B5EF4-FFF2-40B4-BE49-F238E27FC236}">
                <a16:creationId xmlns:a16="http://schemas.microsoft.com/office/drawing/2014/main" id="{2E00177C-5A78-4427-AC6B-F156E6C0FA44}"/>
              </a:ext>
            </a:extLst>
          </p:cNvPr>
          <p:cNvSpPr txBox="1"/>
          <p:nvPr/>
        </p:nvSpPr>
        <p:spPr>
          <a:xfrm>
            <a:off x="0" y="0"/>
            <a:ext cx="6563046" cy="307777"/>
          </a:xfrm>
          <a:prstGeom prst="rect">
            <a:avLst/>
          </a:prstGeom>
          <a:noFill/>
        </p:spPr>
        <p:txBody>
          <a:bodyPr wrap="square" rtlCol="0">
            <a:spAutoFit/>
          </a:bodyPr>
          <a:lstStyle/>
          <a:p>
            <a:r>
              <a:rPr lang="en-GB" sz="1400" u="sng" dirty="0">
                <a:latin typeface="OpenDyslexic" panose="00000500000000000000" pitchFamily="50" charset="0"/>
              </a:rPr>
              <a:t>BQ4: What is an online troll? </a:t>
            </a:r>
          </a:p>
        </p:txBody>
      </p:sp>
      <p:sp>
        <p:nvSpPr>
          <p:cNvPr id="2" name="TextBox 1">
            <a:extLst>
              <a:ext uri="{FF2B5EF4-FFF2-40B4-BE49-F238E27FC236}">
                <a16:creationId xmlns:a16="http://schemas.microsoft.com/office/drawing/2014/main" id="{9F472EC7-D0BF-8CDB-EAF8-78CABE0B91BA}"/>
              </a:ext>
            </a:extLst>
          </p:cNvPr>
          <p:cNvSpPr txBox="1"/>
          <p:nvPr/>
        </p:nvSpPr>
        <p:spPr>
          <a:xfrm>
            <a:off x="2953" y="276999"/>
            <a:ext cx="6855047" cy="2208297"/>
          </a:xfrm>
          <a:prstGeom prst="rect">
            <a:avLst/>
          </a:prstGeom>
          <a:noFill/>
        </p:spPr>
        <p:txBody>
          <a:bodyPr wrap="square" rtlCol="0">
            <a:spAutoFit/>
          </a:bodyPr>
          <a:lstStyle/>
          <a:p>
            <a:r>
              <a:rPr lang="en-GB" sz="1050" u="sng" dirty="0">
                <a:latin typeface="OpenDyslexic" panose="00000500000000000000" pitchFamily="50" charset="0"/>
              </a:rPr>
              <a:t>Do now: Drill questions</a:t>
            </a:r>
            <a:r>
              <a:rPr lang="en-GB" sz="1050" dirty="0">
                <a:latin typeface="OpenDyslexic" panose="00000500000000000000" pitchFamily="50" charset="0"/>
              </a:rPr>
              <a:t>: </a:t>
            </a:r>
            <a:endParaRPr lang="en-GB" sz="600" dirty="0">
              <a:latin typeface="OpenDyslexic" panose="00000500000000000000" pitchFamily="50" charset="0"/>
            </a:endParaRPr>
          </a:p>
          <a:p>
            <a:r>
              <a:rPr lang="en-GB" sz="1200" dirty="0">
                <a:latin typeface="OpenDyslexic" panose="00000500000000000000" pitchFamily="50" charset="0"/>
              </a:rPr>
              <a:t>1. 	What is meant by the term risk?</a:t>
            </a:r>
            <a:r>
              <a:rPr lang="en-GB" sz="1400" dirty="0">
                <a:latin typeface="OpenDyslexic" panose="00000500000000000000" pitchFamily="50" charset="0"/>
              </a:rPr>
              <a:t> </a:t>
            </a:r>
            <a:r>
              <a:rPr lang="en-GB" sz="1400" u="sng" dirty="0">
                <a:latin typeface="OpenDyslexic" panose="00000500000000000000" pitchFamily="50" charset="0"/>
              </a:rPr>
              <a:t>								</a:t>
            </a:r>
          </a:p>
          <a:p>
            <a:r>
              <a:rPr lang="en-GB" sz="1600" dirty="0">
                <a:latin typeface="OpenDyslexic" panose="00000500000000000000" pitchFamily="50" charset="0"/>
              </a:rPr>
              <a:t>	</a:t>
            </a:r>
            <a:r>
              <a:rPr lang="en-GB" sz="1600" u="sng" dirty="0">
                <a:latin typeface="OpenDyslexic" panose="00000500000000000000" pitchFamily="50" charset="0"/>
              </a:rPr>
              <a:t>											</a:t>
            </a:r>
            <a:r>
              <a:rPr lang="en-GB" u="sng" dirty="0"/>
              <a:t>															</a:t>
            </a:r>
          </a:p>
          <a:p>
            <a:pPr marL="342900" indent="-342900">
              <a:buAutoNum type="alphaUcPeriod"/>
            </a:pPr>
            <a:r>
              <a:rPr lang="en-GB" sz="1400" dirty="0">
                <a:latin typeface="OpenDyslexic" panose="00000500000000000000" pitchFamily="50" charset="0"/>
              </a:rPr>
              <a:t>What is the name of the holy book that Christians read? </a:t>
            </a:r>
            <a:r>
              <a:rPr lang="en-GB" u="sng" dirty="0">
                <a:latin typeface="OpenDyslexic" panose="00000500000000000000" pitchFamily="50" charset="0"/>
              </a:rPr>
              <a:t>																</a:t>
            </a:r>
            <a:endParaRPr lang="en-GB" sz="1400" u="sng" dirty="0">
              <a:latin typeface="OpenDyslexic" panose="00000500000000000000" pitchFamily="50" charset="0"/>
            </a:endParaRPr>
          </a:p>
          <a:p>
            <a:pPr marL="342900" indent="-342900">
              <a:buAutoNum type="alphaUcPeriod"/>
            </a:pPr>
            <a:endParaRPr lang="en-GB" sz="500" dirty="0">
              <a:latin typeface="OpenDyslexic" panose="00000500000000000000" pitchFamily="50" charset="0"/>
            </a:endParaRPr>
          </a:p>
          <a:p>
            <a:r>
              <a:rPr lang="en-GB" sz="1400" dirty="0">
                <a:latin typeface="OpenDyslexic" panose="00000500000000000000" pitchFamily="50" charset="0"/>
              </a:rPr>
              <a:t>B. How many angels sit on a person’s shoulder in Islam 	</a:t>
            </a:r>
            <a:r>
              <a:rPr lang="en-GB" u="sng" dirty="0">
                <a:latin typeface="OpenDyslexic" panose="00000500000000000000" pitchFamily="50" charset="0"/>
              </a:rPr>
              <a:t>		</a:t>
            </a:r>
          </a:p>
          <a:p>
            <a:endParaRPr lang="en-GB" u="sng" dirty="0"/>
          </a:p>
        </p:txBody>
      </p:sp>
      <p:graphicFrame>
        <p:nvGraphicFramePr>
          <p:cNvPr id="3" name="Table 2">
            <a:extLst>
              <a:ext uri="{FF2B5EF4-FFF2-40B4-BE49-F238E27FC236}">
                <a16:creationId xmlns:a16="http://schemas.microsoft.com/office/drawing/2014/main" id="{BD2D1EB8-6BB2-7FBF-81B6-750D093CAF76}"/>
              </a:ext>
            </a:extLst>
          </p:cNvPr>
          <p:cNvGraphicFramePr>
            <a:graphicFrameLocks noGrp="1"/>
          </p:cNvGraphicFramePr>
          <p:nvPr>
            <p:extLst>
              <p:ext uri="{D42A27DB-BD31-4B8C-83A1-F6EECF244321}">
                <p14:modId xmlns:p14="http://schemas.microsoft.com/office/powerpoint/2010/main" val="2775354363"/>
              </p:ext>
            </p:extLst>
          </p:nvPr>
        </p:nvGraphicFramePr>
        <p:xfrm>
          <a:off x="170263" y="2558399"/>
          <a:ext cx="1541501" cy="2061120"/>
        </p:xfrm>
        <a:graphic>
          <a:graphicData uri="http://schemas.openxmlformats.org/drawingml/2006/table">
            <a:tbl>
              <a:tblPr firstRow="1" bandRow="1">
                <a:tableStyleId>{5C22544A-7EE6-4342-B048-85BDC9FD1C3A}</a:tableStyleId>
              </a:tblPr>
              <a:tblGrid>
                <a:gridCol w="1541501">
                  <a:extLst>
                    <a:ext uri="{9D8B030D-6E8A-4147-A177-3AD203B41FA5}">
                      <a16:colId xmlns:a16="http://schemas.microsoft.com/office/drawing/2014/main" val="2002587198"/>
                    </a:ext>
                  </a:extLst>
                </a:gridCol>
              </a:tblGrid>
              <a:tr h="515280">
                <a:tc>
                  <a:txBody>
                    <a:bodyPr/>
                    <a:lstStyle/>
                    <a:p>
                      <a:pPr algn="ctr"/>
                      <a:r>
                        <a:rPr lang="en-GB" sz="1200" b="0" dirty="0">
                          <a:solidFill>
                            <a:schemeClr val="tx1"/>
                          </a:solidFill>
                          <a:latin typeface="OpenDyslexic" panose="00000500000000000000" pitchFamily="50" charset="0"/>
                        </a:rPr>
                        <a:t>Trolls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515280">
                <a:tc>
                  <a:txBody>
                    <a:bodyPr/>
                    <a:lstStyle/>
                    <a:p>
                      <a:pPr algn="ctr"/>
                      <a:r>
                        <a:rPr lang="en-GB" sz="1200" b="0" dirty="0">
                          <a:solidFill>
                            <a:schemeClr val="tx1"/>
                          </a:solidFill>
                          <a:latin typeface="OpenDyslexic" panose="00000500000000000000" pitchFamily="50" charset="0"/>
                        </a:rPr>
                        <a:t>Online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515280">
                <a:tc>
                  <a:txBody>
                    <a:bodyPr/>
                    <a:lstStyle/>
                    <a:p>
                      <a:pPr algn="ctr"/>
                      <a:r>
                        <a:rPr lang="en-GB" sz="1200" b="0" dirty="0">
                          <a:solidFill>
                            <a:schemeClr val="tx1"/>
                          </a:solidFill>
                          <a:latin typeface="OpenDyslexic" panose="00000500000000000000" pitchFamily="50" charset="0"/>
                        </a:rPr>
                        <a:t>Abuse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515280">
                <a:tc>
                  <a:txBody>
                    <a:bodyPr/>
                    <a:lstStyle/>
                    <a:p>
                      <a:pPr algn="ctr"/>
                      <a:r>
                        <a:rPr lang="en-GB" sz="1200" b="0" dirty="0">
                          <a:solidFill>
                            <a:schemeClr val="tx1"/>
                          </a:solidFill>
                          <a:latin typeface="OpenDyslexic" panose="00000500000000000000" pitchFamily="50" charset="0"/>
                        </a:rPr>
                        <a:t>Bully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6" name="Table 5">
            <a:extLst>
              <a:ext uri="{FF2B5EF4-FFF2-40B4-BE49-F238E27FC236}">
                <a16:creationId xmlns:a16="http://schemas.microsoft.com/office/drawing/2014/main" id="{4ADD09E5-8B52-D947-37C5-B1099D80EE7E}"/>
              </a:ext>
            </a:extLst>
          </p:cNvPr>
          <p:cNvGraphicFramePr>
            <a:graphicFrameLocks noGrp="1"/>
          </p:cNvGraphicFramePr>
          <p:nvPr>
            <p:extLst>
              <p:ext uri="{D42A27DB-BD31-4B8C-83A1-F6EECF244321}">
                <p14:modId xmlns:p14="http://schemas.microsoft.com/office/powerpoint/2010/main" val="1323955206"/>
              </p:ext>
            </p:extLst>
          </p:nvPr>
        </p:nvGraphicFramePr>
        <p:xfrm>
          <a:off x="3046389" y="2574001"/>
          <a:ext cx="3516657" cy="2061119"/>
        </p:xfrm>
        <a:graphic>
          <a:graphicData uri="http://schemas.openxmlformats.org/drawingml/2006/table">
            <a:tbl>
              <a:tblPr firstRow="1" bandRow="1">
                <a:tableStyleId>{5C22544A-7EE6-4342-B048-85BDC9FD1C3A}</a:tableStyleId>
              </a:tblPr>
              <a:tblGrid>
                <a:gridCol w="3516657">
                  <a:extLst>
                    <a:ext uri="{9D8B030D-6E8A-4147-A177-3AD203B41FA5}">
                      <a16:colId xmlns:a16="http://schemas.microsoft.com/office/drawing/2014/main" val="2002587198"/>
                    </a:ext>
                  </a:extLst>
                </a:gridCol>
              </a:tblGrid>
              <a:tr h="311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Treat with cruelty or violence</a:t>
                      </a:r>
                    </a:p>
                    <a:p>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311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a person who habitually seeks to harm or intimidate those whom they perceive as vulnerable</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194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A person who posts nasty comments online to intentionally hurt another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5066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Connected to a computer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8" name="TextBox 7">
            <a:extLst>
              <a:ext uri="{FF2B5EF4-FFF2-40B4-BE49-F238E27FC236}">
                <a16:creationId xmlns:a16="http://schemas.microsoft.com/office/drawing/2014/main" id="{E490157E-48E1-7FE0-FF28-5BB1A983DCEA}"/>
              </a:ext>
            </a:extLst>
          </p:cNvPr>
          <p:cNvSpPr txBox="1"/>
          <p:nvPr/>
        </p:nvSpPr>
        <p:spPr>
          <a:xfrm>
            <a:off x="52771" y="4953000"/>
            <a:ext cx="6855047" cy="954107"/>
          </a:xfrm>
          <a:prstGeom prst="rect">
            <a:avLst/>
          </a:prstGeom>
          <a:noFill/>
        </p:spPr>
        <p:txBody>
          <a:bodyPr wrap="square">
            <a:spAutoFit/>
          </a:bodyPr>
          <a:lstStyle/>
          <a:p>
            <a:r>
              <a:rPr lang="en-GB" sz="1400" b="0" i="0" dirty="0">
                <a:effectLst/>
                <a:latin typeface="OpenDyslexic" panose="00000500000000000000" pitchFamily="50" charset="0"/>
              </a:rPr>
              <a:t>An internet troll, or online bully, deliberately tries to offend, cause trouble or directly attack people by posting derogatory comments on Facebook posts, blogs, under YouTube videos, on forums and other social media, such as Twitter and Instagram.</a:t>
            </a:r>
            <a:endParaRPr lang="en-GB" sz="1400" dirty="0">
              <a:latin typeface="OpenDyslexic" panose="00000500000000000000" pitchFamily="50" charset="0"/>
            </a:endParaRPr>
          </a:p>
        </p:txBody>
      </p:sp>
      <p:graphicFrame>
        <p:nvGraphicFramePr>
          <p:cNvPr id="9" name="Table 9">
            <a:extLst>
              <a:ext uri="{FF2B5EF4-FFF2-40B4-BE49-F238E27FC236}">
                <a16:creationId xmlns:a16="http://schemas.microsoft.com/office/drawing/2014/main" id="{3CDD317C-58D4-2849-CFB0-414941BCFE49}"/>
              </a:ext>
            </a:extLst>
          </p:cNvPr>
          <p:cNvGraphicFramePr>
            <a:graphicFrameLocks noGrp="1"/>
          </p:cNvGraphicFramePr>
          <p:nvPr>
            <p:extLst>
              <p:ext uri="{D42A27DB-BD31-4B8C-83A1-F6EECF244321}">
                <p14:modId xmlns:p14="http://schemas.microsoft.com/office/powerpoint/2010/main" val="93176651"/>
              </p:ext>
            </p:extLst>
          </p:nvPr>
        </p:nvGraphicFramePr>
        <p:xfrm>
          <a:off x="52771" y="6224987"/>
          <a:ext cx="6634965" cy="2696377"/>
        </p:xfrm>
        <a:graphic>
          <a:graphicData uri="http://schemas.openxmlformats.org/drawingml/2006/table">
            <a:tbl>
              <a:tblPr firstRow="1" bandRow="1">
                <a:tableStyleId>{5940675A-B579-460E-94D1-54222C63F5DA}</a:tableStyleId>
              </a:tblPr>
              <a:tblGrid>
                <a:gridCol w="5308938">
                  <a:extLst>
                    <a:ext uri="{9D8B030D-6E8A-4147-A177-3AD203B41FA5}">
                      <a16:colId xmlns:a16="http://schemas.microsoft.com/office/drawing/2014/main" val="3943410200"/>
                    </a:ext>
                  </a:extLst>
                </a:gridCol>
                <a:gridCol w="1326027">
                  <a:extLst>
                    <a:ext uri="{9D8B030D-6E8A-4147-A177-3AD203B41FA5}">
                      <a16:colId xmlns:a16="http://schemas.microsoft.com/office/drawing/2014/main" val="216651714"/>
                    </a:ext>
                  </a:extLst>
                </a:gridCol>
              </a:tblGrid>
              <a:tr h="612813">
                <a:tc>
                  <a:txBody>
                    <a:bodyPr/>
                    <a:lstStyle/>
                    <a:p>
                      <a:r>
                        <a:rPr lang="en-GB" sz="1200" dirty="0">
                          <a:latin typeface="OpenDyslexic" panose="00000500000000000000" pitchFamily="50" charset="0"/>
                        </a:rPr>
                        <a:t>An account that looks fake keeps leaving hurtful comments under your friends Instagram posts </a:t>
                      </a:r>
                    </a:p>
                  </a:txBody>
                  <a:tcPr/>
                </a:tc>
                <a:tc>
                  <a:txBody>
                    <a:bodyPr/>
                    <a:lstStyle/>
                    <a:p>
                      <a:endParaRPr lang="en-GB"/>
                    </a:p>
                  </a:txBody>
                  <a:tcPr/>
                </a:tc>
                <a:extLst>
                  <a:ext uri="{0D108BD9-81ED-4DB2-BD59-A6C34878D82A}">
                    <a16:rowId xmlns:a16="http://schemas.microsoft.com/office/drawing/2014/main" val="982876752"/>
                  </a:ext>
                </a:extLst>
              </a:tr>
              <a:tr h="612813">
                <a:tc>
                  <a:txBody>
                    <a:bodyPr/>
                    <a:lstStyle/>
                    <a:p>
                      <a:r>
                        <a:rPr lang="en-GB" sz="1200" dirty="0">
                          <a:latin typeface="OpenDyslexic" panose="00000500000000000000" pitchFamily="50" charset="0"/>
                        </a:rPr>
                        <a:t>Your friend has made a fake Tik Tok account to create a video taking the mickey out of your other friend</a:t>
                      </a:r>
                    </a:p>
                  </a:txBody>
                  <a:tcPr/>
                </a:tc>
                <a:tc>
                  <a:txBody>
                    <a:bodyPr/>
                    <a:lstStyle/>
                    <a:p>
                      <a:endParaRPr lang="en-GB"/>
                    </a:p>
                  </a:txBody>
                  <a:tcPr/>
                </a:tc>
                <a:extLst>
                  <a:ext uri="{0D108BD9-81ED-4DB2-BD59-A6C34878D82A}">
                    <a16:rowId xmlns:a16="http://schemas.microsoft.com/office/drawing/2014/main" val="3186149132"/>
                  </a:ext>
                </a:extLst>
              </a:tr>
              <a:tr h="612813">
                <a:tc>
                  <a:txBody>
                    <a:bodyPr/>
                    <a:lstStyle/>
                    <a:p>
                      <a:r>
                        <a:rPr lang="en-GB" sz="1200" dirty="0">
                          <a:latin typeface="OpenDyslexic" panose="00000500000000000000" pitchFamily="50" charset="0"/>
                        </a:rPr>
                        <a:t>You hear a friend say that he always leaves nasty comments on a youtubers videos because he hates him. </a:t>
                      </a:r>
                    </a:p>
                  </a:txBody>
                  <a:tcPr/>
                </a:tc>
                <a:tc>
                  <a:txBody>
                    <a:bodyPr/>
                    <a:lstStyle/>
                    <a:p>
                      <a:endParaRPr lang="en-GB"/>
                    </a:p>
                  </a:txBody>
                  <a:tcPr/>
                </a:tc>
                <a:extLst>
                  <a:ext uri="{0D108BD9-81ED-4DB2-BD59-A6C34878D82A}">
                    <a16:rowId xmlns:a16="http://schemas.microsoft.com/office/drawing/2014/main" val="2018531"/>
                  </a:ext>
                </a:extLst>
              </a:tr>
              <a:tr h="857938">
                <a:tc>
                  <a:txBody>
                    <a:bodyPr/>
                    <a:lstStyle/>
                    <a:p>
                      <a:r>
                        <a:rPr lang="en-GB" sz="1200" dirty="0">
                          <a:latin typeface="OpenDyslexic" panose="00000500000000000000" pitchFamily="50" charset="0"/>
                        </a:rPr>
                        <a:t>Your </a:t>
                      </a:r>
                      <a:r>
                        <a:rPr lang="en-GB" sz="1200" dirty="0" err="1">
                          <a:latin typeface="OpenDyslexic" panose="00000500000000000000" pitchFamily="50" charset="0"/>
                        </a:rPr>
                        <a:t>aHoY</a:t>
                      </a:r>
                      <a:r>
                        <a:rPr lang="en-GB" sz="1200" dirty="0">
                          <a:latin typeface="OpenDyslexic" panose="00000500000000000000" pitchFamily="50" charset="0"/>
                        </a:rPr>
                        <a:t> has called you into their office because a fake account pretending to be you has left racist and homophobic comments in a person in your year groups comments</a:t>
                      </a:r>
                    </a:p>
                  </a:txBody>
                  <a:tcPr/>
                </a:tc>
                <a:tc>
                  <a:txBody>
                    <a:bodyPr/>
                    <a:lstStyle/>
                    <a:p>
                      <a:endParaRPr lang="en-GB" dirty="0"/>
                    </a:p>
                  </a:txBody>
                  <a:tcPr/>
                </a:tc>
                <a:extLst>
                  <a:ext uri="{0D108BD9-81ED-4DB2-BD59-A6C34878D82A}">
                    <a16:rowId xmlns:a16="http://schemas.microsoft.com/office/drawing/2014/main" val="2516845205"/>
                  </a:ext>
                </a:extLst>
              </a:tr>
            </a:tbl>
          </a:graphicData>
        </a:graphic>
      </p:graphicFrame>
    </p:spTree>
    <p:extLst>
      <p:ext uri="{BB962C8B-B14F-4D97-AF65-F5344CB8AC3E}">
        <p14:creationId xmlns:p14="http://schemas.microsoft.com/office/powerpoint/2010/main" val="256891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406CCF-214B-4EF8-9DDD-0B6A7CFB75D5}"/>
              </a:ext>
            </a:extLst>
          </p:cNvPr>
          <p:cNvSpPr>
            <a:spLocks noGrp="1"/>
          </p:cNvSpPr>
          <p:nvPr>
            <p:ph type="sldNum" sz="quarter" idx="12"/>
          </p:nvPr>
        </p:nvSpPr>
        <p:spPr/>
        <p:txBody>
          <a:bodyPr/>
          <a:lstStyle/>
          <a:p>
            <a:fld id="{622CA69B-FCC7-420A-B9BE-C31FA725E113}" type="slidenum">
              <a:rPr lang="en-GB" smtClean="0"/>
              <a:t>28</a:t>
            </a:fld>
            <a:endParaRPr lang="en-GB"/>
          </a:p>
        </p:txBody>
      </p:sp>
      <p:sp>
        <p:nvSpPr>
          <p:cNvPr id="8" name="TextBox 7">
            <a:extLst>
              <a:ext uri="{FF2B5EF4-FFF2-40B4-BE49-F238E27FC236}">
                <a16:creationId xmlns:a16="http://schemas.microsoft.com/office/drawing/2014/main" id="{02CF36A5-1601-4F4D-B0F7-948E842CF9E9}"/>
              </a:ext>
            </a:extLst>
          </p:cNvPr>
          <p:cNvSpPr txBox="1"/>
          <p:nvPr/>
        </p:nvSpPr>
        <p:spPr>
          <a:xfrm>
            <a:off x="85130" y="7198805"/>
            <a:ext cx="6687737" cy="1661993"/>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How did the comments make Jesy feel?</a:t>
            </a:r>
          </a:p>
          <a:p>
            <a:r>
              <a:rPr lang="en-GB" u="sng" dirty="0"/>
              <a:t>																																																																						</a:t>
            </a:r>
          </a:p>
        </p:txBody>
      </p:sp>
      <p:sp>
        <p:nvSpPr>
          <p:cNvPr id="12" name="TextBox 11">
            <a:extLst>
              <a:ext uri="{FF2B5EF4-FFF2-40B4-BE49-F238E27FC236}">
                <a16:creationId xmlns:a16="http://schemas.microsoft.com/office/drawing/2014/main" id="{BC2E2562-7C1D-48A2-AFF2-C29A39DC0321}"/>
              </a:ext>
            </a:extLst>
          </p:cNvPr>
          <p:cNvSpPr txBox="1"/>
          <p:nvPr/>
        </p:nvSpPr>
        <p:spPr>
          <a:xfrm>
            <a:off x="85130" y="89166"/>
            <a:ext cx="6687737" cy="7109639"/>
          </a:xfrm>
          <a:prstGeom prst="rect">
            <a:avLst/>
          </a:prstGeom>
          <a:noFill/>
        </p:spPr>
        <p:txBody>
          <a:bodyPr wrap="square">
            <a:spAutoFit/>
          </a:bodyPr>
          <a:lstStyle/>
          <a:p>
            <a:pPr algn="l"/>
            <a:r>
              <a:rPr lang="en-GB" sz="1200" b="1" i="0" dirty="0">
                <a:solidFill>
                  <a:srgbClr val="343740"/>
                </a:solidFill>
                <a:effectLst/>
                <a:latin typeface="OpenDyslexic" panose="00000500000000000000" pitchFamily="50" charset="0"/>
              </a:rPr>
              <a:t>‘Living my dream but hating it’</a:t>
            </a:r>
          </a:p>
          <a:p>
            <a:pPr algn="l"/>
            <a:r>
              <a:rPr lang="en-GB" sz="1200" b="0" i="0" dirty="0">
                <a:solidFill>
                  <a:srgbClr val="343740"/>
                </a:solidFill>
                <a:effectLst/>
                <a:latin typeface="OpenDyslexic" panose="00000500000000000000" pitchFamily="50" charset="0"/>
              </a:rPr>
              <a:t>Separately to the documentary, Jesy spoke to BBC Three about the experience of making it.</a:t>
            </a:r>
          </a:p>
          <a:p>
            <a:pPr algn="l"/>
            <a:r>
              <a:rPr lang="en-GB" sz="1200" b="0" i="0" dirty="0">
                <a:solidFill>
                  <a:srgbClr val="343740"/>
                </a:solidFill>
                <a:effectLst/>
                <a:latin typeface="OpenDyslexic" panose="00000500000000000000" pitchFamily="50" charset="0"/>
              </a:rPr>
              <a:t>Thinking back to when she was in the depths of depression while also dealing with her newfound fame with Little Mix, she says: “It was such a weird feeling to be living your dream but hating it at the same time.”</a:t>
            </a:r>
          </a:p>
          <a:p>
            <a:pPr algn="l"/>
            <a:r>
              <a:rPr lang="en-GB" sz="1200" b="0" i="0" dirty="0">
                <a:solidFill>
                  <a:srgbClr val="343740"/>
                </a:solidFill>
                <a:effectLst/>
                <a:latin typeface="OpenDyslexic" panose="00000500000000000000" pitchFamily="50" charset="0"/>
              </a:rPr>
              <a:t>This led her to try to hide her unhappiness.</a:t>
            </a:r>
          </a:p>
          <a:p>
            <a:pPr algn="l"/>
            <a:r>
              <a:rPr lang="en-GB" sz="1200" b="0" i="0" dirty="0">
                <a:solidFill>
                  <a:srgbClr val="343740"/>
                </a:solidFill>
                <a:effectLst/>
                <a:latin typeface="OpenDyslexic" panose="00000500000000000000" pitchFamily="50" charset="0"/>
              </a:rPr>
              <a:t>“I didn’t want to annoy anyone or be seen as a diva,” she explains. “That’s how I thought it would be perceived if I was getting upset. So I thought, 'OK, I'm just </a:t>
            </a:r>
            <a:r>
              <a:rPr lang="en-GB" sz="1200" b="0" i="0" dirty="0" err="1">
                <a:solidFill>
                  <a:srgbClr val="343740"/>
                </a:solidFill>
                <a:effectLst/>
                <a:latin typeface="OpenDyslexic" panose="00000500000000000000" pitchFamily="50" charset="0"/>
              </a:rPr>
              <a:t>gonna</a:t>
            </a:r>
            <a:r>
              <a:rPr lang="en-GB" sz="1200" b="0" i="0" dirty="0">
                <a:solidFill>
                  <a:srgbClr val="343740"/>
                </a:solidFill>
                <a:effectLst/>
                <a:latin typeface="OpenDyslexic" panose="00000500000000000000" pitchFamily="50" charset="0"/>
              </a:rPr>
              <a:t> ignore this'. It was the worst thing I could have done.”</a:t>
            </a:r>
          </a:p>
          <a:p>
            <a:pPr algn="l"/>
            <a:r>
              <a:rPr lang="en-GB" sz="1200" b="0" i="0" dirty="0">
                <a:solidFill>
                  <a:srgbClr val="343740"/>
                </a:solidFill>
                <a:effectLst/>
                <a:latin typeface="OpenDyslexic" panose="00000500000000000000" pitchFamily="50" charset="0"/>
              </a:rPr>
              <a:t>The trolls only got more vicious if she showed any signs of being upset, she says. "It was like the more people knew it affected me the more they wanted to do it."</a:t>
            </a:r>
          </a:p>
          <a:p>
            <a:pPr algn="l"/>
            <a:r>
              <a:rPr lang="en-GB" sz="1200" b="0" i="0" dirty="0">
                <a:solidFill>
                  <a:srgbClr val="343740"/>
                </a:solidFill>
                <a:effectLst/>
                <a:latin typeface="OpenDyslexic" panose="00000500000000000000" pitchFamily="50" charset="0"/>
              </a:rPr>
              <a:t>But eight years on from when the bullying began, she's feeling much stronger, and has changed her mindset about the people behind the insults.</a:t>
            </a:r>
          </a:p>
          <a:p>
            <a:pPr algn="l"/>
            <a:r>
              <a:rPr lang="en-GB" sz="1200" b="0" i="0" dirty="0">
                <a:solidFill>
                  <a:srgbClr val="343740"/>
                </a:solidFill>
                <a:effectLst/>
                <a:latin typeface="OpenDyslexic" panose="00000500000000000000" pitchFamily="50" charset="0"/>
              </a:rPr>
              <a:t>"Back then I just thought everyone hated me," she remembers. "But no, actually, they're doing it because they feel bad about themselves. So now when I look at trolls being nasty, I feel a bit sorry for them. The only way I can understand it is that being nasty makes them feel better in themselves. I didn't have the mindset to think like that back then – I wish I did.“</a:t>
            </a:r>
          </a:p>
          <a:p>
            <a:pPr algn="l"/>
            <a:r>
              <a:rPr lang="en-GB" sz="1200" b="0" i="0" dirty="0">
                <a:solidFill>
                  <a:srgbClr val="343740"/>
                </a:solidFill>
                <a:effectLst/>
                <a:latin typeface="OpenDyslexic" panose="00000500000000000000" pitchFamily="50" charset="0"/>
              </a:rPr>
              <a:t>She admits the comments made it hard to fulfil her commitments as a member of Little Mix. </a:t>
            </a:r>
          </a:p>
          <a:p>
            <a:pPr algn="l"/>
            <a:r>
              <a:rPr lang="en-GB" sz="1200" b="0" i="0" dirty="0">
                <a:solidFill>
                  <a:srgbClr val="343740"/>
                </a:solidFill>
                <a:effectLst/>
                <a:latin typeface="OpenDyslexic" panose="00000500000000000000" pitchFamily="50" charset="0"/>
              </a:rPr>
              <a:t>"I would leave halfway through a photoshoot, because I couldn't bear looking at myself or being in front of a camera. I used to feel disgusted in myself," she reveals.</a:t>
            </a:r>
          </a:p>
          <a:p>
            <a:pPr algn="l"/>
            <a:r>
              <a:rPr lang="en-GB" sz="1200" b="0" i="0" dirty="0">
                <a:solidFill>
                  <a:srgbClr val="343740"/>
                </a:solidFill>
                <a:effectLst/>
                <a:latin typeface="OpenDyslexic" panose="00000500000000000000" pitchFamily="50" charset="0"/>
              </a:rPr>
              <a:t>"And if the stylist hadn't got the right size for me – by accident –  I used to go into a meltdown and think, 'It's not just because I've got the wrong size clothes, it's because I'm too fat to be in them'."</a:t>
            </a:r>
          </a:p>
          <a:p>
            <a:pPr algn="l"/>
            <a:r>
              <a:rPr lang="en-GB" sz="1200" b="0" i="0" dirty="0">
                <a:solidFill>
                  <a:srgbClr val="343740"/>
                </a:solidFill>
                <a:effectLst/>
                <a:latin typeface="OpenDyslexic" panose="00000500000000000000" pitchFamily="50" charset="0"/>
              </a:rPr>
              <a:t>Jesy has now stopped using Twitter, and says she's "a lot mentally stronger and happier".</a:t>
            </a:r>
          </a:p>
          <a:p>
            <a:pPr algn="l"/>
            <a:r>
              <a:rPr lang="en-GB" sz="1200" b="0" i="0" dirty="0">
                <a:solidFill>
                  <a:srgbClr val="343740"/>
                </a:solidFill>
                <a:effectLst/>
                <a:latin typeface="OpenDyslexic" panose="00000500000000000000" pitchFamily="50" charset="0"/>
              </a:rPr>
              <a:t>She says her motivations for making the programme were to try to help others.</a:t>
            </a:r>
          </a:p>
          <a:p>
            <a:pPr algn="l"/>
            <a:r>
              <a:rPr lang="en-GB" sz="1200" b="0" i="0" dirty="0">
                <a:solidFill>
                  <a:srgbClr val="343740"/>
                </a:solidFill>
                <a:effectLst/>
                <a:latin typeface="OpenDyslexic" panose="00000500000000000000" pitchFamily="50" charset="0"/>
              </a:rPr>
              <a:t>“I’m a completely different person now, I’m a lot happier and mentally stronger,” she says. “I really wanted to make this because, as much as it was a horrible experience for me, I want to make something good come out of it. I’ve got this huge platform – why would I not use that to raise awareness of how social media is affecting people?”</a:t>
            </a:r>
          </a:p>
          <a:p>
            <a:pPr algn="l"/>
            <a:endParaRPr lang="en-GB" sz="1200" b="0" i="0" dirty="0">
              <a:solidFill>
                <a:srgbClr val="343740"/>
              </a:solidFill>
              <a:effectLst/>
              <a:latin typeface="OpenDyslexic" panose="00000500000000000000" pitchFamily="50" charset="0"/>
            </a:endParaRPr>
          </a:p>
        </p:txBody>
      </p:sp>
    </p:spTree>
    <p:extLst>
      <p:ext uri="{BB962C8B-B14F-4D97-AF65-F5344CB8AC3E}">
        <p14:creationId xmlns:p14="http://schemas.microsoft.com/office/powerpoint/2010/main" val="99119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1FA264-534B-4E26-AC10-65BACAF4FA06}"/>
              </a:ext>
            </a:extLst>
          </p:cNvPr>
          <p:cNvSpPr>
            <a:spLocks noGrp="1"/>
          </p:cNvSpPr>
          <p:nvPr>
            <p:ph type="sldNum" sz="quarter" idx="12"/>
          </p:nvPr>
        </p:nvSpPr>
        <p:spPr/>
        <p:txBody>
          <a:bodyPr/>
          <a:lstStyle/>
          <a:p>
            <a:fld id="{622CA69B-FCC7-420A-B9BE-C31FA725E113}" type="slidenum">
              <a:rPr lang="en-GB" smtClean="0"/>
              <a:t>29</a:t>
            </a:fld>
            <a:endParaRPr lang="en-GB"/>
          </a:p>
        </p:txBody>
      </p:sp>
      <p:sp>
        <p:nvSpPr>
          <p:cNvPr id="5" name="TextBox 4">
            <a:extLst>
              <a:ext uri="{FF2B5EF4-FFF2-40B4-BE49-F238E27FC236}">
                <a16:creationId xmlns:a16="http://schemas.microsoft.com/office/drawing/2014/main" id="{E9D2B1DA-EAC0-41F5-AFBC-27800B5D73E6}"/>
              </a:ext>
            </a:extLst>
          </p:cNvPr>
          <p:cNvSpPr txBox="1"/>
          <p:nvPr/>
        </p:nvSpPr>
        <p:spPr>
          <a:xfrm>
            <a:off x="0" y="707656"/>
            <a:ext cx="6858000" cy="7232749"/>
          </a:xfrm>
          <a:prstGeom prst="rect">
            <a:avLst/>
          </a:prstGeom>
          <a:noFill/>
          <a:ln>
            <a:noFill/>
            <a:prstDash val="dash"/>
          </a:ln>
        </p:spPr>
        <p:txBody>
          <a:bodyPr wrap="square" rtlCol="0">
            <a:spAutoFit/>
          </a:bodyPr>
          <a:lstStyle/>
          <a:p>
            <a:pPr algn="l"/>
            <a:r>
              <a:rPr lang="en-GB" sz="1200" b="1" i="0" u="sng" dirty="0">
                <a:solidFill>
                  <a:srgbClr val="000000"/>
                </a:solidFill>
                <a:effectLst/>
                <a:latin typeface="OpenDyslexic" panose="00000500000000000000" pitchFamily="50" charset="0"/>
              </a:rPr>
              <a:t>Racist online trolls who abuse footballers now face a ten-year match ban</a:t>
            </a:r>
          </a:p>
          <a:p>
            <a:pPr algn="l"/>
            <a:endParaRPr lang="en-GB" sz="1200" b="1" i="0" u="sng" dirty="0">
              <a:solidFill>
                <a:srgbClr val="000000"/>
              </a:solidFill>
              <a:effectLst/>
              <a:latin typeface="OpenDyslexic" panose="00000500000000000000" pitchFamily="50" charset="0"/>
            </a:endParaRPr>
          </a:p>
          <a:p>
            <a:pPr algn="l">
              <a:buFont typeface="Arial" panose="020B0604020202020204" pitchFamily="34" charset="0"/>
              <a:buChar char="•"/>
            </a:pPr>
            <a:r>
              <a:rPr lang="en-GB" sz="1200" b="1" i="0" dirty="0" err="1">
                <a:solidFill>
                  <a:srgbClr val="000000"/>
                </a:solidFill>
                <a:effectLst/>
                <a:latin typeface="OpenDyslexic" panose="00000500000000000000" pitchFamily="50" charset="0"/>
              </a:rPr>
              <a:t>Priti</a:t>
            </a:r>
            <a:r>
              <a:rPr lang="en-GB" sz="1200" b="1" i="0" dirty="0">
                <a:solidFill>
                  <a:srgbClr val="000000"/>
                </a:solidFill>
                <a:effectLst/>
                <a:latin typeface="OpenDyslexic" panose="00000500000000000000" pitchFamily="50" charset="0"/>
              </a:rPr>
              <a:t> Patel pressing ahead in the wake of abuse aimed at black England players </a:t>
            </a:r>
            <a:endParaRPr lang="en-GB" sz="1200" b="0" i="0" dirty="0">
              <a:solidFill>
                <a:srgbClr val="000000"/>
              </a:solidFill>
              <a:effectLst/>
              <a:latin typeface="OpenDyslexic" panose="00000500000000000000" pitchFamily="50" charset="0"/>
            </a:endParaRPr>
          </a:p>
          <a:p>
            <a:pPr algn="l">
              <a:buFont typeface="Arial" panose="020B0604020202020204" pitchFamily="34" charset="0"/>
              <a:buChar char="•"/>
            </a:pPr>
            <a:r>
              <a:rPr lang="en-GB" sz="1200" b="1" i="0" dirty="0">
                <a:solidFill>
                  <a:srgbClr val="000000"/>
                </a:solidFill>
                <a:effectLst/>
                <a:latin typeface="OpenDyslexic" panose="00000500000000000000" pitchFamily="50" charset="0"/>
              </a:rPr>
              <a:t>Government sources said the new law was expected to be in place in the spring</a:t>
            </a:r>
            <a:endParaRPr lang="en-GB" sz="1200" b="0" i="0" dirty="0">
              <a:solidFill>
                <a:srgbClr val="000000"/>
              </a:solidFill>
              <a:effectLst/>
              <a:latin typeface="OpenDyslexic" panose="00000500000000000000" pitchFamily="50" charset="0"/>
            </a:endParaRPr>
          </a:p>
          <a:p>
            <a:pPr algn="l">
              <a:buFont typeface="Arial" panose="020B0604020202020204" pitchFamily="34" charset="0"/>
              <a:buChar char="•"/>
            </a:pPr>
            <a:r>
              <a:rPr lang="en-GB" sz="1200" b="1" i="0" dirty="0">
                <a:solidFill>
                  <a:srgbClr val="000000"/>
                </a:solidFill>
                <a:effectLst/>
                <a:latin typeface="OpenDyslexic" panose="00000500000000000000" pitchFamily="50" charset="0"/>
              </a:rPr>
              <a:t>PM first proposed the plan to extend Football Banning Orders (FBOs) last July</a:t>
            </a:r>
            <a:endParaRPr lang="en-GB" sz="1200" b="1" dirty="0">
              <a:solidFill>
                <a:srgbClr val="000000"/>
              </a:solidFill>
              <a:latin typeface="OpenDyslexic" panose="00000500000000000000" pitchFamily="50" charset="0"/>
            </a:endParaRPr>
          </a:p>
          <a:p>
            <a:pPr algn="l"/>
            <a:r>
              <a:rPr lang="en-GB" sz="1200" b="0" i="0" dirty="0">
                <a:solidFill>
                  <a:srgbClr val="000000"/>
                </a:solidFill>
                <a:effectLst/>
                <a:latin typeface="OpenDyslexic" panose="00000500000000000000" pitchFamily="50" charset="0"/>
              </a:rPr>
              <a:t>Racist online trolls and people committing other football-related abuse face a match ban of up to ten years.</a:t>
            </a:r>
          </a:p>
          <a:p>
            <a:pPr algn="l"/>
            <a:r>
              <a:rPr lang="en-GB" sz="1200" b="0" i="0" dirty="0">
                <a:solidFill>
                  <a:srgbClr val="000000"/>
                </a:solidFill>
                <a:effectLst/>
                <a:latin typeface="OpenDyslexic" panose="00000500000000000000" pitchFamily="50" charset="0"/>
              </a:rPr>
              <a:t>They will be barred from attending matches under extended ban orders, which are already available for violent thugs and those convicted of racist or homophobic chanting.</a:t>
            </a:r>
          </a:p>
          <a:p>
            <a:pPr algn="l"/>
            <a:r>
              <a:rPr lang="en-GB" sz="1200" b="0" i="0" dirty="0">
                <a:solidFill>
                  <a:srgbClr val="000000"/>
                </a:solidFill>
                <a:effectLst/>
                <a:latin typeface="OpenDyslexic" panose="00000500000000000000" pitchFamily="50" charset="0"/>
              </a:rPr>
              <a:t>Home Secretary </a:t>
            </a:r>
            <a:r>
              <a:rPr lang="en-GB" sz="1200" b="1" dirty="0" err="1">
                <a:solidFill>
                  <a:srgbClr val="003580"/>
                </a:solidFill>
                <a:latin typeface="OpenDyslexic" panose="00000500000000000000" pitchFamily="50" charset="0"/>
              </a:rPr>
              <a:t>Priti</a:t>
            </a:r>
            <a:r>
              <a:rPr lang="en-GB" sz="1200" b="1" dirty="0">
                <a:solidFill>
                  <a:srgbClr val="003580"/>
                </a:solidFill>
                <a:latin typeface="OpenDyslexic" panose="00000500000000000000" pitchFamily="50" charset="0"/>
              </a:rPr>
              <a:t> Patel</a:t>
            </a:r>
            <a:r>
              <a:rPr lang="en-GB" sz="1200" dirty="0">
                <a:solidFill>
                  <a:srgbClr val="000000"/>
                </a:solidFill>
                <a:latin typeface="OpenDyslexic" panose="00000500000000000000" pitchFamily="50" charset="0"/>
              </a:rPr>
              <a:t> </a:t>
            </a:r>
            <a:r>
              <a:rPr lang="en-GB" sz="1200" b="0" i="0" dirty="0">
                <a:solidFill>
                  <a:srgbClr val="000000"/>
                </a:solidFill>
                <a:effectLst/>
                <a:latin typeface="OpenDyslexic" panose="00000500000000000000" pitchFamily="50" charset="0"/>
              </a:rPr>
              <a:t>is pressing ahead with the measure in the wake of abuse aimed at black England players after the team lost on penalties in the </a:t>
            </a:r>
            <a:r>
              <a:rPr lang="en-GB" sz="1200" b="1" dirty="0">
                <a:solidFill>
                  <a:srgbClr val="003580"/>
                </a:solidFill>
                <a:latin typeface="OpenDyslexic" panose="00000500000000000000" pitchFamily="50" charset="0"/>
              </a:rPr>
              <a:t>Euro 2020</a:t>
            </a:r>
            <a:r>
              <a:rPr lang="en-GB" sz="1200" dirty="0">
                <a:solidFill>
                  <a:srgbClr val="000000"/>
                </a:solidFill>
                <a:latin typeface="OpenDyslexic" panose="00000500000000000000" pitchFamily="50" charset="0"/>
              </a:rPr>
              <a:t> </a:t>
            </a:r>
            <a:r>
              <a:rPr lang="en-GB" sz="1200" b="0" i="0" dirty="0">
                <a:solidFill>
                  <a:srgbClr val="000000"/>
                </a:solidFill>
                <a:effectLst/>
                <a:latin typeface="OpenDyslexic" panose="00000500000000000000" pitchFamily="50" charset="0"/>
              </a:rPr>
              <a:t>final.</a:t>
            </a:r>
          </a:p>
          <a:p>
            <a:pPr algn="l"/>
            <a:r>
              <a:rPr lang="en-GB" sz="1400" b="1" dirty="0">
                <a:solidFill>
                  <a:srgbClr val="FF0066"/>
                </a:solidFill>
                <a:latin typeface="OpenDyslexic" panose="00000500000000000000" pitchFamily="50" charset="0"/>
                <a:ea typeface="Open Sans" panose="020B0606030504020204" pitchFamily="34" charset="0"/>
                <a:cs typeface="Open Sans" panose="020B0606030504020204" pitchFamily="34" charset="0"/>
              </a:rPr>
              <a:t>Will 5 years prison sentence really stop online trolls from abusing people? (5 marks)</a:t>
            </a:r>
          </a:p>
          <a:p>
            <a:pPr algn="l"/>
            <a:r>
              <a:rPr lang="en-GB" sz="1400" b="1" i="0" u="sng" dirty="0">
                <a:solidFill>
                  <a:srgbClr val="FF0066"/>
                </a:solidFill>
                <a:effectLst/>
                <a:latin typeface="OpenDyslexic" panose="00000500000000000000" pitchFamily="50" charset="0"/>
                <a:ea typeface="Open Sans" panose="020B0606030504020204" pitchFamily="34" charset="0"/>
                <a:cs typeface="Open Sans" panose="020B0606030504020204" pitchFamily="34" charset="0"/>
              </a:rPr>
              <a:t>																																																																																																																																																																																																																																																																										</a:t>
            </a:r>
            <a:endParaRPr lang="en-GB" sz="1200" b="0" i="0" dirty="0">
              <a:solidFill>
                <a:srgbClr val="000000"/>
              </a:solidFill>
              <a:effectLst/>
              <a:latin typeface="OpenDyslexic" panose="00000500000000000000" pitchFamily="50" charset="0"/>
            </a:endParaRPr>
          </a:p>
        </p:txBody>
      </p:sp>
      <p:pic>
        <p:nvPicPr>
          <p:cNvPr id="7" name="Picture 6">
            <a:extLst>
              <a:ext uri="{FF2B5EF4-FFF2-40B4-BE49-F238E27FC236}">
                <a16:creationId xmlns:a16="http://schemas.microsoft.com/office/drawing/2014/main" id="{43CE8BC0-4FD2-4DFF-9F63-300DFE9769B7}"/>
              </a:ext>
            </a:extLst>
          </p:cNvPr>
          <p:cNvPicPr>
            <a:picLocks noChangeAspect="1"/>
          </p:cNvPicPr>
          <p:nvPr/>
        </p:nvPicPr>
        <p:blipFill>
          <a:blip r:embed="rId2"/>
          <a:stretch>
            <a:fillRect/>
          </a:stretch>
        </p:blipFill>
        <p:spPr>
          <a:xfrm>
            <a:off x="62344" y="8321"/>
            <a:ext cx="6733309" cy="699335"/>
          </a:xfrm>
          <a:prstGeom prst="rect">
            <a:avLst/>
          </a:prstGeom>
        </p:spPr>
      </p:pic>
      <p:graphicFrame>
        <p:nvGraphicFramePr>
          <p:cNvPr id="2" name="Table 1">
            <a:extLst>
              <a:ext uri="{FF2B5EF4-FFF2-40B4-BE49-F238E27FC236}">
                <a16:creationId xmlns:a16="http://schemas.microsoft.com/office/drawing/2014/main" id="{452EE636-218B-E20E-312F-E00B88D0298A}"/>
              </a:ext>
            </a:extLst>
          </p:cNvPr>
          <p:cNvGraphicFramePr>
            <a:graphicFrameLocks noGrp="1"/>
          </p:cNvGraphicFramePr>
          <p:nvPr/>
        </p:nvGraphicFramePr>
        <p:xfrm>
          <a:off x="62344" y="7581172"/>
          <a:ext cx="6733309" cy="1965458"/>
        </p:xfrm>
        <a:graphic>
          <a:graphicData uri="http://schemas.openxmlformats.org/drawingml/2006/table">
            <a:tbl>
              <a:tblPr firstRow="1" bandRow="1">
                <a:tableStyleId>{5C22544A-7EE6-4342-B048-85BDC9FD1C3A}</a:tableStyleId>
              </a:tblPr>
              <a:tblGrid>
                <a:gridCol w="5590311">
                  <a:extLst>
                    <a:ext uri="{9D8B030D-6E8A-4147-A177-3AD203B41FA5}">
                      <a16:colId xmlns:a16="http://schemas.microsoft.com/office/drawing/2014/main" val="406799101"/>
                    </a:ext>
                  </a:extLst>
                </a:gridCol>
                <a:gridCol w="1142998">
                  <a:extLst>
                    <a:ext uri="{9D8B030D-6E8A-4147-A177-3AD203B41FA5}">
                      <a16:colId xmlns:a16="http://schemas.microsoft.com/office/drawing/2014/main" val="1480475498"/>
                    </a:ext>
                  </a:extLst>
                </a:gridCol>
              </a:tblGrid>
              <a:tr h="342649">
                <a:tc>
                  <a:txBody>
                    <a:bodyPr/>
                    <a:lstStyle/>
                    <a:p>
                      <a:pPr algn="ctr"/>
                      <a:r>
                        <a:rPr lang="en-GB" sz="1200" u="sng" dirty="0">
                          <a:solidFill>
                            <a:srgbClr val="FF0066"/>
                          </a:solidFill>
                          <a:latin typeface="OpenDyslexic" panose="00000500000000000000" pitchFamily="50" charset="0"/>
                        </a:rPr>
                        <a:t>Success criteria:</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tc>
                  <a:txBody>
                    <a:bodyPr/>
                    <a:lstStyle/>
                    <a:p>
                      <a:r>
                        <a:rPr lang="en-GB" sz="1200" dirty="0">
                          <a:solidFill>
                            <a:srgbClr val="FF0066"/>
                          </a:solidFill>
                          <a:latin typeface="OpenDyslexic" panose="00000500000000000000" pitchFamily="50" charset="0"/>
                        </a:rPr>
                        <a:t>Mark</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extLst>
                  <a:ext uri="{0D108BD9-81ED-4DB2-BD59-A6C34878D82A}">
                    <a16:rowId xmlns:a16="http://schemas.microsoft.com/office/drawing/2014/main" val="3447498680"/>
                  </a:ext>
                </a:extLst>
              </a:tr>
              <a:tr h="218459">
                <a:tc>
                  <a:txBody>
                    <a:bodyPr/>
                    <a:lstStyle/>
                    <a:p>
                      <a:r>
                        <a:rPr lang="en-GB" sz="1200" dirty="0">
                          <a:solidFill>
                            <a:srgbClr val="FF0066"/>
                          </a:solidFill>
                          <a:latin typeface="OpenDyslexic" panose="00000500000000000000" pitchFamily="50" charset="0"/>
                        </a:rPr>
                        <a:t>I have given my opinion in a full sentence.</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tc>
                  <a:txBody>
                    <a:bodyPr/>
                    <a:lstStyle/>
                    <a:p>
                      <a:r>
                        <a:rPr lang="en-GB" sz="1200" dirty="0">
                          <a:solidFill>
                            <a:srgbClr val="FF0066"/>
                          </a:solidFill>
                          <a:latin typeface="OpenDyslexic" panose="00000500000000000000" pitchFamily="50" charset="0"/>
                        </a:rPr>
                        <a:t>1</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extLst>
                  <a:ext uri="{0D108BD9-81ED-4DB2-BD59-A6C34878D82A}">
                    <a16:rowId xmlns:a16="http://schemas.microsoft.com/office/drawing/2014/main" val="292612713"/>
                  </a:ext>
                </a:extLst>
              </a:tr>
              <a:tr h="193521">
                <a:tc>
                  <a:txBody>
                    <a:bodyPr/>
                    <a:lstStyle/>
                    <a:p>
                      <a:r>
                        <a:rPr lang="en-GB" sz="1200" dirty="0">
                          <a:solidFill>
                            <a:srgbClr val="FF0066"/>
                          </a:solidFill>
                          <a:latin typeface="OpenDyslexic" panose="00000500000000000000" pitchFamily="50" charset="0"/>
                        </a:rPr>
                        <a:t>I have justified my opinion (because ……)</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tc>
                  <a:txBody>
                    <a:bodyPr/>
                    <a:lstStyle/>
                    <a:p>
                      <a:r>
                        <a:rPr lang="en-GB" sz="1200" dirty="0">
                          <a:solidFill>
                            <a:srgbClr val="FF0066"/>
                          </a:solidFill>
                          <a:latin typeface="OpenDyslexic" panose="00000500000000000000" pitchFamily="50" charset="0"/>
                        </a:rPr>
                        <a:t>1</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extLst>
                  <a:ext uri="{0D108BD9-81ED-4DB2-BD59-A6C34878D82A}">
                    <a16:rowId xmlns:a16="http://schemas.microsoft.com/office/drawing/2014/main" val="1020819926"/>
                  </a:ext>
                </a:extLst>
              </a:tr>
              <a:tr h="251710">
                <a:tc>
                  <a:txBody>
                    <a:bodyPr/>
                    <a:lstStyle/>
                    <a:p>
                      <a:r>
                        <a:rPr lang="en-GB" sz="1200" dirty="0">
                          <a:solidFill>
                            <a:srgbClr val="FF0066"/>
                          </a:solidFill>
                          <a:latin typeface="OpenDyslexic" panose="00000500000000000000" pitchFamily="50" charset="0"/>
                        </a:rPr>
                        <a:t>I have included clear and specific examples (more than 1 point)</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tc>
                  <a:txBody>
                    <a:bodyPr/>
                    <a:lstStyle/>
                    <a:p>
                      <a:r>
                        <a:rPr lang="en-GB" sz="1200" dirty="0">
                          <a:solidFill>
                            <a:srgbClr val="FF0066"/>
                          </a:solidFill>
                          <a:latin typeface="OpenDyslexic" panose="00000500000000000000" pitchFamily="50" charset="0"/>
                        </a:rPr>
                        <a:t>1</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extLst>
                  <a:ext uri="{0D108BD9-81ED-4DB2-BD59-A6C34878D82A}">
                    <a16:rowId xmlns:a16="http://schemas.microsoft.com/office/drawing/2014/main" val="2824331860"/>
                  </a:ext>
                </a:extLst>
              </a:tr>
              <a:tr h="0">
                <a:tc>
                  <a:txBody>
                    <a:bodyPr/>
                    <a:lstStyle/>
                    <a:p>
                      <a:r>
                        <a:rPr lang="en-GB" sz="1200" dirty="0">
                          <a:solidFill>
                            <a:srgbClr val="FF0066"/>
                          </a:solidFill>
                          <a:latin typeface="OpenDyslexic" panose="00000500000000000000" pitchFamily="50" charset="0"/>
                        </a:rPr>
                        <a:t>I have included key words such as: online trolls, abuse, online and social media </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tc>
                  <a:txBody>
                    <a:bodyPr/>
                    <a:lstStyle/>
                    <a:p>
                      <a:r>
                        <a:rPr lang="en-GB" sz="1200" dirty="0">
                          <a:solidFill>
                            <a:srgbClr val="FF0066"/>
                          </a:solidFill>
                          <a:latin typeface="OpenDyslexic" panose="00000500000000000000" pitchFamily="50" charset="0"/>
                        </a:rPr>
                        <a:t>1 = 1-2 </a:t>
                      </a:r>
                    </a:p>
                    <a:p>
                      <a:r>
                        <a:rPr lang="en-GB" sz="1200" dirty="0">
                          <a:solidFill>
                            <a:srgbClr val="FF0066"/>
                          </a:solidFill>
                          <a:latin typeface="OpenDyslexic" panose="00000500000000000000" pitchFamily="50" charset="0"/>
                        </a:rPr>
                        <a:t>2 = 2-3</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extLst>
                  <a:ext uri="{0D108BD9-81ED-4DB2-BD59-A6C34878D82A}">
                    <a16:rowId xmlns:a16="http://schemas.microsoft.com/office/drawing/2014/main" val="930985757"/>
                  </a:ext>
                </a:extLst>
              </a:tr>
              <a:tr h="342649">
                <a:tc>
                  <a:txBody>
                    <a:bodyPr/>
                    <a:lstStyle/>
                    <a:p>
                      <a:pPr algn="r"/>
                      <a:r>
                        <a:rPr lang="en-GB" sz="1200" dirty="0">
                          <a:solidFill>
                            <a:srgbClr val="FF0066"/>
                          </a:solidFill>
                          <a:latin typeface="OpenDyslexic" panose="00000500000000000000" pitchFamily="50" charset="0"/>
                        </a:rPr>
                        <a:t>Total:</a:t>
                      </a: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tc>
                  <a:txBody>
                    <a:bodyPr/>
                    <a:lstStyle/>
                    <a:p>
                      <a:endParaRPr lang="en-GB" sz="1200" dirty="0">
                        <a:solidFill>
                          <a:srgbClr val="FF0066"/>
                        </a:solidFill>
                        <a:latin typeface="OpenDyslexic" panose="00000500000000000000" pitchFamily="50" charset="0"/>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noFill/>
                  </a:tcPr>
                </a:tc>
                <a:extLst>
                  <a:ext uri="{0D108BD9-81ED-4DB2-BD59-A6C34878D82A}">
                    <a16:rowId xmlns:a16="http://schemas.microsoft.com/office/drawing/2014/main" val="4208426608"/>
                  </a:ext>
                </a:extLst>
              </a:tr>
            </a:tbl>
          </a:graphicData>
        </a:graphic>
      </p:graphicFrame>
    </p:spTree>
    <p:extLst>
      <p:ext uri="{BB962C8B-B14F-4D97-AF65-F5344CB8AC3E}">
        <p14:creationId xmlns:p14="http://schemas.microsoft.com/office/powerpoint/2010/main" val="90727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C3114-F69C-4878-AB26-5918D7948DAA}"/>
              </a:ext>
            </a:extLst>
          </p:cNvPr>
          <p:cNvSpPr>
            <a:spLocks noGrp="1"/>
          </p:cNvSpPr>
          <p:nvPr>
            <p:ph type="sldNum" sz="quarter" idx="12"/>
          </p:nvPr>
        </p:nvSpPr>
        <p:spPr/>
        <p:txBody>
          <a:bodyPr/>
          <a:lstStyle/>
          <a:p>
            <a:fld id="{622CA69B-FCC7-420A-B9BE-C31FA725E113}" type="slidenum">
              <a:rPr lang="en-GB" smtClean="0"/>
              <a:t>3</a:t>
            </a:fld>
            <a:endParaRPr lang="en-GB"/>
          </a:p>
        </p:txBody>
      </p:sp>
      <p:graphicFrame>
        <p:nvGraphicFramePr>
          <p:cNvPr id="5" name="Table 7">
            <a:extLst>
              <a:ext uri="{FF2B5EF4-FFF2-40B4-BE49-F238E27FC236}">
                <a16:creationId xmlns:a16="http://schemas.microsoft.com/office/drawing/2014/main" id="{63E34AC6-CFFE-4F28-A718-CAB35A2C8625}"/>
              </a:ext>
            </a:extLst>
          </p:cNvPr>
          <p:cNvGraphicFramePr>
            <a:graphicFrameLocks noGrp="1"/>
          </p:cNvGraphicFramePr>
          <p:nvPr/>
        </p:nvGraphicFramePr>
        <p:xfrm>
          <a:off x="127696" y="2276890"/>
          <a:ext cx="6602608" cy="3728650"/>
        </p:xfrm>
        <a:graphic>
          <a:graphicData uri="http://schemas.openxmlformats.org/drawingml/2006/table">
            <a:tbl>
              <a:tblPr firstRow="1" bandRow="1">
                <a:tableStyleId>{5940675A-B579-460E-94D1-54222C63F5DA}</a:tableStyleId>
              </a:tblPr>
              <a:tblGrid>
                <a:gridCol w="1650652">
                  <a:extLst>
                    <a:ext uri="{9D8B030D-6E8A-4147-A177-3AD203B41FA5}">
                      <a16:colId xmlns:a16="http://schemas.microsoft.com/office/drawing/2014/main" val="2661564189"/>
                    </a:ext>
                  </a:extLst>
                </a:gridCol>
                <a:gridCol w="1650652">
                  <a:extLst>
                    <a:ext uri="{9D8B030D-6E8A-4147-A177-3AD203B41FA5}">
                      <a16:colId xmlns:a16="http://schemas.microsoft.com/office/drawing/2014/main" val="352589200"/>
                    </a:ext>
                  </a:extLst>
                </a:gridCol>
                <a:gridCol w="1650652">
                  <a:extLst>
                    <a:ext uri="{9D8B030D-6E8A-4147-A177-3AD203B41FA5}">
                      <a16:colId xmlns:a16="http://schemas.microsoft.com/office/drawing/2014/main" val="473253372"/>
                    </a:ext>
                  </a:extLst>
                </a:gridCol>
                <a:gridCol w="1650652">
                  <a:extLst>
                    <a:ext uri="{9D8B030D-6E8A-4147-A177-3AD203B41FA5}">
                      <a16:colId xmlns:a16="http://schemas.microsoft.com/office/drawing/2014/main" val="2525000980"/>
                    </a:ext>
                  </a:extLst>
                </a:gridCol>
              </a:tblGrid>
              <a:tr h="1198810">
                <a:tc>
                  <a:txBody>
                    <a:bodyPr/>
                    <a:lstStyle/>
                    <a:p>
                      <a:r>
                        <a:rPr lang="en-GB" sz="1100" dirty="0">
                          <a:latin typeface="OpenDyslexic" panose="00000500000000000000" pitchFamily="50" charset="0"/>
                        </a:rPr>
                        <a:t>Your friend only wants to talk when no one else is around </a:t>
                      </a:r>
                    </a:p>
                  </a:txBody>
                  <a:tcPr/>
                </a:tc>
                <a:tc>
                  <a:txBody>
                    <a:bodyPr/>
                    <a:lstStyle/>
                    <a:p>
                      <a:r>
                        <a:rPr lang="en-GB" sz="1100" dirty="0">
                          <a:latin typeface="OpenDyslexic" panose="00000500000000000000" pitchFamily="50" charset="0"/>
                        </a:rPr>
                        <a:t>Your friend always supports you when someone says mean things </a:t>
                      </a:r>
                    </a:p>
                  </a:txBody>
                  <a:tcPr/>
                </a:tc>
                <a:tc>
                  <a:txBody>
                    <a:bodyPr/>
                    <a:lstStyle/>
                    <a:p>
                      <a:r>
                        <a:rPr lang="en-GB" sz="1100" dirty="0">
                          <a:latin typeface="OpenDyslexic" panose="00000500000000000000" pitchFamily="50" charset="0"/>
                        </a:rPr>
                        <a:t>Your parents do not like your friend, they say that they can see them ‘changing’ you. </a:t>
                      </a:r>
                    </a:p>
                  </a:txBody>
                  <a:tcPr/>
                </a:tc>
                <a:tc>
                  <a:txBody>
                    <a:bodyPr/>
                    <a:lstStyle/>
                    <a:p>
                      <a:r>
                        <a:rPr lang="en-GB" sz="1100" dirty="0">
                          <a:latin typeface="OpenDyslexic" panose="00000500000000000000" pitchFamily="50" charset="0"/>
                        </a:rPr>
                        <a:t>Your friend never disagrees with you.</a:t>
                      </a:r>
                    </a:p>
                  </a:txBody>
                  <a:tcPr/>
                </a:tc>
                <a:extLst>
                  <a:ext uri="{0D108BD9-81ED-4DB2-BD59-A6C34878D82A}">
                    <a16:rowId xmlns:a16="http://schemas.microsoft.com/office/drawing/2014/main" val="1099912616"/>
                  </a:ext>
                </a:extLst>
              </a:tr>
              <a:tr h="929077">
                <a:tc>
                  <a:txBody>
                    <a:bodyPr/>
                    <a:lstStyle/>
                    <a:p>
                      <a:r>
                        <a:rPr lang="en-GB" sz="1100" dirty="0">
                          <a:latin typeface="OpenDyslexic" panose="00000500000000000000" pitchFamily="50" charset="0"/>
                        </a:rPr>
                        <a:t>A good friend has everything in common. </a:t>
                      </a:r>
                    </a:p>
                  </a:txBody>
                  <a:tcPr/>
                </a:tc>
                <a:tc>
                  <a:txBody>
                    <a:bodyPr/>
                    <a:lstStyle/>
                    <a:p>
                      <a:r>
                        <a:rPr lang="en-GB" sz="1100" dirty="0">
                          <a:latin typeface="OpenDyslexic" panose="00000500000000000000" pitchFamily="50" charset="0"/>
                        </a:rPr>
                        <a:t>Your friend always covers for you when you want to sneak out without telling your parents</a:t>
                      </a:r>
                    </a:p>
                  </a:txBody>
                  <a:tcPr/>
                </a:tc>
                <a:tc>
                  <a:txBody>
                    <a:bodyPr/>
                    <a:lstStyle/>
                    <a:p>
                      <a:r>
                        <a:rPr lang="en-GB" sz="1100" dirty="0">
                          <a:latin typeface="OpenDyslexic" panose="00000500000000000000" pitchFamily="50" charset="0"/>
                        </a:rPr>
                        <a:t>Your friend always says nasty things about you to other people </a:t>
                      </a:r>
                    </a:p>
                  </a:txBody>
                  <a:tcPr/>
                </a:tc>
                <a:tc>
                  <a:txBody>
                    <a:bodyPr/>
                    <a:lstStyle/>
                    <a:p>
                      <a:r>
                        <a:rPr lang="en-GB" sz="1100" dirty="0">
                          <a:latin typeface="OpenDyslexic" panose="00000500000000000000" pitchFamily="50" charset="0"/>
                        </a:rPr>
                        <a:t>They always tell you to do things that will get you into trouble </a:t>
                      </a:r>
                    </a:p>
                  </a:txBody>
                  <a:tcPr/>
                </a:tc>
                <a:extLst>
                  <a:ext uri="{0D108BD9-81ED-4DB2-BD59-A6C34878D82A}">
                    <a16:rowId xmlns:a16="http://schemas.microsoft.com/office/drawing/2014/main" val="2702087767"/>
                  </a:ext>
                </a:extLst>
              </a:tr>
              <a:tr h="389613">
                <a:tc>
                  <a:txBody>
                    <a:bodyPr/>
                    <a:lstStyle/>
                    <a:p>
                      <a:r>
                        <a:rPr lang="en-GB" sz="1100" dirty="0">
                          <a:latin typeface="OpenDyslexic" panose="00000500000000000000" pitchFamily="50" charset="0"/>
                        </a:rPr>
                        <a:t>Your friend always asks you to do things that you aren’t comfortable with because its ‘cool’ </a:t>
                      </a:r>
                    </a:p>
                  </a:txBody>
                  <a:tcPr/>
                </a:tc>
                <a:tc>
                  <a:txBody>
                    <a:bodyPr/>
                    <a:lstStyle/>
                    <a:p>
                      <a:r>
                        <a:rPr lang="en-GB" sz="1100" dirty="0">
                          <a:latin typeface="OpenDyslexic" panose="00000500000000000000" pitchFamily="50" charset="0"/>
                        </a:rPr>
                        <a:t>Your friend always has your back in any argument. After they will have a conversation about how it could be handled differently </a:t>
                      </a:r>
                    </a:p>
                  </a:txBody>
                  <a:tcPr/>
                </a:tc>
                <a:tc>
                  <a:txBody>
                    <a:bodyPr/>
                    <a:lstStyle/>
                    <a:p>
                      <a:r>
                        <a:rPr lang="en-GB" sz="1100" dirty="0">
                          <a:latin typeface="OpenDyslexic" panose="00000500000000000000" pitchFamily="50" charset="0"/>
                        </a:rPr>
                        <a:t>Your friend always wants to play out with older people, even if you feel uncomfortable </a:t>
                      </a:r>
                    </a:p>
                  </a:txBody>
                  <a:tcPr/>
                </a:tc>
                <a:tc>
                  <a:txBody>
                    <a:bodyPr/>
                    <a:lstStyle/>
                    <a:p>
                      <a:r>
                        <a:rPr lang="en-GB" sz="1100" dirty="0">
                          <a:latin typeface="OpenDyslexic" panose="00000500000000000000" pitchFamily="50" charset="0"/>
                        </a:rPr>
                        <a:t>Sometimes, when you are around your friend, you just feel lonely and not heard </a:t>
                      </a:r>
                    </a:p>
                  </a:txBody>
                  <a:tcPr/>
                </a:tc>
                <a:extLst>
                  <a:ext uri="{0D108BD9-81ED-4DB2-BD59-A6C34878D82A}">
                    <a16:rowId xmlns:a16="http://schemas.microsoft.com/office/drawing/2014/main" val="1029951377"/>
                  </a:ext>
                </a:extLst>
              </a:tr>
            </a:tbl>
          </a:graphicData>
        </a:graphic>
      </p:graphicFrame>
      <p:sp>
        <p:nvSpPr>
          <p:cNvPr id="7" name="Cloud 6">
            <a:extLst>
              <a:ext uri="{FF2B5EF4-FFF2-40B4-BE49-F238E27FC236}">
                <a16:creationId xmlns:a16="http://schemas.microsoft.com/office/drawing/2014/main" id="{1F405DDF-C7F6-468C-8954-45030D042652}"/>
              </a:ext>
            </a:extLst>
          </p:cNvPr>
          <p:cNvSpPr/>
          <p:nvPr/>
        </p:nvSpPr>
        <p:spPr>
          <a:xfrm>
            <a:off x="2160305" y="7613479"/>
            <a:ext cx="2452255" cy="10252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OpenDyslexic" panose="00000500000000000000" pitchFamily="50" charset="0"/>
              </a:rPr>
              <a:t>Reasons why people may fall out of friendship</a:t>
            </a:r>
          </a:p>
        </p:txBody>
      </p:sp>
      <p:sp>
        <p:nvSpPr>
          <p:cNvPr id="6" name="TextBox 5">
            <a:extLst>
              <a:ext uri="{FF2B5EF4-FFF2-40B4-BE49-F238E27FC236}">
                <a16:creationId xmlns:a16="http://schemas.microsoft.com/office/drawing/2014/main" id="{427D51C5-3174-47A4-B164-C1CA944B632C}"/>
              </a:ext>
            </a:extLst>
          </p:cNvPr>
          <p:cNvSpPr txBox="1"/>
          <p:nvPr/>
        </p:nvSpPr>
        <p:spPr>
          <a:xfrm>
            <a:off x="127696" y="156174"/>
            <a:ext cx="6602608" cy="2000548"/>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From the video, how can we help people who may be feeling lonely or bullied</a:t>
            </a:r>
          </a:p>
          <a:p>
            <a:r>
              <a:rPr lang="en-GB" sz="1600" u="sng" dirty="0">
                <a:latin typeface="OpenDyslexic" panose="00000500000000000000" pitchFamily="50" charset="0"/>
              </a:rPr>
              <a:t>																																																																																				</a:t>
            </a:r>
          </a:p>
          <a:p>
            <a:r>
              <a:rPr lang="en-GB" sz="1600" u="sng" dirty="0">
                <a:latin typeface="OpenDyslexic" panose="00000500000000000000" pitchFamily="50" charset="0"/>
              </a:rPr>
              <a:t>														</a:t>
            </a:r>
            <a:endParaRPr lang="en-GB" sz="1600" dirty="0">
              <a:latin typeface="OpenDyslexic" panose="00000500000000000000" pitchFamily="50" charset="0"/>
            </a:endParaRPr>
          </a:p>
        </p:txBody>
      </p:sp>
    </p:spTree>
    <p:extLst>
      <p:ext uri="{BB962C8B-B14F-4D97-AF65-F5344CB8AC3E}">
        <p14:creationId xmlns:p14="http://schemas.microsoft.com/office/powerpoint/2010/main" val="1748666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FD7856-BA5D-7964-6598-AF212B4CF6E5}"/>
              </a:ext>
            </a:extLst>
          </p:cNvPr>
          <p:cNvSpPr>
            <a:spLocks noGrp="1"/>
          </p:cNvSpPr>
          <p:nvPr>
            <p:ph type="sldNum" sz="quarter" idx="12"/>
          </p:nvPr>
        </p:nvSpPr>
        <p:spPr/>
        <p:txBody>
          <a:bodyPr/>
          <a:lstStyle/>
          <a:p>
            <a:fld id="{622CA69B-FCC7-420A-B9BE-C31FA725E113}" type="slidenum">
              <a:rPr lang="en-GB" smtClean="0"/>
              <a:t>30</a:t>
            </a:fld>
            <a:endParaRPr lang="en-GB"/>
          </a:p>
        </p:txBody>
      </p:sp>
      <p:sp>
        <p:nvSpPr>
          <p:cNvPr id="6" name="TextBox 5">
            <a:extLst>
              <a:ext uri="{FF2B5EF4-FFF2-40B4-BE49-F238E27FC236}">
                <a16:creationId xmlns:a16="http://schemas.microsoft.com/office/drawing/2014/main" id="{675D29BB-8BD2-80DA-1A5C-AB55B131BF32}"/>
              </a:ext>
            </a:extLst>
          </p:cNvPr>
          <p:cNvSpPr txBox="1"/>
          <p:nvPr/>
        </p:nvSpPr>
        <p:spPr>
          <a:xfrm>
            <a:off x="0" y="0"/>
            <a:ext cx="6858000" cy="276999"/>
          </a:xfrm>
          <a:prstGeom prst="rect">
            <a:avLst/>
          </a:prstGeom>
          <a:noFill/>
        </p:spPr>
        <p:txBody>
          <a:bodyPr wrap="square" rtlCol="0">
            <a:spAutoFit/>
          </a:bodyPr>
          <a:lstStyle/>
          <a:p>
            <a:r>
              <a:rPr lang="en-GB" sz="1200" u="sng" dirty="0">
                <a:latin typeface="OpenDyslexic" panose="00000500000000000000" pitchFamily="50" charset="0"/>
              </a:rPr>
              <a:t>BQ5: What are the online dangers? </a:t>
            </a:r>
          </a:p>
        </p:txBody>
      </p:sp>
      <p:sp>
        <p:nvSpPr>
          <p:cNvPr id="7" name="TextBox 6">
            <a:extLst>
              <a:ext uri="{FF2B5EF4-FFF2-40B4-BE49-F238E27FC236}">
                <a16:creationId xmlns:a16="http://schemas.microsoft.com/office/drawing/2014/main" id="{2967235F-F8CC-9246-BCCF-84CC7CCB1547}"/>
              </a:ext>
            </a:extLst>
          </p:cNvPr>
          <p:cNvSpPr txBox="1"/>
          <p:nvPr/>
        </p:nvSpPr>
        <p:spPr>
          <a:xfrm>
            <a:off x="127696" y="5989907"/>
            <a:ext cx="6602608" cy="3139321"/>
          </a:xfrm>
          <a:prstGeom prst="rect">
            <a:avLst/>
          </a:prstGeom>
          <a:noFill/>
          <a:ln>
            <a:solidFill>
              <a:srgbClr val="92D050"/>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Cloud 7">
            <a:extLst>
              <a:ext uri="{FF2B5EF4-FFF2-40B4-BE49-F238E27FC236}">
                <a16:creationId xmlns:a16="http://schemas.microsoft.com/office/drawing/2014/main" id="{E95837AB-72B3-4803-59C6-4F7E2F6A131F}"/>
              </a:ext>
            </a:extLst>
          </p:cNvPr>
          <p:cNvSpPr/>
          <p:nvPr/>
        </p:nvSpPr>
        <p:spPr>
          <a:xfrm>
            <a:off x="1680915" y="6442398"/>
            <a:ext cx="3255818" cy="12746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OpenDyslexic" panose="00000500000000000000" pitchFamily="50" charset="0"/>
              </a:rPr>
              <a:t>Online dangers </a:t>
            </a:r>
          </a:p>
        </p:txBody>
      </p:sp>
      <p:graphicFrame>
        <p:nvGraphicFramePr>
          <p:cNvPr id="2" name="Table 1">
            <a:extLst>
              <a:ext uri="{FF2B5EF4-FFF2-40B4-BE49-F238E27FC236}">
                <a16:creationId xmlns:a16="http://schemas.microsoft.com/office/drawing/2014/main" id="{E25F781A-1847-664E-1052-966BB7839E7B}"/>
              </a:ext>
            </a:extLst>
          </p:cNvPr>
          <p:cNvGraphicFramePr>
            <a:graphicFrameLocks noGrp="1"/>
          </p:cNvGraphicFramePr>
          <p:nvPr/>
        </p:nvGraphicFramePr>
        <p:xfrm>
          <a:off x="127696" y="3829260"/>
          <a:ext cx="1504451" cy="2005560"/>
        </p:xfrm>
        <a:graphic>
          <a:graphicData uri="http://schemas.openxmlformats.org/drawingml/2006/table">
            <a:tbl>
              <a:tblPr firstRow="1" bandRow="1">
                <a:tableStyleId>{5C22544A-7EE6-4342-B048-85BDC9FD1C3A}</a:tableStyleId>
              </a:tblPr>
              <a:tblGrid>
                <a:gridCol w="1504451">
                  <a:extLst>
                    <a:ext uri="{9D8B030D-6E8A-4147-A177-3AD203B41FA5}">
                      <a16:colId xmlns:a16="http://schemas.microsoft.com/office/drawing/2014/main" val="2002587198"/>
                    </a:ext>
                  </a:extLst>
                </a:gridCol>
              </a:tblGrid>
              <a:tr h="501390">
                <a:tc>
                  <a:txBody>
                    <a:bodyPr/>
                    <a:lstStyle/>
                    <a:p>
                      <a:pPr algn="ctr"/>
                      <a:r>
                        <a:rPr lang="en-GB" sz="1200" b="0" dirty="0">
                          <a:solidFill>
                            <a:schemeClr val="tx1"/>
                          </a:solidFill>
                          <a:latin typeface="OpenDyslexic" panose="00000500000000000000" pitchFamily="50" charset="0"/>
                        </a:rPr>
                        <a:t>Bully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501390">
                <a:tc>
                  <a:txBody>
                    <a:bodyPr/>
                    <a:lstStyle/>
                    <a:p>
                      <a:pPr algn="ctr"/>
                      <a:r>
                        <a:rPr lang="en-GB" sz="1200" b="0" dirty="0">
                          <a:solidFill>
                            <a:schemeClr val="tx1"/>
                          </a:solidFill>
                          <a:latin typeface="OpenDyslexic" panose="00000500000000000000" pitchFamily="50" charset="0"/>
                        </a:rPr>
                        <a:t>Online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501390">
                <a:tc>
                  <a:txBody>
                    <a:bodyPr/>
                    <a:lstStyle/>
                    <a:p>
                      <a:pPr algn="ctr"/>
                      <a:r>
                        <a:rPr lang="en-GB" sz="1200" b="0" dirty="0">
                          <a:solidFill>
                            <a:schemeClr val="tx1"/>
                          </a:solidFill>
                          <a:latin typeface="OpenDyslexic" panose="00000500000000000000" pitchFamily="50" charset="0"/>
                        </a:rPr>
                        <a:t>Manipulation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501390">
                <a:tc>
                  <a:txBody>
                    <a:bodyPr/>
                    <a:lstStyle/>
                    <a:p>
                      <a:pPr algn="ctr"/>
                      <a:r>
                        <a:rPr lang="en-GB" sz="1200" b="0" dirty="0">
                          <a:solidFill>
                            <a:schemeClr val="tx1"/>
                          </a:solidFill>
                          <a:latin typeface="OpenDyslexic" panose="00000500000000000000" pitchFamily="50" charset="0"/>
                        </a:rPr>
                        <a:t>Grooming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3" name="Table 2">
            <a:extLst>
              <a:ext uri="{FF2B5EF4-FFF2-40B4-BE49-F238E27FC236}">
                <a16:creationId xmlns:a16="http://schemas.microsoft.com/office/drawing/2014/main" id="{4EF205D0-47DF-2B26-1919-5E2E09D84ECB}"/>
              </a:ext>
            </a:extLst>
          </p:cNvPr>
          <p:cNvGraphicFramePr>
            <a:graphicFrameLocks noGrp="1"/>
          </p:cNvGraphicFramePr>
          <p:nvPr/>
        </p:nvGraphicFramePr>
        <p:xfrm>
          <a:off x="3025632" y="3794697"/>
          <a:ext cx="3662105" cy="2074686"/>
        </p:xfrm>
        <a:graphic>
          <a:graphicData uri="http://schemas.openxmlformats.org/drawingml/2006/table">
            <a:tbl>
              <a:tblPr firstRow="1" bandRow="1">
                <a:tableStyleId>{5C22544A-7EE6-4342-B048-85BDC9FD1C3A}</a:tableStyleId>
              </a:tblPr>
              <a:tblGrid>
                <a:gridCol w="3662105">
                  <a:extLst>
                    <a:ext uri="{9D8B030D-6E8A-4147-A177-3AD203B41FA5}">
                      <a16:colId xmlns:a16="http://schemas.microsoft.com/office/drawing/2014/main" val="2002587198"/>
                    </a:ext>
                  </a:extLst>
                </a:gridCol>
              </a:tblGrid>
              <a:tr h="49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Harmful influence over others </a:t>
                      </a:r>
                    </a:p>
                    <a:p>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359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The winning of confidence of a victim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70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a person who habitually seeks to harm or intimidate those whom they perceive as vulnerable</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524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Connected to a computer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5" name="TextBox 4">
            <a:extLst>
              <a:ext uri="{FF2B5EF4-FFF2-40B4-BE49-F238E27FC236}">
                <a16:creationId xmlns:a16="http://schemas.microsoft.com/office/drawing/2014/main" id="{ECA978C7-49B5-8FCA-5BFC-B8DCBCA8CA0B}"/>
              </a:ext>
            </a:extLst>
          </p:cNvPr>
          <p:cNvSpPr txBox="1"/>
          <p:nvPr/>
        </p:nvSpPr>
        <p:spPr>
          <a:xfrm>
            <a:off x="20783" y="403162"/>
            <a:ext cx="6837218" cy="2800767"/>
          </a:xfrm>
          <a:prstGeom prst="rect">
            <a:avLst/>
          </a:prstGeom>
          <a:noFill/>
        </p:spPr>
        <p:txBody>
          <a:bodyPr wrap="square" rtlCol="0">
            <a:spAutoFit/>
          </a:bodyPr>
          <a:lstStyle/>
          <a:p>
            <a:r>
              <a:rPr lang="en-GB" sz="1200" u="sng" dirty="0">
                <a:latin typeface="OpenDyslexic" panose="00000500000000000000" pitchFamily="50" charset="0"/>
              </a:rPr>
              <a:t>Drill questions:</a:t>
            </a:r>
          </a:p>
          <a:p>
            <a:r>
              <a:rPr lang="en-GB" sz="1200" dirty="0">
                <a:latin typeface="OpenDyslexic" panose="00000500000000000000" pitchFamily="50" charset="0"/>
              </a:rPr>
              <a:t>1. What is meant by predestination? </a:t>
            </a:r>
            <a:r>
              <a:rPr lang="en-GB" sz="1600" u="sng" dirty="0">
                <a:latin typeface="OpenDyslexic" panose="00000500000000000000" pitchFamily="50" charset="0"/>
              </a:rPr>
              <a:t>													</a:t>
            </a: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2. What is meant by the term agnostic?</a:t>
            </a:r>
            <a:r>
              <a:rPr lang="en-GB" sz="1600" u="sng" dirty="0">
                <a:latin typeface="OpenDyslexic" panose="00000500000000000000" pitchFamily="50" charset="0"/>
              </a:rPr>
              <a:t>																					</a:t>
            </a: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3. What is meant by the term perception?</a:t>
            </a:r>
            <a:r>
              <a:rPr lang="en-GB" sz="1600" u="sng" dirty="0">
                <a:latin typeface="OpenDyslexic" panose="00000500000000000000" pitchFamily="50" charset="0"/>
              </a:rPr>
              <a:t>																					</a:t>
            </a:r>
            <a:endParaRPr lang="en-GB" sz="1200" dirty="0">
              <a:latin typeface="OpenDyslexic" panose="00000500000000000000" pitchFamily="50" charset="0"/>
            </a:endParaRPr>
          </a:p>
          <a:p>
            <a:pPr marL="0" indent="0">
              <a:buNone/>
            </a:pPr>
            <a:endParaRPr lang="en-GB" sz="2800" dirty="0">
              <a:latin typeface="OpenDyslexic" panose="00000500000000000000" pitchFamily="50" charset="0"/>
            </a:endParaRPr>
          </a:p>
          <a:p>
            <a:endParaRPr lang="en-GB" sz="4000" dirty="0">
              <a:latin typeface="OpenDyslexic" panose="00000500000000000000" pitchFamily="50" charset="0"/>
            </a:endParaRPr>
          </a:p>
        </p:txBody>
      </p:sp>
      <p:sp>
        <p:nvSpPr>
          <p:cNvPr id="9" name="TextBox 8">
            <a:extLst>
              <a:ext uri="{FF2B5EF4-FFF2-40B4-BE49-F238E27FC236}">
                <a16:creationId xmlns:a16="http://schemas.microsoft.com/office/drawing/2014/main" id="{697F6357-AA9C-6945-0529-B3E5AA409A97}"/>
              </a:ext>
            </a:extLst>
          </p:cNvPr>
          <p:cNvSpPr txBox="1"/>
          <p:nvPr/>
        </p:nvSpPr>
        <p:spPr>
          <a:xfrm>
            <a:off x="20783" y="2613161"/>
            <a:ext cx="6858000" cy="1692771"/>
          </a:xfrm>
          <a:prstGeom prst="rect">
            <a:avLst/>
          </a:prstGeom>
          <a:noFill/>
        </p:spPr>
        <p:txBody>
          <a:bodyPr wrap="square">
            <a:spAutoFit/>
          </a:bodyPr>
          <a:lstStyle/>
          <a:p>
            <a:r>
              <a:rPr lang="en-GB" sz="1200" b="1" dirty="0">
                <a:solidFill>
                  <a:srgbClr val="FF0066"/>
                </a:solidFill>
                <a:latin typeface="OpenDyslexic" panose="00000500000000000000" pitchFamily="50" charset="0"/>
              </a:rPr>
              <a:t>  Exam style question:</a:t>
            </a:r>
          </a:p>
          <a:p>
            <a:r>
              <a:rPr lang="en-GB" sz="1200" dirty="0">
                <a:solidFill>
                  <a:srgbClr val="FF0066"/>
                </a:solidFill>
                <a:latin typeface="OpenDyslexic" panose="00000500000000000000" pitchFamily="50" charset="0"/>
              </a:rPr>
              <a:t>	What is meant by the term hazard? </a:t>
            </a:r>
          </a:p>
          <a:p>
            <a:r>
              <a:rPr lang="en-GB" sz="1200" dirty="0">
                <a:solidFill>
                  <a:srgbClr val="FF0066"/>
                </a:solidFill>
                <a:latin typeface="OpenDyslexic" panose="00000500000000000000" pitchFamily="50" charset="0"/>
              </a:rPr>
              <a:t>  	[2 marks]</a:t>
            </a:r>
            <a:r>
              <a:rPr lang="en-GB" sz="1600" u="sng" dirty="0">
                <a:solidFill>
                  <a:srgbClr val="FF0066"/>
                </a:solidFill>
                <a:latin typeface="OpenDyslexic" panose="00000500000000000000" pitchFamily="50" charset="0"/>
              </a:rPr>
              <a:t>																												</a:t>
            </a:r>
            <a:endParaRPr lang="en-GB" sz="1200" dirty="0">
              <a:solidFill>
                <a:srgbClr val="FF0066"/>
              </a:solidFill>
              <a:latin typeface="OpenDyslexic" panose="00000500000000000000" pitchFamily="50" charset="0"/>
            </a:endParaRPr>
          </a:p>
          <a:p>
            <a:endParaRPr lang="en-GB" sz="3200" dirty="0">
              <a:solidFill>
                <a:srgbClr val="FF0066"/>
              </a:solidFill>
            </a:endParaRPr>
          </a:p>
        </p:txBody>
      </p:sp>
      <p:pic>
        <p:nvPicPr>
          <p:cNvPr id="10" name="Picture 9">
            <a:extLst>
              <a:ext uri="{FF2B5EF4-FFF2-40B4-BE49-F238E27FC236}">
                <a16:creationId xmlns:a16="http://schemas.microsoft.com/office/drawing/2014/main" id="{26D7381C-BF41-5599-FE6A-EC74D596FC9D}"/>
              </a:ext>
            </a:extLst>
          </p:cNvPr>
          <p:cNvPicPr>
            <a:picLocks noChangeAspect="1"/>
          </p:cNvPicPr>
          <p:nvPr/>
        </p:nvPicPr>
        <p:blipFill>
          <a:blip r:embed="rId2"/>
          <a:stretch>
            <a:fillRect/>
          </a:stretch>
        </p:blipFill>
        <p:spPr>
          <a:xfrm>
            <a:off x="47574" y="2874769"/>
            <a:ext cx="464960" cy="497222"/>
          </a:xfrm>
          <a:prstGeom prst="rect">
            <a:avLst/>
          </a:prstGeom>
        </p:spPr>
      </p:pic>
    </p:spTree>
    <p:extLst>
      <p:ext uri="{BB962C8B-B14F-4D97-AF65-F5344CB8AC3E}">
        <p14:creationId xmlns:p14="http://schemas.microsoft.com/office/powerpoint/2010/main" val="83929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9AA43E-0F18-482E-A3C8-5EDFE97443E9}"/>
              </a:ext>
            </a:extLst>
          </p:cNvPr>
          <p:cNvSpPr>
            <a:spLocks noGrp="1"/>
          </p:cNvSpPr>
          <p:nvPr>
            <p:ph type="sldNum" sz="quarter" idx="12"/>
          </p:nvPr>
        </p:nvSpPr>
        <p:spPr/>
        <p:txBody>
          <a:bodyPr/>
          <a:lstStyle/>
          <a:p>
            <a:fld id="{622CA69B-FCC7-420A-B9BE-C31FA725E113}" type="slidenum">
              <a:rPr lang="en-GB" smtClean="0"/>
              <a:t>31</a:t>
            </a:fld>
            <a:endParaRPr lang="en-GB"/>
          </a:p>
        </p:txBody>
      </p:sp>
      <p:pic>
        <p:nvPicPr>
          <p:cNvPr id="7" name="Picture 6">
            <a:extLst>
              <a:ext uri="{FF2B5EF4-FFF2-40B4-BE49-F238E27FC236}">
                <a16:creationId xmlns:a16="http://schemas.microsoft.com/office/drawing/2014/main" id="{F75E30EB-C805-41C4-8B42-8533D700AA15}"/>
              </a:ext>
            </a:extLst>
          </p:cNvPr>
          <p:cNvPicPr>
            <a:picLocks noChangeAspect="1"/>
          </p:cNvPicPr>
          <p:nvPr/>
        </p:nvPicPr>
        <p:blipFill>
          <a:blip r:embed="rId2"/>
          <a:stretch>
            <a:fillRect/>
          </a:stretch>
        </p:blipFill>
        <p:spPr>
          <a:xfrm>
            <a:off x="138735" y="434494"/>
            <a:ext cx="2659884" cy="1922232"/>
          </a:xfrm>
          <a:prstGeom prst="rect">
            <a:avLst/>
          </a:prstGeom>
        </p:spPr>
      </p:pic>
      <p:sp>
        <p:nvSpPr>
          <p:cNvPr id="8" name="TextBox 7">
            <a:extLst>
              <a:ext uri="{FF2B5EF4-FFF2-40B4-BE49-F238E27FC236}">
                <a16:creationId xmlns:a16="http://schemas.microsoft.com/office/drawing/2014/main" id="{2F4BE051-1DB6-4362-A3C4-542C2044ED66}"/>
              </a:ext>
            </a:extLst>
          </p:cNvPr>
          <p:cNvSpPr txBox="1"/>
          <p:nvPr/>
        </p:nvSpPr>
        <p:spPr>
          <a:xfrm>
            <a:off x="2847298" y="455326"/>
            <a:ext cx="3889117" cy="1754326"/>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How would Jay feel in this situation?</a:t>
            </a:r>
          </a:p>
          <a:p>
            <a:r>
              <a:rPr lang="en-GB" sz="1600" u="sng" dirty="0">
                <a:latin typeface="OpenDyslexic" panose="00000500000000000000" pitchFamily="50" charset="0"/>
              </a:rPr>
              <a:t>																																																</a:t>
            </a:r>
            <a:r>
              <a:rPr lang="en-GB" sz="1600" dirty="0">
                <a:latin typeface="OpenDyslexic" panose="00000500000000000000" pitchFamily="50" charset="0"/>
              </a:rPr>
              <a:t> </a:t>
            </a:r>
          </a:p>
        </p:txBody>
      </p:sp>
      <p:pic>
        <p:nvPicPr>
          <p:cNvPr id="10" name="Picture 9">
            <a:extLst>
              <a:ext uri="{FF2B5EF4-FFF2-40B4-BE49-F238E27FC236}">
                <a16:creationId xmlns:a16="http://schemas.microsoft.com/office/drawing/2014/main" id="{AAD73E9C-4F1C-4B9D-9DCD-8859F885CD8E}"/>
              </a:ext>
            </a:extLst>
          </p:cNvPr>
          <p:cNvPicPr>
            <a:picLocks noChangeAspect="1"/>
          </p:cNvPicPr>
          <p:nvPr/>
        </p:nvPicPr>
        <p:blipFill>
          <a:blip r:embed="rId3"/>
          <a:stretch>
            <a:fillRect/>
          </a:stretch>
        </p:blipFill>
        <p:spPr>
          <a:xfrm>
            <a:off x="138735" y="2361757"/>
            <a:ext cx="2659884" cy="2003461"/>
          </a:xfrm>
          <a:prstGeom prst="rect">
            <a:avLst/>
          </a:prstGeom>
        </p:spPr>
      </p:pic>
      <p:sp>
        <p:nvSpPr>
          <p:cNvPr id="11" name="TextBox 10">
            <a:extLst>
              <a:ext uri="{FF2B5EF4-FFF2-40B4-BE49-F238E27FC236}">
                <a16:creationId xmlns:a16="http://schemas.microsoft.com/office/drawing/2014/main" id="{089CA5D6-3F45-4C8E-B92C-737B11A5F9F3}"/>
              </a:ext>
            </a:extLst>
          </p:cNvPr>
          <p:cNvSpPr txBox="1"/>
          <p:nvPr/>
        </p:nvSpPr>
        <p:spPr>
          <a:xfrm>
            <a:off x="2847299" y="2361757"/>
            <a:ext cx="3889116" cy="2000548"/>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Did the bystanders help or make it worse? </a:t>
            </a:r>
          </a:p>
          <a:p>
            <a:r>
              <a:rPr lang="en-GB" sz="1600" u="sng" dirty="0">
                <a:latin typeface="OpenDyslexic" panose="00000500000000000000" pitchFamily="50" charset="0"/>
              </a:rPr>
              <a:t>																																																								</a:t>
            </a:r>
            <a:endParaRPr lang="en-GB" sz="1600" dirty="0">
              <a:latin typeface="OpenDyslexic" panose="00000500000000000000" pitchFamily="50" charset="0"/>
            </a:endParaRPr>
          </a:p>
        </p:txBody>
      </p:sp>
      <p:pic>
        <p:nvPicPr>
          <p:cNvPr id="13" name="Picture 12">
            <a:extLst>
              <a:ext uri="{FF2B5EF4-FFF2-40B4-BE49-F238E27FC236}">
                <a16:creationId xmlns:a16="http://schemas.microsoft.com/office/drawing/2014/main" id="{02D33A10-7AFE-4378-B2A4-E2DEFF01F69A}"/>
              </a:ext>
            </a:extLst>
          </p:cNvPr>
          <p:cNvPicPr>
            <a:picLocks noChangeAspect="1"/>
          </p:cNvPicPr>
          <p:nvPr/>
        </p:nvPicPr>
        <p:blipFill>
          <a:blip r:embed="rId4"/>
          <a:stretch>
            <a:fillRect/>
          </a:stretch>
        </p:blipFill>
        <p:spPr>
          <a:xfrm>
            <a:off x="228436" y="4566922"/>
            <a:ext cx="2518066" cy="2003462"/>
          </a:xfrm>
          <a:prstGeom prst="rect">
            <a:avLst/>
          </a:prstGeom>
        </p:spPr>
      </p:pic>
      <p:sp>
        <p:nvSpPr>
          <p:cNvPr id="14" name="TextBox 13">
            <a:extLst>
              <a:ext uri="{FF2B5EF4-FFF2-40B4-BE49-F238E27FC236}">
                <a16:creationId xmlns:a16="http://schemas.microsoft.com/office/drawing/2014/main" id="{ED71FAA0-05AC-432C-9A48-C66130000793}"/>
              </a:ext>
            </a:extLst>
          </p:cNvPr>
          <p:cNvSpPr txBox="1"/>
          <p:nvPr/>
        </p:nvSpPr>
        <p:spPr>
          <a:xfrm>
            <a:off x="2847297" y="4566921"/>
            <a:ext cx="3889118" cy="2000548"/>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What would you say if the bully was your ‘friend’? </a:t>
            </a:r>
          </a:p>
          <a:p>
            <a:r>
              <a:rPr lang="en-GB" sz="1600" u="sng" dirty="0">
                <a:latin typeface="OpenDyslexic" panose="00000500000000000000" pitchFamily="50" charset="0"/>
              </a:rPr>
              <a:t>																																																</a:t>
            </a:r>
            <a:endParaRPr lang="en-GB" sz="1600" dirty="0">
              <a:latin typeface="OpenDyslexic" panose="00000500000000000000" pitchFamily="50" charset="0"/>
            </a:endParaRPr>
          </a:p>
        </p:txBody>
      </p:sp>
      <p:sp>
        <p:nvSpPr>
          <p:cNvPr id="15" name="TextBox 14">
            <a:extLst>
              <a:ext uri="{FF2B5EF4-FFF2-40B4-BE49-F238E27FC236}">
                <a16:creationId xmlns:a16="http://schemas.microsoft.com/office/drawing/2014/main" id="{082E6444-8E71-4E71-BFE3-A95185150D60}"/>
              </a:ext>
            </a:extLst>
          </p:cNvPr>
          <p:cNvSpPr txBox="1"/>
          <p:nvPr/>
        </p:nvSpPr>
        <p:spPr>
          <a:xfrm>
            <a:off x="130160" y="6877286"/>
            <a:ext cx="6597680" cy="2492990"/>
          </a:xfrm>
          <a:prstGeom prst="rect">
            <a:avLst/>
          </a:prstGeom>
          <a:noFill/>
        </p:spPr>
        <p:txBody>
          <a:bodyPr wrap="square" rtlCol="0">
            <a:spAutoFit/>
          </a:bodyPr>
          <a:lstStyle/>
          <a:p>
            <a:r>
              <a:rPr lang="en-GB" sz="1200" b="1" u="sng" dirty="0">
                <a:latin typeface="OpenDyslexic" panose="00000500000000000000" pitchFamily="50" charset="0"/>
              </a:rPr>
              <a:t>The term gay was used as an insult</a:t>
            </a:r>
            <a:r>
              <a:rPr lang="en-GB" sz="1200" dirty="0">
                <a:latin typeface="OpenDyslexic" panose="00000500000000000000" pitchFamily="50" charset="0"/>
              </a:rPr>
              <a:t>.</a:t>
            </a:r>
          </a:p>
          <a:p>
            <a:r>
              <a:rPr lang="en-GB" sz="1200" dirty="0">
                <a:latin typeface="OpenDyslexic" panose="00000500000000000000" pitchFamily="50" charset="0"/>
              </a:rPr>
              <a:t>What are the larger impacts of using the term as an insult at Orchard Mead Academy?</a:t>
            </a:r>
          </a:p>
          <a:p>
            <a:r>
              <a:rPr lang="en-GB" sz="1600" u="sng" dirty="0">
                <a:latin typeface="OpenDyslexic" panose="00000500000000000000" pitchFamily="50" charset="0"/>
              </a:rPr>
              <a:t>																																																								</a:t>
            </a:r>
          </a:p>
          <a:p>
            <a:r>
              <a:rPr lang="en-GB" sz="1200" dirty="0">
                <a:latin typeface="OpenDyslexic" panose="00000500000000000000" pitchFamily="50" charset="0"/>
              </a:rPr>
              <a:t>Why is it so important to stand up to bullies and not just giggle along? </a:t>
            </a:r>
          </a:p>
          <a:p>
            <a:r>
              <a:rPr lang="en-GB" sz="1600" u="sng" dirty="0">
                <a:latin typeface="OpenDyslexic" panose="00000500000000000000" pitchFamily="50" charset="0"/>
              </a:rPr>
              <a:t>																												</a:t>
            </a:r>
          </a:p>
          <a:p>
            <a:endParaRPr lang="en-GB" sz="1200" dirty="0">
              <a:latin typeface="OpenDyslexic" panose="00000500000000000000" pitchFamily="50" charset="0"/>
            </a:endParaRPr>
          </a:p>
        </p:txBody>
      </p:sp>
    </p:spTree>
    <p:extLst>
      <p:ext uri="{BB962C8B-B14F-4D97-AF65-F5344CB8AC3E}">
        <p14:creationId xmlns:p14="http://schemas.microsoft.com/office/powerpoint/2010/main" val="1360977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54213-B07B-4E96-9F43-86C1BB8235E1}"/>
              </a:ext>
            </a:extLst>
          </p:cNvPr>
          <p:cNvSpPr>
            <a:spLocks noGrp="1"/>
          </p:cNvSpPr>
          <p:nvPr>
            <p:ph type="sldNum" sz="quarter" idx="12"/>
          </p:nvPr>
        </p:nvSpPr>
        <p:spPr/>
        <p:txBody>
          <a:bodyPr/>
          <a:lstStyle/>
          <a:p>
            <a:fld id="{622CA69B-FCC7-420A-B9BE-C31FA725E113}" type="slidenum">
              <a:rPr lang="en-GB" smtClean="0"/>
              <a:t>32</a:t>
            </a:fld>
            <a:endParaRPr lang="en-GB"/>
          </a:p>
        </p:txBody>
      </p:sp>
      <p:sp>
        <p:nvSpPr>
          <p:cNvPr id="5" name="TextBox 4">
            <a:extLst>
              <a:ext uri="{FF2B5EF4-FFF2-40B4-BE49-F238E27FC236}">
                <a16:creationId xmlns:a16="http://schemas.microsoft.com/office/drawing/2014/main" id="{0C69FFC3-8F25-41A0-892D-D3D523147B9C}"/>
              </a:ext>
            </a:extLst>
          </p:cNvPr>
          <p:cNvSpPr txBox="1"/>
          <p:nvPr/>
        </p:nvSpPr>
        <p:spPr>
          <a:xfrm>
            <a:off x="55419" y="4412920"/>
            <a:ext cx="6747164" cy="4924425"/>
          </a:xfrm>
          <a:prstGeom prst="rect">
            <a:avLst/>
          </a:prstGeom>
          <a:noFill/>
          <a:ln>
            <a:solidFill>
              <a:srgbClr val="FFC000"/>
            </a:solidFill>
          </a:ln>
        </p:spPr>
        <p:txBody>
          <a:bodyPr wrap="square" rtlCol="0">
            <a:spAutoFit/>
          </a:bodyPr>
          <a:lstStyle/>
          <a:p>
            <a:r>
              <a:rPr lang="en-GB" sz="1200" u="sng" dirty="0">
                <a:latin typeface="OpenDyslexic" panose="00000500000000000000" pitchFamily="50" charset="0"/>
              </a:rPr>
              <a:t>Brecks last game…</a:t>
            </a:r>
          </a:p>
          <a:p>
            <a:r>
              <a:rPr lang="en-GB" sz="1200" dirty="0">
                <a:latin typeface="OpenDyslexic" panose="00000500000000000000" pitchFamily="50" charset="0"/>
              </a:rPr>
              <a:t>What is grooming in your own words</a:t>
            </a:r>
          </a:p>
          <a:p>
            <a:r>
              <a:rPr lang="en-GB" sz="1600" u="sng" dirty="0">
                <a:latin typeface="OpenDyslexic" panose="00000500000000000000" pitchFamily="50" charset="0"/>
              </a:rPr>
              <a:t>																												</a:t>
            </a:r>
          </a:p>
          <a:p>
            <a:r>
              <a:rPr lang="en-GB" sz="1200" dirty="0">
                <a:latin typeface="OpenDyslexic" panose="00000500000000000000" pitchFamily="50" charset="0"/>
              </a:rPr>
              <a:t>How was Breck groomed? </a:t>
            </a:r>
          </a:p>
          <a:p>
            <a:r>
              <a:rPr lang="en-GB" u="sng" dirty="0">
                <a:latin typeface="OpenDyslexic" panose="00000500000000000000" pitchFamily="50" charset="0"/>
              </a:rPr>
              <a:t>																												</a:t>
            </a:r>
          </a:p>
          <a:p>
            <a:endParaRPr lang="en-GB" sz="1200" dirty="0">
              <a:latin typeface="OpenDyslexic" panose="00000500000000000000" pitchFamily="50" charset="0"/>
            </a:endParaRPr>
          </a:p>
          <a:p>
            <a:r>
              <a:rPr lang="en-GB" sz="1200" dirty="0">
                <a:latin typeface="OpenDyslexic" panose="00000500000000000000" pitchFamily="50" charset="0"/>
              </a:rPr>
              <a:t>Why is it important to listen to your ‘gut feeling’? </a:t>
            </a:r>
          </a:p>
          <a:p>
            <a:r>
              <a:rPr lang="en-GB" u="sng" dirty="0">
                <a:latin typeface="OpenDyslexic" panose="00000500000000000000" pitchFamily="50" charset="0"/>
              </a:rPr>
              <a:t>																												</a:t>
            </a:r>
            <a:endParaRPr lang="en-GB" dirty="0">
              <a:latin typeface="OpenDyslexic" panose="00000500000000000000" pitchFamily="50" charset="0"/>
            </a:endParaRPr>
          </a:p>
          <a:p>
            <a:r>
              <a:rPr lang="en-GB" sz="1200" dirty="0">
                <a:latin typeface="OpenDyslexic" panose="00000500000000000000" pitchFamily="50" charset="0"/>
              </a:rPr>
              <a:t>Breck was a real person, his Mum pushed for more awareness of online groomers. </a:t>
            </a:r>
          </a:p>
          <a:p>
            <a:r>
              <a:rPr lang="en-GB" sz="1200" dirty="0">
                <a:latin typeface="OpenDyslexic" panose="00000500000000000000" pitchFamily="50" charset="0"/>
              </a:rPr>
              <a:t>What should we be looking out for with online friends? </a:t>
            </a:r>
          </a:p>
          <a:p>
            <a:r>
              <a:rPr lang="en-GB" u="sng" dirty="0">
                <a:latin typeface="OpenDyslexic" panose="00000500000000000000" pitchFamily="50" charset="0"/>
              </a:rPr>
              <a:t>																																										</a:t>
            </a:r>
          </a:p>
          <a:p>
            <a:r>
              <a:rPr lang="en-GB" sz="1200" dirty="0">
                <a:latin typeface="OpenDyslexic" panose="00000500000000000000" pitchFamily="50" charset="0"/>
              </a:rPr>
              <a:t>What advice would you give younger children before they play online games? </a:t>
            </a:r>
          </a:p>
          <a:p>
            <a:r>
              <a:rPr lang="en-GB" sz="1600" u="sng" dirty="0">
                <a:latin typeface="OpenDyslexic" panose="00000500000000000000" pitchFamily="50" charset="0"/>
              </a:rPr>
              <a:t>																																										</a:t>
            </a:r>
            <a:endParaRPr lang="en-GB" u="sng" dirty="0">
              <a:latin typeface="OpenDyslexic" panose="00000500000000000000" pitchFamily="50" charset="0"/>
            </a:endParaRPr>
          </a:p>
        </p:txBody>
      </p:sp>
      <p:graphicFrame>
        <p:nvGraphicFramePr>
          <p:cNvPr id="6" name="Table 6">
            <a:extLst>
              <a:ext uri="{FF2B5EF4-FFF2-40B4-BE49-F238E27FC236}">
                <a16:creationId xmlns:a16="http://schemas.microsoft.com/office/drawing/2014/main" id="{570E18F3-9F46-1AF6-7642-58D186DF7802}"/>
              </a:ext>
            </a:extLst>
          </p:cNvPr>
          <p:cNvGraphicFramePr>
            <a:graphicFrameLocks noGrp="1"/>
          </p:cNvGraphicFramePr>
          <p:nvPr/>
        </p:nvGraphicFramePr>
        <p:xfrm>
          <a:off x="55418" y="97076"/>
          <a:ext cx="6747165" cy="4211320"/>
        </p:xfrm>
        <a:graphic>
          <a:graphicData uri="http://schemas.openxmlformats.org/drawingml/2006/table">
            <a:tbl>
              <a:tblPr firstRow="1" bandRow="1">
                <a:tableStyleId>{5940675A-B579-460E-94D1-54222C63F5DA}</a:tableStyleId>
              </a:tblPr>
              <a:tblGrid>
                <a:gridCol w="2036618">
                  <a:extLst>
                    <a:ext uri="{9D8B030D-6E8A-4147-A177-3AD203B41FA5}">
                      <a16:colId xmlns:a16="http://schemas.microsoft.com/office/drawing/2014/main" val="729680956"/>
                    </a:ext>
                  </a:extLst>
                </a:gridCol>
                <a:gridCol w="1191491">
                  <a:extLst>
                    <a:ext uri="{9D8B030D-6E8A-4147-A177-3AD203B41FA5}">
                      <a16:colId xmlns:a16="http://schemas.microsoft.com/office/drawing/2014/main" val="1329648798"/>
                    </a:ext>
                  </a:extLst>
                </a:gridCol>
                <a:gridCol w="3519056">
                  <a:extLst>
                    <a:ext uri="{9D8B030D-6E8A-4147-A177-3AD203B41FA5}">
                      <a16:colId xmlns:a16="http://schemas.microsoft.com/office/drawing/2014/main" val="3169135433"/>
                    </a:ext>
                  </a:extLst>
                </a:gridCol>
              </a:tblGrid>
              <a:tr h="370840">
                <a:tc>
                  <a:txBody>
                    <a:bodyPr/>
                    <a:lstStyle/>
                    <a:p>
                      <a:endParaRPr lang="en-GB" sz="1200" dirty="0">
                        <a:latin typeface="OpenDyslexic" panose="00000500000000000000" pitchFamily="50" charset="0"/>
                      </a:endParaRPr>
                    </a:p>
                  </a:txBody>
                  <a:tcPr/>
                </a:tc>
                <a:tc>
                  <a:txBody>
                    <a:bodyPr/>
                    <a:lstStyle/>
                    <a:p>
                      <a:r>
                        <a:rPr lang="en-GB" sz="1200" dirty="0">
                          <a:latin typeface="OpenDyslexic" panose="00000500000000000000" pitchFamily="50" charset="0"/>
                        </a:rPr>
                        <a:t>Concerning?</a:t>
                      </a:r>
                    </a:p>
                  </a:txBody>
                  <a:tcPr/>
                </a:tc>
                <a:tc>
                  <a:txBody>
                    <a:bodyPr/>
                    <a:lstStyle/>
                    <a:p>
                      <a:r>
                        <a:rPr lang="en-GB" sz="1200" dirty="0">
                          <a:latin typeface="OpenDyslexic" panose="00000500000000000000" pitchFamily="50" charset="0"/>
                        </a:rPr>
                        <a:t>Why? </a:t>
                      </a:r>
                    </a:p>
                  </a:txBody>
                  <a:tcPr/>
                </a:tc>
                <a:extLst>
                  <a:ext uri="{0D108BD9-81ED-4DB2-BD59-A6C34878D82A}">
                    <a16:rowId xmlns:a16="http://schemas.microsoft.com/office/drawing/2014/main" val="1675633934"/>
                  </a:ext>
                </a:extLst>
              </a:tr>
              <a:tr h="370840">
                <a:tc>
                  <a:txBody>
                    <a:bodyPr/>
                    <a:lstStyle/>
                    <a:p>
                      <a:r>
                        <a:rPr lang="en-GB" sz="1200" dirty="0">
                          <a:latin typeface="OpenDyslexic" panose="00000500000000000000" pitchFamily="50" charset="0"/>
                        </a:rPr>
                        <a:t>Your online friend has asked you to keep information secret from others?</a:t>
                      </a:r>
                    </a:p>
                  </a:txBody>
                  <a:tcPr/>
                </a:tc>
                <a:tc>
                  <a:txBody>
                    <a:bodyPr/>
                    <a:lstStyle/>
                    <a:p>
                      <a:endParaRPr lang="en-GB" sz="1200" dirty="0">
                        <a:latin typeface="OpenDyslexic" panose="00000500000000000000" pitchFamily="50" charset="0"/>
                      </a:endParaRPr>
                    </a:p>
                  </a:txBody>
                  <a:tcPr/>
                </a:tc>
                <a:tc>
                  <a:txBody>
                    <a:bodyPr/>
                    <a:lstStyle/>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txBody>
                  <a:tcPr/>
                </a:tc>
                <a:extLst>
                  <a:ext uri="{0D108BD9-81ED-4DB2-BD59-A6C34878D82A}">
                    <a16:rowId xmlns:a16="http://schemas.microsoft.com/office/drawing/2014/main" val="63689515"/>
                  </a:ext>
                </a:extLst>
              </a:tr>
              <a:tr h="370840">
                <a:tc>
                  <a:txBody>
                    <a:bodyPr/>
                    <a:lstStyle/>
                    <a:p>
                      <a:r>
                        <a:rPr lang="en-GB" sz="1200" dirty="0">
                          <a:latin typeface="OpenDyslexic" panose="00000500000000000000" pitchFamily="50" charset="0"/>
                        </a:rPr>
                        <a:t>Your online friend keeps asking private questions that make you feel uncomfortable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337726639"/>
                  </a:ext>
                </a:extLst>
              </a:tr>
              <a:tr h="370840">
                <a:tc>
                  <a:txBody>
                    <a:bodyPr/>
                    <a:lstStyle/>
                    <a:p>
                      <a:r>
                        <a:rPr lang="en-GB" sz="1200" dirty="0">
                          <a:latin typeface="OpenDyslexic" panose="00000500000000000000" pitchFamily="50" charset="0"/>
                        </a:rPr>
                        <a:t>Your online friend keeps pressuring you to meet up with them </a:t>
                      </a:r>
                    </a:p>
                  </a:txBody>
                  <a:tcPr/>
                </a:tc>
                <a:tc>
                  <a:txBody>
                    <a:bodyPr/>
                    <a:lstStyle/>
                    <a:p>
                      <a:endParaRPr lang="en-GB" dirty="0"/>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3171387345"/>
                  </a:ext>
                </a:extLst>
              </a:tr>
              <a:tr h="370840">
                <a:tc>
                  <a:txBody>
                    <a:bodyPr/>
                    <a:lstStyle/>
                    <a:p>
                      <a:r>
                        <a:rPr lang="en-GB" sz="1200" dirty="0">
                          <a:latin typeface="OpenDyslexic" panose="00000500000000000000" pitchFamily="50" charset="0"/>
                        </a:rPr>
                        <a:t>You have a bad gut feeling about them </a:t>
                      </a:r>
                    </a:p>
                  </a:txBody>
                  <a:tcPr/>
                </a:tc>
                <a:tc>
                  <a:txBody>
                    <a:bodyPr/>
                    <a:lstStyle/>
                    <a:p>
                      <a:endParaRPr lang="en-GB"/>
                    </a:p>
                  </a:txBody>
                  <a:tcPr/>
                </a:tc>
                <a:tc>
                  <a:txBody>
                    <a:bodyPr/>
                    <a:lstStyle/>
                    <a:p>
                      <a:endParaRPr lang="en-GB" dirty="0"/>
                    </a:p>
                    <a:p>
                      <a:endParaRPr lang="en-GB" dirty="0"/>
                    </a:p>
                    <a:p>
                      <a:endParaRPr lang="en-GB" dirty="0"/>
                    </a:p>
                    <a:p>
                      <a:endParaRPr lang="en-GB" dirty="0"/>
                    </a:p>
                  </a:txBody>
                  <a:tcPr/>
                </a:tc>
                <a:extLst>
                  <a:ext uri="{0D108BD9-81ED-4DB2-BD59-A6C34878D82A}">
                    <a16:rowId xmlns:a16="http://schemas.microsoft.com/office/drawing/2014/main" val="2376225264"/>
                  </a:ext>
                </a:extLst>
              </a:tr>
            </a:tbl>
          </a:graphicData>
        </a:graphic>
      </p:graphicFrame>
    </p:spTree>
    <p:extLst>
      <p:ext uri="{BB962C8B-B14F-4D97-AF65-F5344CB8AC3E}">
        <p14:creationId xmlns:p14="http://schemas.microsoft.com/office/powerpoint/2010/main" val="3835789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B2814D-D88B-4167-9205-F0BF0D0BFE09}"/>
              </a:ext>
            </a:extLst>
          </p:cNvPr>
          <p:cNvSpPr>
            <a:spLocks noGrp="1"/>
          </p:cNvSpPr>
          <p:nvPr>
            <p:ph type="sldNum" sz="quarter" idx="12"/>
          </p:nvPr>
        </p:nvSpPr>
        <p:spPr/>
        <p:txBody>
          <a:bodyPr/>
          <a:lstStyle/>
          <a:p>
            <a:fld id="{622CA69B-FCC7-420A-B9BE-C31FA725E113}" type="slidenum">
              <a:rPr lang="en-GB" smtClean="0"/>
              <a:t>33</a:t>
            </a:fld>
            <a:endParaRPr lang="en-GB"/>
          </a:p>
        </p:txBody>
      </p:sp>
      <p:sp>
        <p:nvSpPr>
          <p:cNvPr id="3" name="TextBox 2">
            <a:extLst>
              <a:ext uri="{FF2B5EF4-FFF2-40B4-BE49-F238E27FC236}">
                <a16:creationId xmlns:a16="http://schemas.microsoft.com/office/drawing/2014/main" id="{CF124004-8755-9A8B-6B10-B1DB0D5767D3}"/>
              </a:ext>
            </a:extLst>
          </p:cNvPr>
          <p:cNvSpPr txBox="1"/>
          <p:nvPr/>
        </p:nvSpPr>
        <p:spPr>
          <a:xfrm>
            <a:off x="0" y="8321"/>
            <a:ext cx="6719455" cy="276999"/>
          </a:xfrm>
          <a:prstGeom prst="rect">
            <a:avLst/>
          </a:prstGeom>
          <a:noFill/>
        </p:spPr>
        <p:txBody>
          <a:bodyPr wrap="square" rtlCol="0">
            <a:spAutoFit/>
          </a:bodyPr>
          <a:lstStyle/>
          <a:p>
            <a:r>
              <a:rPr lang="en-GB" sz="1200" u="sng" dirty="0">
                <a:latin typeface="OpenDyslexic" panose="00000500000000000000" pitchFamily="50" charset="0"/>
              </a:rPr>
              <a:t>BQ5b: How can we stay safe on social media?</a:t>
            </a:r>
          </a:p>
        </p:txBody>
      </p:sp>
      <p:sp>
        <p:nvSpPr>
          <p:cNvPr id="6" name="TextBox 5">
            <a:extLst>
              <a:ext uri="{FF2B5EF4-FFF2-40B4-BE49-F238E27FC236}">
                <a16:creationId xmlns:a16="http://schemas.microsoft.com/office/drawing/2014/main" id="{26E07E27-205C-889D-0ADC-CC4979554A31}"/>
              </a:ext>
            </a:extLst>
          </p:cNvPr>
          <p:cNvSpPr txBox="1"/>
          <p:nvPr/>
        </p:nvSpPr>
        <p:spPr>
          <a:xfrm>
            <a:off x="115846" y="285320"/>
            <a:ext cx="6626308" cy="2062103"/>
          </a:xfrm>
          <a:prstGeom prst="rect">
            <a:avLst/>
          </a:prstGeom>
          <a:noFill/>
        </p:spPr>
        <p:txBody>
          <a:bodyPr wrap="square">
            <a:spAutoFit/>
          </a:bodyPr>
          <a:lstStyle/>
          <a:p>
            <a:r>
              <a:rPr lang="en-GB" sz="1200" dirty="0">
                <a:latin typeface="OpenDyslexic" panose="00000500000000000000" pitchFamily="50" charset="0"/>
              </a:rPr>
              <a:t>1. Why might someone bully another person? </a:t>
            </a:r>
            <a:r>
              <a:rPr lang="en-GB" sz="1600" u="sng" dirty="0">
                <a:latin typeface="OpenDyslexic" panose="00000500000000000000" pitchFamily="50" charset="0"/>
              </a:rPr>
              <a:t>																																		</a:t>
            </a: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2. What is meant by the term media?</a:t>
            </a:r>
            <a:r>
              <a:rPr lang="en-GB" sz="1600" u="sng" dirty="0">
                <a:latin typeface="OpenDyslexic" panose="00000500000000000000" pitchFamily="50" charset="0"/>
              </a:rPr>
              <a:t>																																		</a:t>
            </a: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3. What is meant by the term online troll?</a:t>
            </a:r>
            <a:r>
              <a:rPr lang="en-GB" sz="1600" u="sng" dirty="0">
                <a:latin typeface="OpenDyslexic" panose="00000500000000000000" pitchFamily="50" charset="0"/>
              </a:rPr>
              <a:t>																					</a:t>
            </a:r>
            <a:endParaRPr lang="en-GB" sz="1200" dirty="0">
              <a:latin typeface="OpenDyslexic" panose="00000500000000000000" pitchFamily="50" charset="0"/>
            </a:endParaRPr>
          </a:p>
        </p:txBody>
      </p:sp>
      <p:graphicFrame>
        <p:nvGraphicFramePr>
          <p:cNvPr id="5" name="Table 4">
            <a:extLst>
              <a:ext uri="{FF2B5EF4-FFF2-40B4-BE49-F238E27FC236}">
                <a16:creationId xmlns:a16="http://schemas.microsoft.com/office/drawing/2014/main" id="{CC6F130C-C0CD-12E5-0EA2-AB0C96DC8B9A}"/>
              </a:ext>
            </a:extLst>
          </p:cNvPr>
          <p:cNvGraphicFramePr>
            <a:graphicFrameLocks noGrp="1"/>
          </p:cNvGraphicFramePr>
          <p:nvPr>
            <p:extLst>
              <p:ext uri="{D42A27DB-BD31-4B8C-83A1-F6EECF244321}">
                <p14:modId xmlns:p14="http://schemas.microsoft.com/office/powerpoint/2010/main" val="661525696"/>
              </p:ext>
            </p:extLst>
          </p:nvPr>
        </p:nvGraphicFramePr>
        <p:xfrm>
          <a:off x="245736" y="2634477"/>
          <a:ext cx="1763173" cy="2275816"/>
        </p:xfrm>
        <a:graphic>
          <a:graphicData uri="http://schemas.openxmlformats.org/drawingml/2006/table">
            <a:tbl>
              <a:tblPr firstRow="1" bandRow="1">
                <a:tableStyleId>{5C22544A-7EE6-4342-B048-85BDC9FD1C3A}</a:tableStyleId>
              </a:tblPr>
              <a:tblGrid>
                <a:gridCol w="1763173">
                  <a:extLst>
                    <a:ext uri="{9D8B030D-6E8A-4147-A177-3AD203B41FA5}">
                      <a16:colId xmlns:a16="http://schemas.microsoft.com/office/drawing/2014/main" val="2002587198"/>
                    </a:ext>
                  </a:extLst>
                </a:gridCol>
              </a:tblGrid>
              <a:tr h="568954">
                <a:tc>
                  <a:txBody>
                    <a:bodyPr/>
                    <a:lstStyle/>
                    <a:p>
                      <a:pPr algn="ctr"/>
                      <a:r>
                        <a:rPr lang="en-GB" sz="1800" b="1" dirty="0">
                          <a:solidFill>
                            <a:schemeClr val="tx1"/>
                          </a:solidFill>
                          <a:latin typeface="OpenDyslexic" panose="00000500000000000000" pitchFamily="50" charset="0"/>
                        </a:rPr>
                        <a:t>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568954">
                <a:tc>
                  <a:txBody>
                    <a:bodyPr/>
                    <a:lstStyle/>
                    <a:p>
                      <a:pPr algn="ctr"/>
                      <a:r>
                        <a:rPr lang="en-GB" sz="1800" b="1" dirty="0">
                          <a:solidFill>
                            <a:schemeClr val="tx1"/>
                          </a:solidFill>
                          <a:latin typeface="OpenDyslexic" panose="00000500000000000000" pitchFamily="50" charset="0"/>
                        </a:rPr>
                        <a:t>Online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568954">
                <a:tc>
                  <a:txBody>
                    <a:bodyPr/>
                    <a:lstStyle/>
                    <a:p>
                      <a:pPr algn="ctr"/>
                      <a:r>
                        <a:rPr lang="en-GB" sz="1800" b="1" dirty="0">
                          <a:solidFill>
                            <a:schemeClr val="tx1"/>
                          </a:solidFill>
                          <a:latin typeface="OpenDyslexic" panose="00000500000000000000" pitchFamily="50" charset="0"/>
                        </a:rPr>
                        <a:t>Abuse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568954">
                <a:tc>
                  <a:txBody>
                    <a:bodyPr/>
                    <a:lstStyle/>
                    <a:p>
                      <a:pPr algn="ctr"/>
                      <a:r>
                        <a:rPr lang="en-GB" sz="1800" b="1" dirty="0">
                          <a:solidFill>
                            <a:schemeClr val="tx1"/>
                          </a:solidFill>
                          <a:latin typeface="OpenDyslexic" panose="00000500000000000000" pitchFamily="50" charset="0"/>
                        </a:rPr>
                        <a:t>Conviction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7" name="Table 6">
            <a:extLst>
              <a:ext uri="{FF2B5EF4-FFF2-40B4-BE49-F238E27FC236}">
                <a16:creationId xmlns:a16="http://schemas.microsoft.com/office/drawing/2014/main" id="{9C0FD4F4-00E4-C472-DF51-32B9A89841DA}"/>
              </a:ext>
            </a:extLst>
          </p:cNvPr>
          <p:cNvGraphicFramePr>
            <a:graphicFrameLocks noGrp="1"/>
          </p:cNvGraphicFramePr>
          <p:nvPr>
            <p:extLst>
              <p:ext uri="{D42A27DB-BD31-4B8C-83A1-F6EECF244321}">
                <p14:modId xmlns:p14="http://schemas.microsoft.com/office/powerpoint/2010/main" val="521088633"/>
              </p:ext>
            </p:extLst>
          </p:nvPr>
        </p:nvGraphicFramePr>
        <p:xfrm>
          <a:off x="2937163" y="2650952"/>
          <a:ext cx="3675101" cy="2302048"/>
        </p:xfrm>
        <a:graphic>
          <a:graphicData uri="http://schemas.openxmlformats.org/drawingml/2006/table">
            <a:tbl>
              <a:tblPr firstRow="1" bandRow="1">
                <a:tableStyleId>{5C22544A-7EE6-4342-B048-85BDC9FD1C3A}</a:tableStyleId>
              </a:tblPr>
              <a:tblGrid>
                <a:gridCol w="3675101">
                  <a:extLst>
                    <a:ext uri="{9D8B030D-6E8A-4147-A177-3AD203B41FA5}">
                      <a16:colId xmlns:a16="http://schemas.microsoft.com/office/drawing/2014/main" val="2002587198"/>
                    </a:ext>
                  </a:extLst>
                </a:gridCol>
              </a:tblGrid>
              <a:tr h="453852">
                <a:tc>
                  <a:txBody>
                    <a:bodyPr/>
                    <a:lstStyle/>
                    <a:p>
                      <a:pPr algn="ctr"/>
                      <a:r>
                        <a:rPr lang="en-GB" sz="1200" b="0" dirty="0">
                          <a:solidFill>
                            <a:schemeClr val="tx1"/>
                          </a:solidFill>
                          <a:latin typeface="OpenDyslexic" panose="00000500000000000000" pitchFamily="50" charset="0"/>
                        </a:rPr>
                        <a:t>Treat with cruelty or violence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5818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OpenDyslexic" panose="00000500000000000000" pitchFamily="50" charset="0"/>
                        </a:rPr>
                        <a:t>A judge or jury have found someone guilty of a crime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76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OpenDyslexic" panose="00000500000000000000" pitchFamily="50" charset="0"/>
                          <a:cs typeface="Segoe UI" panose="020B0502040204020203" pitchFamily="34" charset="0"/>
                        </a:rPr>
                        <a:t>online platforms and websites that allow users to create, share, and interact with content, as well as connect with others in virtual communities.</a:t>
                      </a:r>
                      <a:endParaRPr lang="en-GB" sz="1200" b="0" dirty="0">
                        <a:solidFill>
                          <a:schemeClr val="bg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433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OpenDyslexic" panose="00000500000000000000" pitchFamily="50" charset="0"/>
                        </a:rPr>
                        <a:t>Connected to a computer / internet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8" name="Picture Placeholder 4">
            <a:extLst>
              <a:ext uri="{FF2B5EF4-FFF2-40B4-BE49-F238E27FC236}">
                <a16:creationId xmlns:a16="http://schemas.microsoft.com/office/drawing/2014/main" id="{752C395A-F0AB-11DD-918E-446A0E638151}"/>
              </a:ext>
            </a:extLst>
          </p:cNvPr>
          <p:cNvSpPr txBox="1">
            <a:spLocks/>
          </p:cNvSpPr>
          <p:nvPr/>
        </p:nvSpPr>
        <p:spPr>
          <a:xfrm>
            <a:off x="115846" y="5528255"/>
            <a:ext cx="6571891" cy="37993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800" dirty="0"/>
              <a:t>True or false? </a:t>
            </a:r>
          </a:p>
          <a:p>
            <a:pPr marL="514350" indent="-514350">
              <a:buFont typeface="Arial" panose="020B0604020202020204" pitchFamily="34" charset="0"/>
              <a:buAutoNum type="arabicParenR"/>
            </a:pPr>
            <a:r>
              <a:rPr lang="en-GB" sz="2800" dirty="0"/>
              <a:t>You can use social media at any age</a:t>
            </a:r>
          </a:p>
          <a:p>
            <a:pPr marL="514350" indent="-514350">
              <a:buFont typeface="Arial" panose="020B0604020202020204" pitchFamily="34" charset="0"/>
              <a:buAutoNum type="arabicParenR"/>
            </a:pPr>
            <a:r>
              <a:rPr lang="en-GB" sz="2800" dirty="0"/>
              <a:t>Phones are banned in school </a:t>
            </a:r>
          </a:p>
          <a:p>
            <a:pPr marL="514350" indent="-514350">
              <a:buFont typeface="Arial" panose="020B0604020202020204" pitchFamily="34" charset="0"/>
              <a:buAutoNum type="arabicParenR"/>
            </a:pPr>
            <a:r>
              <a:rPr lang="en-GB" sz="2800" dirty="0"/>
              <a:t>Social media has no negative impact on a child </a:t>
            </a:r>
          </a:p>
          <a:p>
            <a:pPr marL="514350" indent="-514350">
              <a:buFont typeface="Arial" panose="020B0604020202020204" pitchFamily="34" charset="0"/>
              <a:buAutoNum type="arabicParenR"/>
            </a:pPr>
            <a:r>
              <a:rPr lang="en-GB" sz="2800" dirty="0"/>
              <a:t>It is safe to talk to people online</a:t>
            </a:r>
          </a:p>
          <a:p>
            <a:pPr marL="514350" indent="-514350">
              <a:buFont typeface="Arial" panose="020B0604020202020204" pitchFamily="34" charset="0"/>
              <a:buAutoNum type="arabicParenR"/>
            </a:pPr>
            <a:r>
              <a:rPr lang="en-GB" sz="2800" dirty="0"/>
              <a:t>It is safe to meet up with someone you have met online</a:t>
            </a:r>
          </a:p>
        </p:txBody>
      </p:sp>
    </p:spTree>
    <p:extLst>
      <p:ext uri="{BB962C8B-B14F-4D97-AF65-F5344CB8AC3E}">
        <p14:creationId xmlns:p14="http://schemas.microsoft.com/office/powerpoint/2010/main" val="3648367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445A80-6B68-81BB-A201-7BCC186BFACF}"/>
              </a:ext>
            </a:extLst>
          </p:cNvPr>
          <p:cNvSpPr>
            <a:spLocks noGrp="1"/>
          </p:cNvSpPr>
          <p:nvPr>
            <p:ph type="sldNum" sz="quarter" idx="12"/>
          </p:nvPr>
        </p:nvSpPr>
        <p:spPr/>
        <p:txBody>
          <a:bodyPr/>
          <a:lstStyle/>
          <a:p>
            <a:fld id="{622CA69B-FCC7-420A-B9BE-C31FA725E113}" type="slidenum">
              <a:rPr lang="en-GB" smtClean="0"/>
              <a:t>34</a:t>
            </a:fld>
            <a:endParaRPr lang="en-GB"/>
          </a:p>
        </p:txBody>
      </p:sp>
      <p:sp>
        <p:nvSpPr>
          <p:cNvPr id="5" name="Content Placeholder 2">
            <a:extLst>
              <a:ext uri="{FF2B5EF4-FFF2-40B4-BE49-F238E27FC236}">
                <a16:creationId xmlns:a16="http://schemas.microsoft.com/office/drawing/2014/main" id="{8D256FC6-EFF0-D7F1-62E3-C6CF836EFA77}"/>
              </a:ext>
            </a:extLst>
          </p:cNvPr>
          <p:cNvSpPr txBox="1">
            <a:spLocks/>
          </p:cNvSpPr>
          <p:nvPr/>
        </p:nvSpPr>
        <p:spPr>
          <a:xfrm>
            <a:off x="193962" y="198880"/>
            <a:ext cx="6493775" cy="783675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a:latin typeface="OpenDyslexic" panose="00000500000000000000" pitchFamily="50" charset="0"/>
              </a:rPr>
              <a:t>Have you read the terms and conditions of social media sites? </a:t>
            </a: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Why do people not read them? </a:t>
            </a: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How do they know your age? </a:t>
            </a: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Why are these age limits in place? </a:t>
            </a: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Does 13 seem too old or too young? Why? </a:t>
            </a:r>
          </a:p>
        </p:txBody>
      </p:sp>
      <p:sp>
        <p:nvSpPr>
          <p:cNvPr id="6" name="TextBox 5">
            <a:extLst>
              <a:ext uri="{FF2B5EF4-FFF2-40B4-BE49-F238E27FC236}">
                <a16:creationId xmlns:a16="http://schemas.microsoft.com/office/drawing/2014/main" id="{A796A839-592B-D7A6-8C5F-0010BD2E40CC}"/>
              </a:ext>
            </a:extLst>
          </p:cNvPr>
          <p:cNvSpPr txBox="1"/>
          <p:nvPr/>
        </p:nvSpPr>
        <p:spPr>
          <a:xfrm>
            <a:off x="108830" y="457200"/>
            <a:ext cx="6664038" cy="923330"/>
          </a:xfrm>
          <a:prstGeom prst="rect">
            <a:avLst/>
          </a:prstGeom>
          <a:noFill/>
        </p:spPr>
        <p:txBody>
          <a:bodyPr wrap="square" rtlCol="0">
            <a:spAutoFit/>
          </a:bodyPr>
          <a:lstStyle/>
          <a:p>
            <a:r>
              <a:rPr lang="en-GB" u="sng" dirty="0"/>
              <a:t>																																										</a:t>
            </a:r>
          </a:p>
        </p:txBody>
      </p:sp>
      <p:sp>
        <p:nvSpPr>
          <p:cNvPr id="7" name="TextBox 6">
            <a:extLst>
              <a:ext uri="{FF2B5EF4-FFF2-40B4-BE49-F238E27FC236}">
                <a16:creationId xmlns:a16="http://schemas.microsoft.com/office/drawing/2014/main" id="{4396D8CB-D945-F817-7890-C0FB78BE847D}"/>
              </a:ext>
            </a:extLst>
          </p:cNvPr>
          <p:cNvSpPr txBox="1"/>
          <p:nvPr/>
        </p:nvSpPr>
        <p:spPr>
          <a:xfrm>
            <a:off x="85132" y="1701035"/>
            <a:ext cx="6664038" cy="923330"/>
          </a:xfrm>
          <a:prstGeom prst="rect">
            <a:avLst/>
          </a:prstGeom>
          <a:noFill/>
        </p:spPr>
        <p:txBody>
          <a:bodyPr wrap="square" rtlCol="0">
            <a:spAutoFit/>
          </a:bodyPr>
          <a:lstStyle/>
          <a:p>
            <a:r>
              <a:rPr lang="en-GB" u="sng" dirty="0"/>
              <a:t>																																										</a:t>
            </a:r>
          </a:p>
        </p:txBody>
      </p:sp>
      <p:sp>
        <p:nvSpPr>
          <p:cNvPr id="8" name="TextBox 7">
            <a:extLst>
              <a:ext uri="{FF2B5EF4-FFF2-40B4-BE49-F238E27FC236}">
                <a16:creationId xmlns:a16="http://schemas.microsoft.com/office/drawing/2014/main" id="{1A643942-2379-50FD-F58E-59B53209F0CA}"/>
              </a:ext>
            </a:extLst>
          </p:cNvPr>
          <p:cNvSpPr txBox="1"/>
          <p:nvPr/>
        </p:nvSpPr>
        <p:spPr>
          <a:xfrm>
            <a:off x="108830" y="3035676"/>
            <a:ext cx="6664038" cy="923330"/>
          </a:xfrm>
          <a:prstGeom prst="rect">
            <a:avLst/>
          </a:prstGeom>
          <a:noFill/>
        </p:spPr>
        <p:txBody>
          <a:bodyPr wrap="square" rtlCol="0">
            <a:spAutoFit/>
          </a:bodyPr>
          <a:lstStyle/>
          <a:p>
            <a:r>
              <a:rPr lang="en-GB" u="sng" dirty="0"/>
              <a:t>																																										</a:t>
            </a:r>
          </a:p>
        </p:txBody>
      </p:sp>
      <p:sp>
        <p:nvSpPr>
          <p:cNvPr id="9" name="TextBox 8">
            <a:extLst>
              <a:ext uri="{FF2B5EF4-FFF2-40B4-BE49-F238E27FC236}">
                <a16:creationId xmlns:a16="http://schemas.microsoft.com/office/drawing/2014/main" id="{4D832963-C694-AF48-1948-2DC6F1E85B17}"/>
              </a:ext>
            </a:extLst>
          </p:cNvPr>
          <p:cNvSpPr txBox="1"/>
          <p:nvPr/>
        </p:nvSpPr>
        <p:spPr>
          <a:xfrm>
            <a:off x="170263" y="4612325"/>
            <a:ext cx="6664038" cy="923330"/>
          </a:xfrm>
          <a:prstGeom prst="rect">
            <a:avLst/>
          </a:prstGeom>
          <a:noFill/>
        </p:spPr>
        <p:txBody>
          <a:bodyPr wrap="square" rtlCol="0">
            <a:spAutoFit/>
          </a:bodyPr>
          <a:lstStyle/>
          <a:p>
            <a:r>
              <a:rPr lang="en-GB" u="sng" dirty="0"/>
              <a:t>																																										</a:t>
            </a:r>
          </a:p>
        </p:txBody>
      </p:sp>
      <p:sp>
        <p:nvSpPr>
          <p:cNvPr id="10" name="TextBox 9">
            <a:extLst>
              <a:ext uri="{FF2B5EF4-FFF2-40B4-BE49-F238E27FC236}">
                <a16:creationId xmlns:a16="http://schemas.microsoft.com/office/drawing/2014/main" id="{D8D1BF4F-70DB-5AE6-EC4E-C8FF35532DA6}"/>
              </a:ext>
            </a:extLst>
          </p:cNvPr>
          <p:cNvSpPr txBox="1"/>
          <p:nvPr/>
        </p:nvSpPr>
        <p:spPr>
          <a:xfrm>
            <a:off x="193962" y="6067970"/>
            <a:ext cx="6664038" cy="923330"/>
          </a:xfrm>
          <a:prstGeom prst="rect">
            <a:avLst/>
          </a:prstGeom>
          <a:noFill/>
        </p:spPr>
        <p:txBody>
          <a:bodyPr wrap="square" rtlCol="0">
            <a:spAutoFit/>
          </a:bodyPr>
          <a:lstStyle/>
          <a:p>
            <a:r>
              <a:rPr lang="en-GB" u="sng" dirty="0"/>
              <a:t>																																										</a:t>
            </a:r>
          </a:p>
        </p:txBody>
      </p:sp>
    </p:spTree>
    <p:extLst>
      <p:ext uri="{BB962C8B-B14F-4D97-AF65-F5344CB8AC3E}">
        <p14:creationId xmlns:p14="http://schemas.microsoft.com/office/powerpoint/2010/main" val="2477663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A01A9-9FAE-2E6A-86F1-BEB6BDDFE605}"/>
              </a:ext>
            </a:extLst>
          </p:cNvPr>
          <p:cNvSpPr>
            <a:spLocks noGrp="1"/>
          </p:cNvSpPr>
          <p:nvPr>
            <p:ph type="sldNum" sz="quarter" idx="12"/>
          </p:nvPr>
        </p:nvSpPr>
        <p:spPr/>
        <p:txBody>
          <a:bodyPr/>
          <a:lstStyle/>
          <a:p>
            <a:fld id="{622CA69B-FCC7-420A-B9BE-C31FA725E113}" type="slidenum">
              <a:rPr lang="en-GB" smtClean="0"/>
              <a:t>35</a:t>
            </a:fld>
            <a:endParaRPr lang="en-GB"/>
          </a:p>
        </p:txBody>
      </p:sp>
      <p:pic>
        <p:nvPicPr>
          <p:cNvPr id="10" name="Picture 9">
            <a:extLst>
              <a:ext uri="{FF2B5EF4-FFF2-40B4-BE49-F238E27FC236}">
                <a16:creationId xmlns:a16="http://schemas.microsoft.com/office/drawing/2014/main" id="{278C179A-3713-04BA-C218-D82E2F6367CE}"/>
              </a:ext>
            </a:extLst>
          </p:cNvPr>
          <p:cNvPicPr>
            <a:picLocks noChangeAspect="1"/>
          </p:cNvPicPr>
          <p:nvPr/>
        </p:nvPicPr>
        <p:blipFill>
          <a:blip r:embed="rId2"/>
          <a:stretch>
            <a:fillRect/>
          </a:stretch>
        </p:blipFill>
        <p:spPr>
          <a:xfrm>
            <a:off x="0" y="0"/>
            <a:ext cx="6858000" cy="9422665"/>
          </a:xfrm>
          <a:prstGeom prst="rect">
            <a:avLst/>
          </a:prstGeom>
        </p:spPr>
      </p:pic>
    </p:spTree>
    <p:extLst>
      <p:ext uri="{BB962C8B-B14F-4D97-AF65-F5344CB8AC3E}">
        <p14:creationId xmlns:p14="http://schemas.microsoft.com/office/powerpoint/2010/main" val="1140159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2351D-1AD2-BE6F-D5C8-1A152FF9D24B}"/>
              </a:ext>
            </a:extLst>
          </p:cNvPr>
          <p:cNvSpPr>
            <a:spLocks noGrp="1"/>
          </p:cNvSpPr>
          <p:nvPr>
            <p:ph type="sldNum" sz="quarter" idx="12"/>
          </p:nvPr>
        </p:nvSpPr>
        <p:spPr/>
        <p:txBody>
          <a:bodyPr/>
          <a:lstStyle/>
          <a:p>
            <a:fld id="{622CA69B-FCC7-420A-B9BE-C31FA725E113}" type="slidenum">
              <a:rPr lang="en-GB" smtClean="0"/>
              <a:t>36</a:t>
            </a:fld>
            <a:endParaRPr lang="en-GB"/>
          </a:p>
        </p:txBody>
      </p:sp>
      <p:pic>
        <p:nvPicPr>
          <p:cNvPr id="4" name="Picture 3">
            <a:extLst>
              <a:ext uri="{FF2B5EF4-FFF2-40B4-BE49-F238E27FC236}">
                <a16:creationId xmlns:a16="http://schemas.microsoft.com/office/drawing/2014/main" id="{7BBA9157-959D-9467-FA31-D5903F859EA1}"/>
              </a:ext>
            </a:extLst>
          </p:cNvPr>
          <p:cNvPicPr>
            <a:picLocks noChangeAspect="1"/>
          </p:cNvPicPr>
          <p:nvPr/>
        </p:nvPicPr>
        <p:blipFill>
          <a:blip r:embed="rId2"/>
          <a:stretch>
            <a:fillRect/>
          </a:stretch>
        </p:blipFill>
        <p:spPr>
          <a:xfrm>
            <a:off x="131185" y="0"/>
            <a:ext cx="6691745" cy="8589818"/>
          </a:xfrm>
          <a:prstGeom prst="rect">
            <a:avLst/>
          </a:prstGeom>
        </p:spPr>
      </p:pic>
    </p:spTree>
    <p:extLst>
      <p:ext uri="{BB962C8B-B14F-4D97-AF65-F5344CB8AC3E}">
        <p14:creationId xmlns:p14="http://schemas.microsoft.com/office/powerpoint/2010/main" val="326716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3150A5-9D36-8C02-77F0-C5AA20A0DE95}"/>
              </a:ext>
            </a:extLst>
          </p:cNvPr>
          <p:cNvSpPr>
            <a:spLocks noGrp="1"/>
          </p:cNvSpPr>
          <p:nvPr>
            <p:ph type="sldNum" sz="quarter" idx="12"/>
          </p:nvPr>
        </p:nvSpPr>
        <p:spPr/>
        <p:txBody>
          <a:bodyPr/>
          <a:lstStyle/>
          <a:p>
            <a:fld id="{622CA69B-FCC7-420A-B9BE-C31FA725E113}" type="slidenum">
              <a:rPr lang="en-GB" smtClean="0"/>
              <a:t>37</a:t>
            </a:fld>
            <a:endParaRPr lang="en-GB"/>
          </a:p>
        </p:txBody>
      </p:sp>
      <p:pic>
        <p:nvPicPr>
          <p:cNvPr id="4" name="Picture 3">
            <a:extLst>
              <a:ext uri="{FF2B5EF4-FFF2-40B4-BE49-F238E27FC236}">
                <a16:creationId xmlns:a16="http://schemas.microsoft.com/office/drawing/2014/main" id="{1C7A0B6E-FD65-3281-7211-16D1CF3DC1EF}"/>
              </a:ext>
            </a:extLst>
          </p:cNvPr>
          <p:cNvPicPr>
            <a:picLocks noChangeAspect="1"/>
          </p:cNvPicPr>
          <p:nvPr/>
        </p:nvPicPr>
        <p:blipFill>
          <a:blip r:embed="rId2"/>
          <a:stretch>
            <a:fillRect/>
          </a:stretch>
        </p:blipFill>
        <p:spPr>
          <a:xfrm>
            <a:off x="0" y="0"/>
            <a:ext cx="6858000" cy="9435119"/>
          </a:xfrm>
          <a:prstGeom prst="rect">
            <a:avLst/>
          </a:prstGeom>
        </p:spPr>
      </p:pic>
    </p:spTree>
    <p:extLst>
      <p:ext uri="{BB962C8B-B14F-4D97-AF65-F5344CB8AC3E}">
        <p14:creationId xmlns:p14="http://schemas.microsoft.com/office/powerpoint/2010/main" val="1252952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B2814D-D88B-4167-9205-F0BF0D0BFE09}"/>
              </a:ext>
            </a:extLst>
          </p:cNvPr>
          <p:cNvSpPr>
            <a:spLocks noGrp="1"/>
          </p:cNvSpPr>
          <p:nvPr>
            <p:ph type="sldNum" sz="quarter" idx="12"/>
          </p:nvPr>
        </p:nvSpPr>
        <p:spPr/>
        <p:txBody>
          <a:bodyPr/>
          <a:lstStyle/>
          <a:p>
            <a:fld id="{622CA69B-FCC7-420A-B9BE-C31FA725E113}" type="slidenum">
              <a:rPr lang="en-GB" smtClean="0"/>
              <a:t>38</a:t>
            </a:fld>
            <a:endParaRPr lang="en-GB"/>
          </a:p>
        </p:txBody>
      </p:sp>
      <p:graphicFrame>
        <p:nvGraphicFramePr>
          <p:cNvPr id="16" name="Table 2">
            <a:extLst>
              <a:ext uri="{FF2B5EF4-FFF2-40B4-BE49-F238E27FC236}">
                <a16:creationId xmlns:a16="http://schemas.microsoft.com/office/drawing/2014/main" id="{2DF1C8A0-D46E-4C91-B129-13317474E66F}"/>
              </a:ext>
            </a:extLst>
          </p:cNvPr>
          <p:cNvGraphicFramePr>
            <a:graphicFrameLocks noGrp="1"/>
          </p:cNvGraphicFramePr>
          <p:nvPr/>
        </p:nvGraphicFramePr>
        <p:xfrm>
          <a:off x="85131" y="3365342"/>
          <a:ext cx="6687738" cy="1971293"/>
        </p:xfrm>
        <a:graphic>
          <a:graphicData uri="http://schemas.openxmlformats.org/drawingml/2006/table">
            <a:tbl>
              <a:tblPr firstRow="1" bandRow="1">
                <a:tableStyleId>{5940675A-B579-460E-94D1-54222C63F5DA}</a:tableStyleId>
              </a:tblPr>
              <a:tblGrid>
                <a:gridCol w="1471455">
                  <a:extLst>
                    <a:ext uri="{9D8B030D-6E8A-4147-A177-3AD203B41FA5}">
                      <a16:colId xmlns:a16="http://schemas.microsoft.com/office/drawing/2014/main" val="3658252321"/>
                    </a:ext>
                  </a:extLst>
                </a:gridCol>
                <a:gridCol w="2525972">
                  <a:extLst>
                    <a:ext uri="{9D8B030D-6E8A-4147-A177-3AD203B41FA5}">
                      <a16:colId xmlns:a16="http://schemas.microsoft.com/office/drawing/2014/main" val="1059594106"/>
                    </a:ext>
                  </a:extLst>
                </a:gridCol>
                <a:gridCol w="2690311">
                  <a:extLst>
                    <a:ext uri="{9D8B030D-6E8A-4147-A177-3AD203B41FA5}">
                      <a16:colId xmlns:a16="http://schemas.microsoft.com/office/drawing/2014/main" val="2018055180"/>
                    </a:ext>
                  </a:extLst>
                </a:gridCol>
              </a:tblGrid>
              <a:tr h="370840">
                <a:tc>
                  <a:txBody>
                    <a:bodyPr/>
                    <a:lstStyle/>
                    <a:p>
                      <a:r>
                        <a:rPr lang="en-GB" sz="1200" dirty="0">
                          <a:latin typeface="OpenDyslexic" panose="00000500000000000000" pitchFamily="50" charset="0"/>
                        </a:rPr>
                        <a:t>Personal space </a:t>
                      </a:r>
                    </a:p>
                  </a:txBody>
                  <a:tcPr/>
                </a:tc>
                <a:tc rowSpan="6">
                  <a:txBody>
                    <a:bodyPr/>
                    <a:lstStyle/>
                    <a:p>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OpenDyslexic" panose="00000500000000000000" pitchFamily="50" charset="0"/>
                          <a:ea typeface="+mn-ea"/>
                          <a:cs typeface="+mn-cs"/>
                        </a:rPr>
                        <a:t>give permission for something to happen</a:t>
                      </a:r>
                      <a:endParaRPr lang="en-GB" sz="1200" b="0" dirty="0">
                        <a:solidFill>
                          <a:schemeClr val="tx1"/>
                        </a:solidFill>
                        <a:latin typeface="OpenDyslexic" panose="00000500000000000000" pitchFamily="50" charset="0"/>
                      </a:endParaRPr>
                    </a:p>
                  </a:txBody>
                  <a:tcPr/>
                </a:tc>
                <a:extLst>
                  <a:ext uri="{0D108BD9-81ED-4DB2-BD59-A6C34878D82A}">
                    <a16:rowId xmlns:a16="http://schemas.microsoft.com/office/drawing/2014/main" val="1120294113"/>
                  </a:ext>
                </a:extLst>
              </a:tr>
              <a:tr h="281038">
                <a:tc rowSpan="2">
                  <a:txBody>
                    <a:bodyPr/>
                    <a:lstStyle/>
                    <a:p>
                      <a:r>
                        <a:rPr lang="en-GB" sz="1200" dirty="0">
                          <a:latin typeface="OpenDyslexic" panose="00000500000000000000" pitchFamily="50" charset="0"/>
                        </a:rPr>
                        <a:t>Boundaries </a:t>
                      </a:r>
                    </a:p>
                  </a:txBody>
                  <a:tcPr/>
                </a:tc>
                <a:tc vMerge="1">
                  <a:txBody>
                    <a:bodyPr/>
                    <a:lstStyle/>
                    <a:p>
                      <a:endParaRPr lang="en-GB"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OpenDyslexic" panose="00000500000000000000" pitchFamily="50" charset="0"/>
                          <a:ea typeface="+mn-ea"/>
                          <a:cs typeface="+mn-cs"/>
                        </a:rPr>
                        <a:t>causing or feeling unease</a:t>
                      </a:r>
                      <a:endParaRPr lang="en-GB" sz="1200" dirty="0">
                        <a:solidFill>
                          <a:schemeClr val="tx1"/>
                        </a:solidFill>
                        <a:latin typeface="OpenDyslexic" panose="00000500000000000000" pitchFamily="50" charset="0"/>
                      </a:endParaRPr>
                    </a:p>
                  </a:txBody>
                  <a:tcPr/>
                </a:tc>
                <a:extLst>
                  <a:ext uri="{0D108BD9-81ED-4DB2-BD59-A6C34878D82A}">
                    <a16:rowId xmlns:a16="http://schemas.microsoft.com/office/drawing/2014/main" val="1230718422"/>
                  </a:ext>
                </a:extLst>
              </a:tr>
              <a:tr h="176162">
                <a:tc vMerge="1">
                  <a:txBody>
                    <a:bodyPr/>
                    <a:lstStyle/>
                    <a:p>
                      <a:endParaRPr lang="en-GB" sz="1200" dirty="0">
                        <a:latin typeface="OpenDyslexic" panose="00000500000000000000" pitchFamily="50" charset="0"/>
                      </a:endParaRPr>
                    </a:p>
                  </a:txBody>
                  <a:tcPr/>
                </a:tc>
                <a:tc vMerge="1">
                  <a:txBody>
                    <a:bodyPr/>
                    <a:lstStyle/>
                    <a:p>
                      <a:endParaRPr lang="en-GB"/>
                    </a:p>
                  </a:txBody>
                  <a:tcPr/>
                </a:tc>
                <a:tc rowSpan="2">
                  <a:txBody>
                    <a:bodyPr/>
                    <a:lstStyle/>
                    <a:p>
                      <a:r>
                        <a:rPr lang="en-GB" sz="1200" b="0" i="0" kern="1200" dirty="0">
                          <a:solidFill>
                            <a:schemeClr val="tx1"/>
                          </a:solidFill>
                          <a:effectLst/>
                          <a:latin typeface="OpenDyslexic" panose="00000500000000000000" pitchFamily="50" charset="0"/>
                          <a:ea typeface="+mn-ea"/>
                          <a:cs typeface="+mn-cs"/>
                        </a:rPr>
                        <a:t>a line which marks the limits of an area</a:t>
                      </a:r>
                      <a:endParaRPr lang="en-GB" sz="1200" dirty="0"/>
                    </a:p>
                  </a:txBody>
                  <a:tcPr/>
                </a:tc>
                <a:extLst>
                  <a:ext uri="{0D108BD9-81ED-4DB2-BD59-A6C34878D82A}">
                    <a16:rowId xmlns:a16="http://schemas.microsoft.com/office/drawing/2014/main" val="319234646"/>
                  </a:ext>
                </a:extLst>
              </a:tr>
              <a:tr h="242015">
                <a:tc rowSpan="2">
                  <a:txBody>
                    <a:bodyPr/>
                    <a:lstStyle/>
                    <a:p>
                      <a:r>
                        <a:rPr lang="en-GB" sz="1200" dirty="0">
                          <a:latin typeface="OpenDyslexic" panose="00000500000000000000" pitchFamily="50" charset="0"/>
                        </a:rPr>
                        <a:t>Consent </a:t>
                      </a:r>
                    </a:p>
                  </a:txBody>
                  <a:tcPr/>
                </a:tc>
                <a:tc vMerge="1">
                  <a:txBody>
                    <a:bodyPr/>
                    <a:lstStyle/>
                    <a:p>
                      <a:endParaRPr lang="en-GB"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OpenDyslexic" panose="00000500000000000000" pitchFamily="50" charset="0"/>
                          <a:ea typeface="+mn-ea"/>
                          <a:cs typeface="+mn-cs"/>
                        </a:rPr>
                        <a:t>a line which marks the limits of an area</a:t>
                      </a:r>
                      <a:endParaRPr lang="en-GB" sz="1200" dirty="0">
                        <a:solidFill>
                          <a:schemeClr val="tx1"/>
                        </a:solidFill>
                        <a:latin typeface="OpenDyslexic" panose="00000500000000000000" pitchFamily="50" charset="0"/>
                      </a:endParaRPr>
                    </a:p>
                  </a:txBody>
                  <a:tcPr/>
                </a:tc>
                <a:extLst>
                  <a:ext uri="{0D108BD9-81ED-4DB2-BD59-A6C34878D82A}">
                    <a16:rowId xmlns:a16="http://schemas.microsoft.com/office/drawing/2014/main" val="3740089364"/>
                  </a:ext>
                </a:extLst>
              </a:tr>
              <a:tr h="189210">
                <a:tc vMerge="1">
                  <a:txBody>
                    <a:bodyPr/>
                    <a:lstStyle/>
                    <a:p>
                      <a:endParaRPr lang="en-GB" sz="1200" dirty="0">
                        <a:latin typeface="OpenDyslexic" panose="00000500000000000000" pitchFamily="50" charset="0"/>
                      </a:endParaRPr>
                    </a:p>
                  </a:txBody>
                  <a:tcPr/>
                </a:tc>
                <a:tc vMerge="1">
                  <a:txBody>
                    <a:bodyPr/>
                    <a:lstStyle/>
                    <a:p>
                      <a:endParaRPr lang="en-GB"/>
                    </a:p>
                  </a:txBody>
                  <a:tcPr/>
                </a:tc>
                <a:tc rowSpan="2">
                  <a:txBody>
                    <a:bodyPr/>
                    <a:lstStyle/>
                    <a:p>
                      <a:r>
                        <a:rPr lang="en-GB" sz="1200" b="0" i="0" kern="1200" dirty="0">
                          <a:solidFill>
                            <a:schemeClr val="tx1"/>
                          </a:solidFill>
                          <a:effectLst/>
                          <a:latin typeface="OpenDyslexic" panose="00000500000000000000" pitchFamily="50" charset="0"/>
                          <a:ea typeface="+mn-ea"/>
                          <a:cs typeface="+mn-cs"/>
                        </a:rPr>
                        <a:t>the physical space immediately surrounding someone</a:t>
                      </a:r>
                      <a:endParaRPr lang="en-GB" sz="1200" dirty="0"/>
                    </a:p>
                  </a:txBody>
                  <a:tcPr/>
                </a:tc>
                <a:extLst>
                  <a:ext uri="{0D108BD9-81ED-4DB2-BD59-A6C34878D82A}">
                    <a16:rowId xmlns:a16="http://schemas.microsoft.com/office/drawing/2014/main" val="3050638555"/>
                  </a:ext>
                </a:extLst>
              </a:tr>
              <a:tr h="586645">
                <a:tc>
                  <a:txBody>
                    <a:bodyPr/>
                    <a:lstStyle/>
                    <a:p>
                      <a:r>
                        <a:rPr lang="en-GB" sz="1200" dirty="0">
                          <a:latin typeface="OpenDyslexic" panose="00000500000000000000" pitchFamily="50" charset="0"/>
                        </a:rPr>
                        <a:t>Uncomfortable </a:t>
                      </a:r>
                    </a:p>
                  </a:txBody>
                  <a:tcPr/>
                </a:tc>
                <a:tc vMerge="1">
                  <a:txBody>
                    <a:bodyPr/>
                    <a:lstStyle/>
                    <a:p>
                      <a:endParaRPr lang="en-GB"/>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OpenDyslexic" panose="00000500000000000000" pitchFamily="50" charset="0"/>
                          <a:ea typeface="+mn-ea"/>
                          <a:cs typeface="+mn-cs"/>
                        </a:rPr>
                        <a:t>the physical space immediately surrounding someone</a:t>
                      </a:r>
                      <a:endParaRPr lang="en-GB" sz="1200" dirty="0">
                        <a:solidFill>
                          <a:schemeClr val="tx1"/>
                        </a:solidFill>
                        <a:latin typeface="OpenDyslexic" panose="00000500000000000000" pitchFamily="50" charset="0"/>
                      </a:endParaRPr>
                    </a:p>
                  </a:txBody>
                  <a:tcPr/>
                </a:tc>
                <a:extLst>
                  <a:ext uri="{0D108BD9-81ED-4DB2-BD59-A6C34878D82A}">
                    <a16:rowId xmlns:a16="http://schemas.microsoft.com/office/drawing/2014/main" val="2520391499"/>
                  </a:ext>
                </a:extLst>
              </a:tr>
            </a:tbl>
          </a:graphicData>
        </a:graphic>
      </p:graphicFrame>
      <p:sp>
        <p:nvSpPr>
          <p:cNvPr id="17" name="TextBox 16">
            <a:extLst>
              <a:ext uri="{FF2B5EF4-FFF2-40B4-BE49-F238E27FC236}">
                <a16:creationId xmlns:a16="http://schemas.microsoft.com/office/drawing/2014/main" id="{0C1ADA0C-48D7-46EF-A834-28C6E8DC7139}"/>
              </a:ext>
            </a:extLst>
          </p:cNvPr>
          <p:cNvSpPr txBox="1"/>
          <p:nvPr/>
        </p:nvSpPr>
        <p:spPr>
          <a:xfrm>
            <a:off x="85131" y="5406765"/>
            <a:ext cx="6687738" cy="584775"/>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Physical boundary-</a:t>
            </a:r>
            <a:r>
              <a:rPr lang="en-GB" sz="1600" u="sng" dirty="0">
                <a:latin typeface="OpenDyslexic" panose="00000500000000000000" pitchFamily="50" charset="0"/>
              </a:rPr>
              <a:t>																									</a:t>
            </a:r>
            <a:r>
              <a:rPr lang="en-GB" sz="1600" dirty="0">
                <a:latin typeface="OpenDyslexic" panose="00000500000000000000" pitchFamily="50" charset="0"/>
              </a:rPr>
              <a:t> </a:t>
            </a:r>
            <a:endParaRPr lang="en-GB" sz="1200" dirty="0">
              <a:latin typeface="OpenDyslexic" panose="00000500000000000000" pitchFamily="50" charset="0"/>
            </a:endParaRPr>
          </a:p>
        </p:txBody>
      </p:sp>
      <p:pic>
        <p:nvPicPr>
          <p:cNvPr id="18" name="Picture 2" descr="What You Need to Know About Personal Space - The Science of Personal  Boundaries">
            <a:extLst>
              <a:ext uri="{FF2B5EF4-FFF2-40B4-BE49-F238E27FC236}">
                <a16:creationId xmlns:a16="http://schemas.microsoft.com/office/drawing/2014/main" id="{84023424-3E2A-41DE-8335-B01BBFAD4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996" y="6847393"/>
            <a:ext cx="2202008" cy="1465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C3D884-AC67-4CD9-913C-BC986D9D79CA}"/>
              </a:ext>
            </a:extLst>
          </p:cNvPr>
          <p:cNvSpPr txBox="1"/>
          <p:nvPr/>
        </p:nvSpPr>
        <p:spPr>
          <a:xfrm>
            <a:off x="85131" y="6061670"/>
            <a:ext cx="6687738" cy="3416320"/>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How do we know when people feel uncomfortable when physical boundaries have been ignored?</a:t>
            </a: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p:txBody>
      </p:sp>
      <p:sp>
        <p:nvSpPr>
          <p:cNvPr id="3" name="TextBox 2">
            <a:extLst>
              <a:ext uri="{FF2B5EF4-FFF2-40B4-BE49-F238E27FC236}">
                <a16:creationId xmlns:a16="http://schemas.microsoft.com/office/drawing/2014/main" id="{CF124004-8755-9A8B-6B10-B1DB0D5767D3}"/>
              </a:ext>
            </a:extLst>
          </p:cNvPr>
          <p:cNvSpPr txBox="1"/>
          <p:nvPr/>
        </p:nvSpPr>
        <p:spPr>
          <a:xfrm>
            <a:off x="0" y="8321"/>
            <a:ext cx="6719455" cy="276999"/>
          </a:xfrm>
          <a:prstGeom prst="rect">
            <a:avLst/>
          </a:prstGeom>
          <a:noFill/>
        </p:spPr>
        <p:txBody>
          <a:bodyPr wrap="square" rtlCol="0">
            <a:spAutoFit/>
          </a:bodyPr>
          <a:lstStyle/>
          <a:p>
            <a:r>
              <a:rPr lang="en-GB" sz="1200" u="sng" dirty="0">
                <a:latin typeface="OpenDyslexic" panose="00000500000000000000" pitchFamily="50" charset="0"/>
              </a:rPr>
              <a:t>BQ6: Why are boundaries important in relationships?</a:t>
            </a:r>
          </a:p>
        </p:txBody>
      </p:sp>
      <p:sp>
        <p:nvSpPr>
          <p:cNvPr id="6" name="TextBox 5">
            <a:extLst>
              <a:ext uri="{FF2B5EF4-FFF2-40B4-BE49-F238E27FC236}">
                <a16:creationId xmlns:a16="http://schemas.microsoft.com/office/drawing/2014/main" id="{26E07E27-205C-889D-0ADC-CC4979554A31}"/>
              </a:ext>
            </a:extLst>
          </p:cNvPr>
          <p:cNvSpPr txBox="1"/>
          <p:nvPr/>
        </p:nvSpPr>
        <p:spPr>
          <a:xfrm>
            <a:off x="61429" y="380821"/>
            <a:ext cx="6626308" cy="2739211"/>
          </a:xfrm>
          <a:prstGeom prst="rect">
            <a:avLst/>
          </a:prstGeom>
          <a:noFill/>
        </p:spPr>
        <p:txBody>
          <a:bodyPr wrap="square">
            <a:spAutoFit/>
          </a:bodyPr>
          <a:lstStyle/>
          <a:p>
            <a:r>
              <a:rPr lang="en-GB" sz="1200" dirty="0">
                <a:latin typeface="OpenDyslexic" panose="00000500000000000000" pitchFamily="50" charset="0"/>
              </a:rPr>
              <a:t>1. Why might someone bully another person? </a:t>
            </a:r>
            <a:r>
              <a:rPr lang="en-GB" sz="1600" u="sng" dirty="0">
                <a:latin typeface="OpenDyslexic" panose="00000500000000000000" pitchFamily="50" charset="0"/>
              </a:rPr>
              <a:t>																																		</a:t>
            </a: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2. What is meant by the term communication?</a:t>
            </a:r>
            <a:r>
              <a:rPr lang="en-GB" sz="1600" u="sng" dirty="0">
                <a:latin typeface="OpenDyslexic" panose="00000500000000000000" pitchFamily="50" charset="0"/>
              </a:rPr>
              <a:t>																																		</a:t>
            </a:r>
            <a:endParaRPr lang="en-GB" sz="1200" dirty="0">
              <a:latin typeface="OpenDyslexic" panose="00000500000000000000" pitchFamily="50" charset="0"/>
            </a:endParaRPr>
          </a:p>
          <a:p>
            <a:pPr marL="0" indent="0">
              <a:buNone/>
            </a:pPr>
            <a:r>
              <a:rPr lang="en-GB" sz="1200" dirty="0">
                <a:latin typeface="OpenDyslexic" panose="00000500000000000000" pitchFamily="50" charset="0"/>
              </a:rPr>
              <a:t>3. What is meant by the term online troll?</a:t>
            </a:r>
            <a:r>
              <a:rPr lang="en-GB" sz="1600" u="sng" dirty="0">
                <a:latin typeface="OpenDyslexic" panose="00000500000000000000" pitchFamily="50" charset="0"/>
              </a:rPr>
              <a:t>																					</a:t>
            </a:r>
            <a:endParaRPr lang="en-GB" sz="1200" dirty="0">
              <a:latin typeface="OpenDyslexic" panose="00000500000000000000" pitchFamily="50" charset="0"/>
            </a:endParaRPr>
          </a:p>
          <a:p>
            <a:r>
              <a:rPr lang="en-GB" sz="1200" dirty="0">
                <a:latin typeface="OpenDyslexic" panose="00000500000000000000" pitchFamily="50" charset="0"/>
              </a:rPr>
              <a:t>4. An individual who you talk to online is asking for your address. Do you share it? Explain your answer</a:t>
            </a:r>
            <a:r>
              <a:rPr lang="en-GB" sz="1600" u="sng" dirty="0">
                <a:latin typeface="OpenDyslexic" panose="00000500000000000000" pitchFamily="50" charset="0"/>
              </a:rPr>
              <a:t>																							</a:t>
            </a:r>
            <a:endParaRPr lang="en-GB" sz="1200" dirty="0">
              <a:latin typeface="OpenDyslexic" panose="00000500000000000000" pitchFamily="50" charset="0"/>
            </a:endParaRPr>
          </a:p>
        </p:txBody>
      </p:sp>
    </p:spTree>
    <p:extLst>
      <p:ext uri="{BB962C8B-B14F-4D97-AF65-F5344CB8AC3E}">
        <p14:creationId xmlns:p14="http://schemas.microsoft.com/office/powerpoint/2010/main" val="24875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802F36-25D4-4593-884C-5C14724154FE}"/>
              </a:ext>
            </a:extLst>
          </p:cNvPr>
          <p:cNvSpPr>
            <a:spLocks noGrp="1"/>
          </p:cNvSpPr>
          <p:nvPr>
            <p:ph type="sldNum" sz="quarter" idx="12"/>
          </p:nvPr>
        </p:nvSpPr>
        <p:spPr/>
        <p:txBody>
          <a:bodyPr/>
          <a:lstStyle/>
          <a:p>
            <a:fld id="{622CA69B-FCC7-420A-B9BE-C31FA725E113}" type="slidenum">
              <a:rPr lang="en-GB" smtClean="0"/>
              <a:t>39</a:t>
            </a:fld>
            <a:endParaRPr lang="en-GB"/>
          </a:p>
        </p:txBody>
      </p:sp>
      <p:pic>
        <p:nvPicPr>
          <p:cNvPr id="1028" name="Picture 4" descr="Proxemics: Personal space | BLOG|ON|LINGUISTICS">
            <a:extLst>
              <a:ext uri="{FF2B5EF4-FFF2-40B4-BE49-F238E27FC236}">
                <a16:creationId xmlns:a16="http://schemas.microsoft.com/office/drawing/2014/main" id="{B013D152-BCCB-4F77-A9AC-4B1BB9134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032"/>
            <a:ext cx="6858000" cy="3117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8BA0AB-7D21-48D7-9063-4F0EA468E077}"/>
              </a:ext>
            </a:extLst>
          </p:cNvPr>
          <p:cNvSpPr txBox="1"/>
          <p:nvPr/>
        </p:nvSpPr>
        <p:spPr>
          <a:xfrm>
            <a:off x="124691" y="166255"/>
            <a:ext cx="6733309" cy="307777"/>
          </a:xfrm>
          <a:prstGeom prst="rect">
            <a:avLst/>
          </a:prstGeom>
          <a:noFill/>
        </p:spPr>
        <p:txBody>
          <a:bodyPr wrap="square" rtlCol="0">
            <a:spAutoFit/>
          </a:bodyPr>
          <a:lstStyle/>
          <a:p>
            <a:pPr algn="ctr"/>
            <a:r>
              <a:rPr lang="en-GB" sz="1400" dirty="0">
                <a:latin typeface="OpenDyslexic" panose="00000500000000000000" pitchFamily="50" charset="0"/>
              </a:rPr>
              <a:t>4 zones of personal space </a:t>
            </a:r>
          </a:p>
        </p:txBody>
      </p:sp>
      <p:sp>
        <p:nvSpPr>
          <p:cNvPr id="6" name="TextBox 5">
            <a:extLst>
              <a:ext uri="{FF2B5EF4-FFF2-40B4-BE49-F238E27FC236}">
                <a16:creationId xmlns:a16="http://schemas.microsoft.com/office/drawing/2014/main" id="{B670DDA7-7023-40E1-A260-8DD710371EB7}"/>
              </a:ext>
            </a:extLst>
          </p:cNvPr>
          <p:cNvSpPr txBox="1"/>
          <p:nvPr/>
        </p:nvSpPr>
        <p:spPr>
          <a:xfrm>
            <a:off x="85131" y="3958847"/>
            <a:ext cx="6687737" cy="2677656"/>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Who is allowed in each space </a:t>
            </a:r>
          </a:p>
          <a:p>
            <a:endParaRPr lang="en-GB" sz="1200" dirty="0">
              <a:latin typeface="OpenDyslexic" panose="00000500000000000000" pitchFamily="50" charset="0"/>
            </a:endParaRPr>
          </a:p>
          <a:p>
            <a:r>
              <a:rPr lang="en-GB" sz="1200" dirty="0">
                <a:latin typeface="OpenDyslexic" panose="00000500000000000000" pitchFamily="50" charset="0"/>
              </a:rPr>
              <a:t>Public </a:t>
            </a:r>
          </a:p>
          <a:p>
            <a:endParaRPr lang="en-GB" sz="1200" dirty="0">
              <a:latin typeface="OpenDyslexic" panose="00000500000000000000" pitchFamily="50" charset="0"/>
            </a:endParaRPr>
          </a:p>
          <a:p>
            <a:endParaRPr lang="en-GB" sz="1200" dirty="0">
              <a:latin typeface="OpenDyslexic" panose="00000500000000000000" pitchFamily="50" charset="0"/>
            </a:endParaRPr>
          </a:p>
          <a:p>
            <a:r>
              <a:rPr lang="en-GB" sz="1200" dirty="0">
                <a:latin typeface="OpenDyslexic" panose="00000500000000000000" pitchFamily="50" charset="0"/>
              </a:rPr>
              <a:t>Social </a:t>
            </a:r>
          </a:p>
          <a:p>
            <a:endParaRPr lang="en-GB" sz="1200" dirty="0">
              <a:latin typeface="OpenDyslexic" panose="00000500000000000000" pitchFamily="50" charset="0"/>
            </a:endParaRPr>
          </a:p>
          <a:p>
            <a:endParaRPr lang="en-GB" sz="1200" dirty="0">
              <a:latin typeface="OpenDyslexic" panose="00000500000000000000" pitchFamily="50" charset="0"/>
            </a:endParaRPr>
          </a:p>
          <a:p>
            <a:r>
              <a:rPr lang="en-GB" sz="1200" dirty="0">
                <a:latin typeface="OpenDyslexic" panose="00000500000000000000" pitchFamily="50" charset="0"/>
              </a:rPr>
              <a:t>Personal </a:t>
            </a:r>
          </a:p>
          <a:p>
            <a:endParaRPr lang="en-GB" sz="1200" dirty="0">
              <a:latin typeface="OpenDyslexic" panose="00000500000000000000" pitchFamily="50" charset="0"/>
            </a:endParaRPr>
          </a:p>
          <a:p>
            <a:endParaRPr lang="en-GB" sz="1200" dirty="0">
              <a:latin typeface="OpenDyslexic" panose="00000500000000000000" pitchFamily="50" charset="0"/>
            </a:endParaRPr>
          </a:p>
          <a:p>
            <a:r>
              <a:rPr lang="en-GB" sz="1200" dirty="0">
                <a:latin typeface="OpenDyslexic" panose="00000500000000000000" pitchFamily="50" charset="0"/>
              </a:rPr>
              <a:t>Intimate </a:t>
            </a:r>
          </a:p>
          <a:p>
            <a:endParaRPr lang="en-GB" sz="1200" dirty="0">
              <a:latin typeface="OpenDyslexic" panose="00000500000000000000" pitchFamily="50" charset="0"/>
            </a:endParaRPr>
          </a:p>
          <a:p>
            <a:endParaRPr lang="en-GB" sz="1200" dirty="0">
              <a:latin typeface="OpenDyslexic" panose="00000500000000000000" pitchFamily="50" charset="0"/>
            </a:endParaRPr>
          </a:p>
        </p:txBody>
      </p:sp>
      <p:sp>
        <p:nvSpPr>
          <p:cNvPr id="8" name="TextBox 7">
            <a:extLst>
              <a:ext uri="{FF2B5EF4-FFF2-40B4-BE49-F238E27FC236}">
                <a16:creationId xmlns:a16="http://schemas.microsoft.com/office/drawing/2014/main" id="{5627B8AD-D2E6-41A9-B83E-FC52B456BC4B}"/>
              </a:ext>
            </a:extLst>
          </p:cNvPr>
          <p:cNvSpPr txBox="1"/>
          <p:nvPr/>
        </p:nvSpPr>
        <p:spPr>
          <a:xfrm>
            <a:off x="85130" y="6972338"/>
            <a:ext cx="6687737" cy="1938992"/>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How does it feel when someone comes into your personal space? </a:t>
            </a:r>
          </a:p>
          <a:p>
            <a:r>
              <a:rPr lang="en-GB" sz="1200" u="sng" dirty="0">
                <a:latin typeface="OpenDyslexic" panose="00000500000000000000" pitchFamily="50" charset="0"/>
              </a:rPr>
              <a:t>It makes me fee</a:t>
            </a:r>
            <a:r>
              <a:rPr lang="en-GB" sz="1600" u="sng" dirty="0">
                <a:latin typeface="OpenDyslexic" panose="00000500000000000000" pitchFamily="50" charset="0"/>
              </a:rPr>
              <a:t>l																																							</a:t>
            </a:r>
            <a:endParaRPr lang="en-GB" sz="1200" u="sng" dirty="0">
              <a:latin typeface="OpenDyslexic" panose="00000500000000000000" pitchFamily="50" charset="0"/>
            </a:endParaRPr>
          </a:p>
          <a:p>
            <a:r>
              <a:rPr lang="en-GB" sz="1200" dirty="0">
                <a:latin typeface="OpenDyslexic" panose="00000500000000000000" pitchFamily="50" charset="0"/>
              </a:rPr>
              <a:t>How do we learn that personal space exists? </a:t>
            </a:r>
          </a:p>
          <a:p>
            <a:r>
              <a:rPr lang="en-GB" sz="1600" u="sng" dirty="0">
                <a:latin typeface="OpenDyslexic" panose="00000500000000000000" pitchFamily="50" charset="0"/>
              </a:rPr>
              <a:t>																																										</a:t>
            </a:r>
          </a:p>
        </p:txBody>
      </p:sp>
    </p:spTree>
    <p:extLst>
      <p:ext uri="{BB962C8B-B14F-4D97-AF65-F5344CB8AC3E}">
        <p14:creationId xmlns:p14="http://schemas.microsoft.com/office/powerpoint/2010/main" val="270333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85BCFF-E793-4729-9CE1-10C6703540D3}"/>
              </a:ext>
            </a:extLst>
          </p:cNvPr>
          <p:cNvSpPr>
            <a:spLocks noGrp="1"/>
          </p:cNvSpPr>
          <p:nvPr>
            <p:ph type="sldNum" sz="quarter" idx="12"/>
          </p:nvPr>
        </p:nvSpPr>
        <p:spPr/>
        <p:txBody>
          <a:bodyPr/>
          <a:lstStyle/>
          <a:p>
            <a:fld id="{622CA69B-FCC7-420A-B9BE-C31FA725E113}" type="slidenum">
              <a:rPr lang="en-GB" smtClean="0"/>
              <a:t>4</a:t>
            </a:fld>
            <a:endParaRPr lang="en-GB"/>
          </a:p>
        </p:txBody>
      </p:sp>
      <p:sp>
        <p:nvSpPr>
          <p:cNvPr id="5" name="TextBox 4">
            <a:extLst>
              <a:ext uri="{FF2B5EF4-FFF2-40B4-BE49-F238E27FC236}">
                <a16:creationId xmlns:a16="http://schemas.microsoft.com/office/drawing/2014/main" id="{B2B7C45D-EDF7-4A07-89A4-B95B1A2A0FC3}"/>
              </a:ext>
            </a:extLst>
          </p:cNvPr>
          <p:cNvSpPr txBox="1"/>
          <p:nvPr/>
        </p:nvSpPr>
        <p:spPr>
          <a:xfrm>
            <a:off x="70887" y="4979992"/>
            <a:ext cx="6670110" cy="4093428"/>
          </a:xfrm>
          <a:prstGeom prst="rect">
            <a:avLst/>
          </a:prstGeom>
          <a:noFill/>
          <a:ln>
            <a:solidFill>
              <a:schemeClr val="tx1"/>
            </a:solidFill>
            <a:prstDash val="dash"/>
          </a:ln>
        </p:spPr>
        <p:txBody>
          <a:bodyPr wrap="square" rtlCol="0">
            <a:spAutoFit/>
          </a:bodyPr>
          <a:lstStyle/>
          <a:p>
            <a:r>
              <a:rPr lang="en-GB" sz="1200" dirty="0">
                <a:latin typeface="OpenDyslexic" panose="00000500000000000000" pitchFamily="50" charset="0"/>
              </a:rPr>
              <a:t>Challenge- A good friend</a:t>
            </a:r>
          </a:p>
          <a:p>
            <a:r>
              <a:rPr lang="en-GB" sz="1200" dirty="0">
                <a:latin typeface="OpenDyslexic" panose="00000500000000000000" pitchFamily="50" charset="0"/>
              </a:rPr>
              <a:t>Create a guide for younger students on being a good friend. You can include; </a:t>
            </a:r>
          </a:p>
          <a:p>
            <a:pPr>
              <a:buFont typeface="Wingdings" pitchFamily="2" charset="2"/>
              <a:buChar char="Ø"/>
              <a:defRPr/>
            </a:pPr>
            <a:r>
              <a:rPr lang="en-GB" sz="1200" dirty="0">
                <a:solidFill>
                  <a:schemeClr val="tx1"/>
                </a:solidFill>
                <a:latin typeface="OpenDyslexic" panose="00000500000000000000" pitchFamily="50" charset="0"/>
              </a:rPr>
              <a:t>Explain what a friend is</a:t>
            </a:r>
          </a:p>
          <a:p>
            <a:pPr>
              <a:buFont typeface="Wingdings" pitchFamily="2" charset="2"/>
              <a:buChar char="Ø"/>
              <a:defRPr/>
            </a:pPr>
            <a:r>
              <a:rPr lang="en-GB" sz="1200" dirty="0">
                <a:solidFill>
                  <a:schemeClr val="tx1"/>
                </a:solidFill>
                <a:latin typeface="OpenDyslexic" panose="00000500000000000000" pitchFamily="50" charset="0"/>
              </a:rPr>
              <a:t>Explain why having friends is important</a:t>
            </a:r>
          </a:p>
          <a:p>
            <a:pPr>
              <a:buFont typeface="Wingdings" pitchFamily="2" charset="2"/>
              <a:buChar char="Ø"/>
              <a:defRPr/>
            </a:pPr>
            <a:r>
              <a:rPr lang="en-GB" sz="1200" dirty="0">
                <a:solidFill>
                  <a:schemeClr val="tx1"/>
                </a:solidFill>
                <a:latin typeface="OpenDyslexic" panose="00000500000000000000" pitchFamily="50" charset="0"/>
              </a:rPr>
              <a:t>Explain specifically what you will expect from a friend </a:t>
            </a:r>
          </a:p>
          <a:p>
            <a:pPr>
              <a:buFont typeface="Wingdings" pitchFamily="2" charset="2"/>
              <a:buChar char="Ø"/>
              <a:defRPr/>
            </a:pPr>
            <a:r>
              <a:rPr lang="en-GB" sz="1200" dirty="0">
                <a:solidFill>
                  <a:schemeClr val="tx1"/>
                </a:solidFill>
                <a:latin typeface="OpenDyslexic" panose="00000500000000000000" pitchFamily="50" charset="0"/>
              </a:rPr>
              <a:t>Describe the qualities a good friend would need  (honesty)</a:t>
            </a:r>
          </a:p>
          <a:p>
            <a:pPr>
              <a:buFont typeface="Wingdings" pitchFamily="2" charset="2"/>
              <a:buChar char="Ø"/>
              <a:defRPr/>
            </a:pPr>
            <a:r>
              <a:rPr lang="en-GB" sz="1200" dirty="0">
                <a:latin typeface="OpenDyslexic" panose="00000500000000000000" pitchFamily="50" charset="0"/>
              </a:rPr>
              <a:t>A</a:t>
            </a:r>
            <a:r>
              <a:rPr lang="en-GB" sz="1200" dirty="0">
                <a:solidFill>
                  <a:schemeClr val="tx1"/>
                </a:solidFill>
                <a:latin typeface="OpenDyslexic" panose="00000500000000000000" pitchFamily="50" charset="0"/>
              </a:rPr>
              <a:t> section on what a good friend should NOT do (lie, steal)</a:t>
            </a:r>
          </a:p>
          <a:p>
            <a:pPr>
              <a:defRPr/>
            </a:pPr>
            <a:r>
              <a:rPr lang="en-GB" sz="1600" u="sng" dirty="0">
                <a:latin typeface="OpenDyslexic" panose="00000500000000000000" pitchFamily="50" charset="0"/>
              </a:rPr>
              <a:t>																																																																																																																																																										</a:t>
            </a:r>
            <a:endParaRPr lang="en-GB" dirty="0"/>
          </a:p>
        </p:txBody>
      </p:sp>
      <p:pic>
        <p:nvPicPr>
          <p:cNvPr id="6" name="Picture 1">
            <a:extLst>
              <a:ext uri="{FF2B5EF4-FFF2-40B4-BE49-F238E27FC236}">
                <a16:creationId xmlns:a16="http://schemas.microsoft.com/office/drawing/2014/main" id="{B7087CCD-F2DE-4C6E-A5ED-FAFBF8AB421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87423" y="2744078"/>
            <a:ext cx="2500314" cy="2087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D9DF394-5252-4C67-948D-EB6DF183FB06}"/>
              </a:ext>
            </a:extLst>
          </p:cNvPr>
          <p:cNvSpPr txBox="1"/>
          <p:nvPr/>
        </p:nvSpPr>
        <p:spPr>
          <a:xfrm>
            <a:off x="93945" y="124691"/>
            <a:ext cx="6593792" cy="2954655"/>
          </a:xfrm>
          <a:prstGeom prst="rect">
            <a:avLst/>
          </a:prstGeom>
          <a:noFill/>
        </p:spPr>
        <p:txBody>
          <a:bodyPr wrap="square" rtlCol="0">
            <a:spAutoFit/>
          </a:bodyPr>
          <a:lstStyle/>
          <a:p>
            <a:r>
              <a:rPr lang="en-US" altLang="en-US" sz="1200" b="1" dirty="0">
                <a:solidFill>
                  <a:srgbClr val="000000"/>
                </a:solidFill>
                <a:latin typeface="OpenDyslexic" panose="00000500000000000000" pitchFamily="50" charset="0"/>
                <a:cs typeface="Calibri" panose="020F0502020204030204" pitchFamily="34" charset="0"/>
              </a:rPr>
              <a:t>How will I know if I’m in a toxic friendship?</a:t>
            </a:r>
            <a:endParaRPr lang="en-GB" sz="1200" b="1" dirty="0">
              <a:solidFill>
                <a:schemeClr val="dk1"/>
              </a:solidFill>
              <a:latin typeface="OpenDyslexic" panose="00000500000000000000" pitchFamily="50" charset="0"/>
            </a:endParaRPr>
          </a:p>
          <a:p>
            <a:r>
              <a:rPr lang="en-GB" sz="1200" b="1" dirty="0">
                <a:solidFill>
                  <a:schemeClr val="dk1"/>
                </a:solidFill>
                <a:latin typeface="OpenDyslexic" panose="00000500000000000000" pitchFamily="50" charset="0"/>
              </a:rPr>
              <a:t>You make excuses for them, and you feel used</a:t>
            </a:r>
          </a:p>
          <a:p>
            <a:r>
              <a:rPr lang="en-GB" sz="1200" dirty="0">
                <a:solidFill>
                  <a:schemeClr val="dk1"/>
                </a:solidFill>
                <a:latin typeface="OpenDyslexic" panose="00000500000000000000" pitchFamily="50" charset="0"/>
              </a:rPr>
              <a:t>This is a sign because</a:t>
            </a:r>
            <a:r>
              <a:rPr lang="en-GB" sz="1400" dirty="0">
                <a:solidFill>
                  <a:schemeClr val="dk1"/>
                </a:solidFill>
                <a:latin typeface="OpenDyslexic" panose="00000500000000000000" pitchFamily="50" charset="0"/>
              </a:rPr>
              <a:t> </a:t>
            </a:r>
            <a:r>
              <a:rPr lang="en-GB" sz="1400" u="sng" dirty="0">
                <a:solidFill>
                  <a:schemeClr val="dk1"/>
                </a:solidFill>
                <a:latin typeface="OpenDyslexic" panose="00000500000000000000" pitchFamily="50" charset="0"/>
              </a:rPr>
              <a:t>																								</a:t>
            </a:r>
            <a:endParaRPr lang="en-GB" sz="1400" dirty="0">
              <a:solidFill>
                <a:schemeClr val="dk1"/>
              </a:solidFill>
              <a:latin typeface="OpenDyslexic" panose="00000500000000000000" pitchFamily="50" charset="0"/>
            </a:endParaRPr>
          </a:p>
          <a:p>
            <a:r>
              <a:rPr lang="en-GB" sz="1200" b="1" dirty="0">
                <a:solidFill>
                  <a:schemeClr val="dk1"/>
                </a:solidFill>
                <a:latin typeface="OpenDyslexic" panose="00000500000000000000" pitchFamily="50" charset="0"/>
              </a:rPr>
              <a:t>You’re giving more than you’re getting</a:t>
            </a:r>
          </a:p>
          <a:p>
            <a:r>
              <a:rPr lang="en-GB" sz="1200" dirty="0">
                <a:solidFill>
                  <a:schemeClr val="dk1"/>
                </a:solidFill>
                <a:latin typeface="OpenDyslexic" panose="00000500000000000000" pitchFamily="50" charset="0"/>
              </a:rPr>
              <a:t>Giving more in a friendship shows </a:t>
            </a:r>
            <a:r>
              <a:rPr lang="en-GB" sz="1600" u="sng" dirty="0">
                <a:solidFill>
                  <a:schemeClr val="dk1"/>
                </a:solidFill>
                <a:latin typeface="OpenDyslexic" panose="00000500000000000000" pitchFamily="50" charset="0"/>
              </a:rPr>
              <a:t>																						</a:t>
            </a:r>
            <a:endParaRPr lang="en-GB" sz="1600" dirty="0">
              <a:solidFill>
                <a:schemeClr val="dk1"/>
              </a:solidFill>
              <a:latin typeface="OpenDyslexic" panose="00000500000000000000" pitchFamily="50" charset="0"/>
            </a:endParaRPr>
          </a:p>
          <a:p>
            <a:r>
              <a:rPr lang="en-GB" sz="1200" b="1" dirty="0">
                <a:solidFill>
                  <a:schemeClr val="dk1"/>
                </a:solidFill>
                <a:latin typeface="OpenDyslexic" panose="00000500000000000000" pitchFamily="50" charset="0"/>
              </a:rPr>
              <a:t>You dread checking your phone</a:t>
            </a:r>
          </a:p>
          <a:p>
            <a:r>
              <a:rPr lang="en-GB" sz="1200" dirty="0">
                <a:solidFill>
                  <a:schemeClr val="dk1"/>
                </a:solidFill>
                <a:latin typeface="OpenDyslexic" panose="00000500000000000000" pitchFamily="50" charset="0"/>
              </a:rPr>
              <a:t>Feeling uncomfortable about communicating with them means</a:t>
            </a:r>
            <a:r>
              <a:rPr lang="en-GB" sz="1600" b="1" u="sng" dirty="0">
                <a:solidFill>
                  <a:schemeClr val="dk1"/>
                </a:solidFill>
                <a:latin typeface="OpenDyslexic" panose="00000500000000000000" pitchFamily="50" charset="0"/>
              </a:rPr>
              <a:t>																															</a:t>
            </a:r>
            <a:endParaRPr lang="en-GB" sz="1600" b="1" dirty="0">
              <a:solidFill>
                <a:schemeClr val="dk1"/>
              </a:solidFill>
              <a:latin typeface="OpenDyslexic" panose="00000500000000000000" pitchFamily="50" charset="0"/>
            </a:endParaRPr>
          </a:p>
          <a:p>
            <a:endParaRPr lang="en-GB" sz="1200" b="1" dirty="0">
              <a:solidFill>
                <a:schemeClr val="dk1"/>
              </a:solidFill>
              <a:latin typeface="OpenDyslexic" panose="00000500000000000000" pitchFamily="50" charset="0"/>
            </a:endParaRPr>
          </a:p>
          <a:p>
            <a:pPr marL="342900" indent="-342900">
              <a:buAutoNum type="arabicPeriod"/>
            </a:pPr>
            <a:endParaRPr lang="en-GB" b="1" dirty="0">
              <a:solidFill>
                <a:schemeClr val="dk1"/>
              </a:solidFill>
              <a:latin typeface="+mj-lt"/>
              <a:ea typeface="+mn-ea"/>
              <a:cs typeface="+mn-cs"/>
            </a:endParaRPr>
          </a:p>
        </p:txBody>
      </p:sp>
      <p:sp>
        <p:nvSpPr>
          <p:cNvPr id="3" name="TextBox 2">
            <a:extLst>
              <a:ext uri="{FF2B5EF4-FFF2-40B4-BE49-F238E27FC236}">
                <a16:creationId xmlns:a16="http://schemas.microsoft.com/office/drawing/2014/main" id="{DA4475B9-EC3E-46F1-A70D-EB07F26453D9}"/>
              </a:ext>
            </a:extLst>
          </p:cNvPr>
          <p:cNvSpPr txBox="1"/>
          <p:nvPr/>
        </p:nvSpPr>
        <p:spPr>
          <a:xfrm>
            <a:off x="93945" y="2744078"/>
            <a:ext cx="3937728" cy="2123658"/>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Do you know any more signs of a toxic friendship? </a:t>
            </a: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1200" dirty="0">
              <a:latin typeface="OpenDyslexic" panose="00000500000000000000" pitchFamily="50" charset="0"/>
            </a:endParaRPr>
          </a:p>
        </p:txBody>
      </p:sp>
    </p:spTree>
    <p:extLst>
      <p:ext uri="{BB962C8B-B14F-4D97-AF65-F5344CB8AC3E}">
        <p14:creationId xmlns:p14="http://schemas.microsoft.com/office/powerpoint/2010/main" val="3692382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9BB79B-1AFB-4B53-B7EC-429DE29154F2}"/>
              </a:ext>
            </a:extLst>
          </p:cNvPr>
          <p:cNvSpPr>
            <a:spLocks noGrp="1"/>
          </p:cNvSpPr>
          <p:nvPr>
            <p:ph type="sldNum" sz="quarter" idx="12"/>
          </p:nvPr>
        </p:nvSpPr>
        <p:spPr/>
        <p:txBody>
          <a:bodyPr/>
          <a:lstStyle/>
          <a:p>
            <a:fld id="{622CA69B-FCC7-420A-B9BE-C31FA725E113}" type="slidenum">
              <a:rPr lang="en-GB" smtClean="0"/>
              <a:t>40</a:t>
            </a:fld>
            <a:endParaRPr lang="en-GB"/>
          </a:p>
        </p:txBody>
      </p:sp>
      <p:sp>
        <p:nvSpPr>
          <p:cNvPr id="5" name="TextBox 4">
            <a:extLst>
              <a:ext uri="{FF2B5EF4-FFF2-40B4-BE49-F238E27FC236}">
                <a16:creationId xmlns:a16="http://schemas.microsoft.com/office/drawing/2014/main" id="{65459867-FB6E-4261-8F9C-AA48300A9A77}"/>
              </a:ext>
            </a:extLst>
          </p:cNvPr>
          <p:cNvSpPr txBox="1"/>
          <p:nvPr/>
        </p:nvSpPr>
        <p:spPr>
          <a:xfrm>
            <a:off x="205948" y="5303882"/>
            <a:ext cx="6687734" cy="646331"/>
          </a:xfrm>
          <a:prstGeom prst="rect">
            <a:avLst/>
          </a:prstGeom>
          <a:noFill/>
        </p:spPr>
        <p:txBody>
          <a:bodyPr wrap="square" rtlCol="0">
            <a:spAutoFit/>
          </a:bodyPr>
          <a:lstStyle/>
          <a:p>
            <a:r>
              <a:rPr lang="en-GB" sz="1200" b="1" i="1" dirty="0">
                <a:latin typeface="OpenDyslexic" panose="00000500000000000000" pitchFamily="50" charset="0"/>
              </a:rPr>
              <a:t>“Consent is an agreement which is given willingly and freely without exploitation, threat or fear, and by a person who has the capacity to give their agreement” </a:t>
            </a:r>
          </a:p>
        </p:txBody>
      </p:sp>
      <p:sp>
        <p:nvSpPr>
          <p:cNvPr id="6" name="TextBox 5">
            <a:extLst>
              <a:ext uri="{FF2B5EF4-FFF2-40B4-BE49-F238E27FC236}">
                <a16:creationId xmlns:a16="http://schemas.microsoft.com/office/drawing/2014/main" id="{629341D7-EFA9-4D70-8146-BC077E413B4B}"/>
              </a:ext>
            </a:extLst>
          </p:cNvPr>
          <p:cNvSpPr txBox="1"/>
          <p:nvPr/>
        </p:nvSpPr>
        <p:spPr>
          <a:xfrm>
            <a:off x="96979" y="6028093"/>
            <a:ext cx="6590755" cy="830997"/>
          </a:xfrm>
          <a:prstGeom prst="rect">
            <a:avLst/>
          </a:prstGeom>
          <a:noFill/>
          <a:ln>
            <a:solidFill>
              <a:srgbClr val="FFC000"/>
            </a:solidFill>
          </a:ln>
        </p:spPr>
        <p:txBody>
          <a:bodyPr wrap="square" rtlCol="0">
            <a:spAutoFit/>
          </a:bodyPr>
          <a:lstStyle/>
          <a:p>
            <a:r>
              <a:rPr lang="en-US" sz="1200" dirty="0">
                <a:solidFill>
                  <a:schemeClr val="tx1"/>
                </a:solidFill>
                <a:latin typeface="OpenDyslexic" panose="00000500000000000000" pitchFamily="50" charset="0"/>
              </a:rPr>
              <a:t>1. Which three words are the most important part of this definition?</a:t>
            </a:r>
          </a:p>
          <a:p>
            <a:r>
              <a:rPr lang="en-GB" u="sng" dirty="0"/>
              <a:t>																												</a:t>
            </a:r>
          </a:p>
        </p:txBody>
      </p:sp>
      <p:sp>
        <p:nvSpPr>
          <p:cNvPr id="7" name="TextBox 6">
            <a:extLst>
              <a:ext uri="{FF2B5EF4-FFF2-40B4-BE49-F238E27FC236}">
                <a16:creationId xmlns:a16="http://schemas.microsoft.com/office/drawing/2014/main" id="{862E1798-D7D9-4244-82B2-A89C844EC5FD}"/>
              </a:ext>
            </a:extLst>
          </p:cNvPr>
          <p:cNvSpPr txBox="1"/>
          <p:nvPr/>
        </p:nvSpPr>
        <p:spPr>
          <a:xfrm>
            <a:off x="96979" y="6936970"/>
            <a:ext cx="6590755" cy="2277547"/>
          </a:xfrm>
          <a:prstGeom prst="rect">
            <a:avLst/>
          </a:prstGeom>
          <a:noFill/>
          <a:ln>
            <a:solidFill>
              <a:srgbClr val="92D050"/>
            </a:solidFill>
          </a:ln>
        </p:spPr>
        <p:txBody>
          <a:bodyPr wrap="square" rtlCol="0">
            <a:spAutoFit/>
          </a:bodyPr>
          <a:lstStyle/>
          <a:p>
            <a:r>
              <a:rPr lang="en-US" sz="1200" dirty="0">
                <a:solidFill>
                  <a:schemeClr val="tx1"/>
                </a:solidFill>
                <a:latin typeface="OpenDyslexic" panose="00000500000000000000" pitchFamily="50" charset="0"/>
              </a:rPr>
              <a:t>2. When have you given consent to someone to do something?</a:t>
            </a:r>
          </a:p>
          <a:p>
            <a:r>
              <a:rPr lang="en-US" sz="1400" u="sng" dirty="0">
                <a:latin typeface="OpenDyslexic" panose="00000500000000000000" pitchFamily="50" charset="0"/>
              </a:rPr>
              <a:t>																																										</a:t>
            </a:r>
            <a:endParaRPr lang="en-US" sz="1400" u="sng" dirty="0">
              <a:solidFill>
                <a:schemeClr val="tx1"/>
              </a:solidFill>
              <a:latin typeface="OpenDyslexic" panose="00000500000000000000" pitchFamily="50" charset="0"/>
            </a:endParaRPr>
          </a:p>
          <a:p>
            <a:r>
              <a:rPr lang="en-US" sz="1200" dirty="0">
                <a:solidFill>
                  <a:schemeClr val="tx1"/>
                </a:solidFill>
                <a:latin typeface="OpenDyslexic" panose="00000500000000000000" pitchFamily="50" charset="0"/>
              </a:rPr>
              <a:t>3. As you get older and possibly get intimate with someone why is it important for young people to understand what the definition of consent is?</a:t>
            </a:r>
            <a:endParaRPr lang="en-GB" sz="1200" dirty="0">
              <a:solidFill>
                <a:schemeClr val="tx1"/>
              </a:solidFill>
              <a:latin typeface="OpenDyslexic" panose="00000500000000000000" pitchFamily="50" charset="0"/>
            </a:endParaRPr>
          </a:p>
          <a:p>
            <a:r>
              <a:rPr lang="en-GB" sz="1600" u="sng" dirty="0">
                <a:latin typeface="OpenDyslexic" panose="00000500000000000000" pitchFamily="50" charset="0"/>
              </a:rPr>
              <a:t>																																																								</a:t>
            </a:r>
            <a:endParaRPr lang="en-US" sz="1600" u="sng" dirty="0">
              <a:solidFill>
                <a:schemeClr val="tx1"/>
              </a:solidFill>
              <a:latin typeface="OpenDyslexic" panose="00000500000000000000" pitchFamily="50" charset="0"/>
            </a:endParaRPr>
          </a:p>
        </p:txBody>
      </p:sp>
      <p:sp>
        <p:nvSpPr>
          <p:cNvPr id="2" name="TextBox 1">
            <a:extLst>
              <a:ext uri="{FF2B5EF4-FFF2-40B4-BE49-F238E27FC236}">
                <a16:creationId xmlns:a16="http://schemas.microsoft.com/office/drawing/2014/main" id="{12F5174F-552C-C450-EE3C-742C95AE37B5}"/>
              </a:ext>
            </a:extLst>
          </p:cNvPr>
          <p:cNvSpPr txBox="1"/>
          <p:nvPr/>
        </p:nvSpPr>
        <p:spPr>
          <a:xfrm>
            <a:off x="0" y="0"/>
            <a:ext cx="6858000" cy="369332"/>
          </a:xfrm>
          <a:prstGeom prst="rect">
            <a:avLst/>
          </a:prstGeom>
          <a:noFill/>
        </p:spPr>
        <p:txBody>
          <a:bodyPr wrap="square" rtlCol="0">
            <a:spAutoFit/>
          </a:bodyPr>
          <a:lstStyle/>
          <a:p>
            <a:r>
              <a:rPr lang="en-GB" sz="1200" u="sng" dirty="0">
                <a:latin typeface="OpenDyslexic" panose="00000500000000000000" pitchFamily="50" charset="0"/>
              </a:rPr>
              <a:t>BQ7. What is child on child abuse</a:t>
            </a:r>
            <a:r>
              <a:rPr lang="en-GB" sz="1200" dirty="0">
                <a:latin typeface="OpenDyslexic 3" pitchFamily="2" charset="0"/>
              </a:rPr>
              <a:t>?</a:t>
            </a:r>
            <a:r>
              <a:rPr lang="en-GB" dirty="0"/>
              <a:t> </a:t>
            </a:r>
          </a:p>
        </p:txBody>
      </p:sp>
      <p:sp>
        <p:nvSpPr>
          <p:cNvPr id="8" name="TextBox 7">
            <a:extLst>
              <a:ext uri="{FF2B5EF4-FFF2-40B4-BE49-F238E27FC236}">
                <a16:creationId xmlns:a16="http://schemas.microsoft.com/office/drawing/2014/main" id="{9BD0E3A5-3376-30A3-1737-C5DF1FE8D5E5}"/>
              </a:ext>
            </a:extLst>
          </p:cNvPr>
          <p:cNvSpPr txBox="1"/>
          <p:nvPr/>
        </p:nvSpPr>
        <p:spPr>
          <a:xfrm>
            <a:off x="283149" y="2340973"/>
            <a:ext cx="6741106" cy="1261884"/>
          </a:xfrm>
          <a:prstGeom prst="rect">
            <a:avLst/>
          </a:prstGeom>
          <a:noFill/>
        </p:spPr>
        <p:txBody>
          <a:bodyPr wrap="square">
            <a:spAutoFit/>
          </a:bodyPr>
          <a:lstStyle/>
          <a:p>
            <a:r>
              <a:rPr lang="en-GB" sz="1200" b="1" dirty="0">
                <a:solidFill>
                  <a:srgbClr val="FF0066"/>
                </a:solidFill>
                <a:latin typeface="OpenDyslexic" panose="00000500000000000000" pitchFamily="50" charset="0"/>
              </a:rPr>
              <a:t>  Exam style question: </a:t>
            </a:r>
            <a:r>
              <a:rPr lang="en-GB" sz="1200" dirty="0">
                <a:solidFill>
                  <a:srgbClr val="FF0066"/>
                </a:solidFill>
                <a:latin typeface="OpenDyslexic" panose="00000500000000000000" pitchFamily="50" charset="0"/>
              </a:rPr>
              <a:t>	What is meant by the term physical boundary? </a:t>
            </a:r>
          </a:p>
          <a:p>
            <a:r>
              <a:rPr lang="en-GB" sz="1200" dirty="0">
                <a:solidFill>
                  <a:srgbClr val="FF0066"/>
                </a:solidFill>
                <a:latin typeface="OpenDyslexic" panose="00000500000000000000" pitchFamily="50" charset="0"/>
              </a:rPr>
              <a:t>  	[2 marks]</a:t>
            </a:r>
            <a:r>
              <a:rPr lang="en-GB" sz="1600" u="sng" dirty="0">
                <a:solidFill>
                  <a:srgbClr val="FF0066"/>
                </a:solidFill>
                <a:latin typeface="OpenDyslexic" panose="00000500000000000000" pitchFamily="50" charset="0"/>
              </a:rPr>
              <a:t>																										</a:t>
            </a:r>
            <a:endParaRPr lang="en-GB" sz="1200" dirty="0">
              <a:solidFill>
                <a:srgbClr val="FF0066"/>
              </a:solidFill>
              <a:latin typeface="OpenDyslexic" panose="00000500000000000000" pitchFamily="50" charset="0"/>
            </a:endParaRPr>
          </a:p>
          <a:p>
            <a:endParaRPr lang="en-GB" sz="3200" dirty="0">
              <a:solidFill>
                <a:srgbClr val="FF0066"/>
              </a:solidFill>
            </a:endParaRPr>
          </a:p>
        </p:txBody>
      </p:sp>
      <p:pic>
        <p:nvPicPr>
          <p:cNvPr id="9" name="Picture 8">
            <a:extLst>
              <a:ext uri="{FF2B5EF4-FFF2-40B4-BE49-F238E27FC236}">
                <a16:creationId xmlns:a16="http://schemas.microsoft.com/office/drawing/2014/main" id="{407277C5-6A34-D186-8C35-471B3EDE851F}"/>
              </a:ext>
            </a:extLst>
          </p:cNvPr>
          <p:cNvPicPr>
            <a:picLocks noChangeAspect="1"/>
          </p:cNvPicPr>
          <p:nvPr/>
        </p:nvPicPr>
        <p:blipFill>
          <a:blip r:embed="rId2"/>
          <a:stretch>
            <a:fillRect/>
          </a:stretch>
        </p:blipFill>
        <p:spPr>
          <a:xfrm>
            <a:off x="152576" y="2478094"/>
            <a:ext cx="495152" cy="529509"/>
          </a:xfrm>
          <a:prstGeom prst="rect">
            <a:avLst/>
          </a:prstGeom>
        </p:spPr>
      </p:pic>
      <p:sp>
        <p:nvSpPr>
          <p:cNvPr id="11" name="TextBox 10">
            <a:extLst>
              <a:ext uri="{FF2B5EF4-FFF2-40B4-BE49-F238E27FC236}">
                <a16:creationId xmlns:a16="http://schemas.microsoft.com/office/drawing/2014/main" id="{1ECF34E9-2D3F-8715-8D1D-2665A5F13939}"/>
              </a:ext>
            </a:extLst>
          </p:cNvPr>
          <p:cNvSpPr txBox="1"/>
          <p:nvPr/>
        </p:nvSpPr>
        <p:spPr>
          <a:xfrm>
            <a:off x="152576" y="3236227"/>
            <a:ext cx="6552848" cy="1938992"/>
          </a:xfrm>
          <a:prstGeom prst="rect">
            <a:avLst/>
          </a:prstGeom>
          <a:noFill/>
          <a:ln>
            <a:solidFill>
              <a:schemeClr val="tx1"/>
            </a:solidFill>
          </a:ln>
        </p:spPr>
        <p:txBody>
          <a:bodyPr wrap="square" rtlCol="0">
            <a:spAutoFit/>
          </a:bodyPr>
          <a:lstStyle/>
          <a:p>
            <a:pPr algn="ctr"/>
            <a:r>
              <a:rPr lang="en-GB" sz="1200" dirty="0">
                <a:latin typeface="OpenDyslexic" panose="00000500000000000000" pitchFamily="50" charset="0"/>
              </a:rPr>
              <a:t>What do you think the analogy of tea stands for in the video?</a:t>
            </a: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r>
              <a:rPr lang="en-GB" sz="1200" dirty="0">
                <a:latin typeface="OpenDyslexic" panose="00000500000000000000" pitchFamily="50" charset="0"/>
              </a:rPr>
              <a:t> </a:t>
            </a:r>
          </a:p>
        </p:txBody>
      </p:sp>
      <p:pic>
        <p:nvPicPr>
          <p:cNvPr id="1026" name="Picture 2" descr="CONSENT TEA (Australian Version - Female Voice Over) - YouTube">
            <a:extLst>
              <a:ext uri="{FF2B5EF4-FFF2-40B4-BE49-F238E27FC236}">
                <a16:creationId xmlns:a16="http://schemas.microsoft.com/office/drawing/2014/main" id="{D75A037F-A529-5054-3FCB-F14093233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911" y="3640338"/>
            <a:ext cx="1694013" cy="9528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D66719-5C20-4D43-8662-58A5C07220F2}"/>
              </a:ext>
            </a:extLst>
          </p:cNvPr>
          <p:cNvSpPr txBox="1"/>
          <p:nvPr/>
        </p:nvSpPr>
        <p:spPr>
          <a:xfrm>
            <a:off x="17670" y="366954"/>
            <a:ext cx="6687754" cy="2031325"/>
          </a:xfrm>
          <a:prstGeom prst="rect">
            <a:avLst/>
          </a:prstGeom>
          <a:noFill/>
        </p:spPr>
        <p:txBody>
          <a:bodyPr wrap="square" rtlCol="0">
            <a:spAutoFit/>
          </a:bodyPr>
          <a:lstStyle/>
          <a:p>
            <a:r>
              <a:rPr lang="en-GB" sz="1200" dirty="0">
                <a:latin typeface="OpenDyslexic" panose="00000500000000000000" pitchFamily="50" charset="0"/>
              </a:rPr>
              <a:t>Do now: Drill questions: </a:t>
            </a:r>
          </a:p>
          <a:p>
            <a:r>
              <a:rPr lang="en-GB" sz="1200" dirty="0">
                <a:latin typeface="OpenDyslexic" panose="00000500000000000000" pitchFamily="50" charset="0"/>
              </a:rPr>
              <a:t>Last lesson: </a:t>
            </a:r>
          </a:p>
          <a:p>
            <a:r>
              <a:rPr lang="en-GB" sz="1400" dirty="0">
                <a:latin typeface="OpenDyslexic" panose="00000500000000000000" pitchFamily="50" charset="0"/>
              </a:rPr>
              <a:t>A. </a:t>
            </a:r>
            <a:r>
              <a:rPr lang="en-GB" sz="1200" dirty="0">
                <a:latin typeface="OpenDyslexic" panose="00000500000000000000" pitchFamily="50" charset="0"/>
              </a:rPr>
              <a:t>What is the hazard in the image</a:t>
            </a:r>
            <a:r>
              <a:rPr lang="en-GB" sz="1600" dirty="0">
                <a:latin typeface="OpenDyslexic" panose="00000500000000000000" pitchFamily="50" charset="0"/>
              </a:rPr>
              <a:t>? </a:t>
            </a:r>
            <a:r>
              <a:rPr lang="en-GB" sz="1600" u="sng" dirty="0">
                <a:latin typeface="OpenDyslexic" panose="00000500000000000000" pitchFamily="50" charset="0"/>
              </a:rPr>
              <a:t>																					</a:t>
            </a:r>
            <a:endParaRPr lang="en-GB" sz="1400" dirty="0">
              <a:latin typeface="OpenDyslexic" panose="00000500000000000000" pitchFamily="50" charset="0"/>
            </a:endParaRPr>
          </a:p>
          <a:p>
            <a:endParaRPr lang="en-GB" sz="300" dirty="0">
              <a:latin typeface="OpenDyslexic" panose="00000500000000000000" pitchFamily="50" charset="0"/>
            </a:endParaRPr>
          </a:p>
          <a:p>
            <a:r>
              <a:rPr lang="en-GB" sz="1400" dirty="0">
                <a:latin typeface="OpenDyslexic" panose="00000500000000000000" pitchFamily="50" charset="0"/>
              </a:rPr>
              <a:t>B. </a:t>
            </a:r>
            <a:r>
              <a:rPr lang="en-GB" sz="1200" dirty="0">
                <a:latin typeface="OpenDyslexic" panose="00000500000000000000" pitchFamily="50" charset="0"/>
              </a:rPr>
              <a:t>How can we reduce the risk  </a:t>
            </a:r>
            <a:r>
              <a:rPr lang="en-GB" sz="1400" dirty="0">
                <a:latin typeface="OpenDyslexic" panose="00000500000000000000" pitchFamily="50" charset="0"/>
              </a:rPr>
              <a:t>	</a:t>
            </a:r>
            <a:r>
              <a:rPr lang="en-GB" sz="1600" u="sng" dirty="0">
                <a:latin typeface="OpenDyslexic" panose="00000500000000000000" pitchFamily="50" charset="0"/>
              </a:rPr>
              <a:t>																						</a:t>
            </a:r>
            <a:endParaRPr lang="en-GB" sz="1600" dirty="0">
              <a:latin typeface="OpenDyslexic" panose="00000500000000000000" pitchFamily="50" charset="0"/>
            </a:endParaRPr>
          </a:p>
          <a:p>
            <a:endParaRPr lang="en-GB" sz="300" dirty="0">
              <a:latin typeface="OpenDyslexic" panose="00000500000000000000" pitchFamily="50" charset="0"/>
            </a:endParaRPr>
          </a:p>
          <a:p>
            <a:r>
              <a:rPr lang="en-GB" sz="1400" dirty="0">
                <a:latin typeface="OpenDyslexic" panose="00000500000000000000" pitchFamily="50" charset="0"/>
              </a:rPr>
              <a:t>C. </a:t>
            </a:r>
            <a:r>
              <a:rPr lang="en-GB" sz="1200" dirty="0">
                <a:latin typeface="OpenDyslexic" panose="00000500000000000000" pitchFamily="50" charset="0"/>
              </a:rPr>
              <a:t>What is the difference between a risk and hazard </a:t>
            </a:r>
            <a:r>
              <a:rPr lang="en-GB" sz="1600" u="sng" dirty="0">
                <a:latin typeface="OpenDyslexic" panose="00000500000000000000" pitchFamily="50" charset="0"/>
              </a:rPr>
              <a:t>																			</a:t>
            </a:r>
            <a:endParaRPr lang="en-GB" sz="1400" dirty="0">
              <a:latin typeface="OpenDyslexic" panose="00000500000000000000" pitchFamily="50" charset="0"/>
            </a:endParaRPr>
          </a:p>
        </p:txBody>
      </p:sp>
      <p:pic>
        <p:nvPicPr>
          <p:cNvPr id="3" name="Picture 2">
            <a:extLst>
              <a:ext uri="{FF2B5EF4-FFF2-40B4-BE49-F238E27FC236}">
                <a16:creationId xmlns:a16="http://schemas.microsoft.com/office/drawing/2014/main" id="{7718C40D-4631-430C-B805-D0672BE3699C}"/>
              </a:ext>
            </a:extLst>
          </p:cNvPr>
          <p:cNvPicPr>
            <a:picLocks noChangeAspect="1"/>
          </p:cNvPicPr>
          <p:nvPr/>
        </p:nvPicPr>
        <p:blipFill>
          <a:blip r:embed="rId4"/>
          <a:stretch>
            <a:fillRect/>
          </a:stretch>
        </p:blipFill>
        <p:spPr>
          <a:xfrm>
            <a:off x="5015345" y="152847"/>
            <a:ext cx="1659105" cy="1262827"/>
          </a:xfrm>
          <a:prstGeom prst="rect">
            <a:avLst/>
          </a:prstGeom>
        </p:spPr>
      </p:pic>
    </p:spTree>
    <p:extLst>
      <p:ext uri="{BB962C8B-B14F-4D97-AF65-F5344CB8AC3E}">
        <p14:creationId xmlns:p14="http://schemas.microsoft.com/office/powerpoint/2010/main" val="178631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DBE0CB-75E9-5758-36D0-5BBE92541CF8}"/>
              </a:ext>
            </a:extLst>
          </p:cNvPr>
          <p:cNvSpPr>
            <a:spLocks noGrp="1"/>
          </p:cNvSpPr>
          <p:nvPr>
            <p:ph type="sldNum" sz="quarter" idx="12"/>
          </p:nvPr>
        </p:nvSpPr>
        <p:spPr/>
        <p:txBody>
          <a:bodyPr/>
          <a:lstStyle/>
          <a:p>
            <a:fld id="{622CA69B-FCC7-420A-B9BE-C31FA725E113}" type="slidenum">
              <a:rPr lang="en-GB" smtClean="0"/>
              <a:t>41</a:t>
            </a:fld>
            <a:endParaRPr lang="en-GB"/>
          </a:p>
        </p:txBody>
      </p:sp>
      <p:graphicFrame>
        <p:nvGraphicFramePr>
          <p:cNvPr id="5" name="Table 5">
            <a:extLst>
              <a:ext uri="{FF2B5EF4-FFF2-40B4-BE49-F238E27FC236}">
                <a16:creationId xmlns:a16="http://schemas.microsoft.com/office/drawing/2014/main" id="{8E7437A5-9609-1D56-F5F7-58331517EC54}"/>
              </a:ext>
            </a:extLst>
          </p:cNvPr>
          <p:cNvGraphicFramePr>
            <a:graphicFrameLocks noGrp="1"/>
          </p:cNvGraphicFramePr>
          <p:nvPr/>
        </p:nvGraphicFramePr>
        <p:xfrm>
          <a:off x="0" y="2916136"/>
          <a:ext cx="6858000" cy="6271260"/>
        </p:xfrm>
        <a:graphic>
          <a:graphicData uri="http://schemas.openxmlformats.org/drawingml/2006/table">
            <a:tbl>
              <a:tblPr firstRow="1" bandRow="1">
                <a:tableStyleId>{5940675A-B579-460E-94D1-54222C63F5DA}</a:tableStyleId>
              </a:tblPr>
              <a:tblGrid>
                <a:gridCol w="6858000">
                  <a:extLst>
                    <a:ext uri="{9D8B030D-6E8A-4147-A177-3AD203B41FA5}">
                      <a16:colId xmlns:a16="http://schemas.microsoft.com/office/drawing/2014/main" val="2380643654"/>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OpenDyslexic" panose="00000500000000000000" pitchFamily="50" charset="0"/>
                        </a:rPr>
                        <a:t>Ayman is friends with Ali and Ayman knows that Ali is involved with a street gang but Ayman always stays away from that stuff. Ali has started to buy him expensive gifts and tell him that the lads want to meet him. </a:t>
                      </a:r>
                    </a:p>
                  </a:txBody>
                  <a:tcPr/>
                </a:tc>
                <a:extLst>
                  <a:ext uri="{0D108BD9-81ED-4DB2-BD59-A6C34878D82A}">
                    <a16:rowId xmlns:a16="http://schemas.microsoft.com/office/drawing/2014/main" val="262811333"/>
                  </a:ext>
                </a:extLst>
              </a:tr>
              <a:tr h="370840">
                <a:tc>
                  <a:txBody>
                    <a:bodyPr/>
                    <a:lstStyle/>
                    <a:p>
                      <a:r>
                        <a:rPr lang="en-GB" sz="1200" dirty="0">
                          <a:solidFill>
                            <a:srgbClr val="FF0066"/>
                          </a:solidFill>
                          <a:latin typeface="OpenDyslexic" panose="00000500000000000000" pitchFamily="50" charset="0"/>
                        </a:rPr>
                        <a:t>What type of abuse is happening here? </a:t>
                      </a:r>
                    </a:p>
                    <a:p>
                      <a:endParaRPr lang="en-GB" sz="1200" dirty="0">
                        <a:latin typeface="OpenDyslexic" panose="00000500000000000000" pitchFamily="50" charset="0"/>
                      </a:endParaRPr>
                    </a:p>
                  </a:txBody>
                  <a:tcPr/>
                </a:tc>
                <a:extLst>
                  <a:ext uri="{0D108BD9-81ED-4DB2-BD59-A6C34878D82A}">
                    <a16:rowId xmlns:a16="http://schemas.microsoft.com/office/drawing/2014/main" val="408543064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OpenDyslexic" panose="00000500000000000000" pitchFamily="50" charset="0"/>
                        </a:rPr>
                        <a:t>Molly and Danielle are best friends and Molly has a Saturday job. Danielle always pressures Molly into buying pizza every Saturday for her and the group of friends. Molly doesn’t want to say no because Danielle said that she would start a rumour about her kissing a boy if she refuses. </a:t>
                      </a:r>
                    </a:p>
                  </a:txBody>
                  <a:tcPr/>
                </a:tc>
                <a:extLst>
                  <a:ext uri="{0D108BD9-81ED-4DB2-BD59-A6C34878D82A}">
                    <a16:rowId xmlns:a16="http://schemas.microsoft.com/office/drawing/2014/main" val="158181734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rgbClr val="FF0066"/>
                          </a:solidFill>
                          <a:latin typeface="OpenDyslexic" panose="00000500000000000000" pitchFamily="50" charset="0"/>
                        </a:rPr>
                        <a:t>What type of abuse is happening here? </a:t>
                      </a:r>
                    </a:p>
                    <a:p>
                      <a:endParaRPr lang="en-GB" sz="1200" dirty="0">
                        <a:latin typeface="OpenDyslexic" panose="00000500000000000000" pitchFamily="50" charset="0"/>
                      </a:endParaRPr>
                    </a:p>
                  </a:txBody>
                  <a:tcPr/>
                </a:tc>
                <a:extLst>
                  <a:ext uri="{0D108BD9-81ED-4DB2-BD59-A6C34878D82A}">
                    <a16:rowId xmlns:a16="http://schemas.microsoft.com/office/drawing/2014/main" val="421104207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OpenDyslexic" panose="00000500000000000000" pitchFamily="50" charset="0"/>
                        </a:rPr>
                        <a:t>It’s a windy day and all of the girls skirts are blowing up. Ben decides to take a photo of the row of girls in front and you can see their bums, he sends it to his mates in a group chat for a laugh. They won’t find out. </a:t>
                      </a:r>
                    </a:p>
                  </a:txBody>
                  <a:tcPr/>
                </a:tc>
                <a:extLst>
                  <a:ext uri="{0D108BD9-81ED-4DB2-BD59-A6C34878D82A}">
                    <a16:rowId xmlns:a16="http://schemas.microsoft.com/office/drawing/2014/main" val="280765886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rgbClr val="FF0066"/>
                          </a:solidFill>
                          <a:latin typeface="OpenDyslexic" panose="00000500000000000000" pitchFamily="50" charset="0"/>
                        </a:rPr>
                        <a:t>What type of abuse is happening here? </a:t>
                      </a:r>
                    </a:p>
                    <a:p>
                      <a:endParaRPr lang="en-GB" sz="1200" dirty="0">
                        <a:latin typeface="OpenDyslexic" panose="00000500000000000000" pitchFamily="50" charset="0"/>
                      </a:endParaRPr>
                    </a:p>
                  </a:txBody>
                  <a:tcPr/>
                </a:tc>
                <a:extLst>
                  <a:ext uri="{0D108BD9-81ED-4DB2-BD59-A6C34878D82A}">
                    <a16:rowId xmlns:a16="http://schemas.microsoft.com/office/drawing/2014/main" val="283098941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OpenDyslexic" panose="00000500000000000000" pitchFamily="50" charset="0"/>
                        </a:rPr>
                        <a:t>Ryder and Jack are brothers, Ryder is 16 and Jack is 14. Mum doesn’t like Ryder’s friends and says that their bad news but she cant do anything because she works late at Co-op. Ryder sometimes gets Jack to drop parcels off at his mates house and gives him £20. Jack just wants to stay at home on </a:t>
                      </a:r>
                      <a:r>
                        <a:rPr lang="en-GB" sz="1200" dirty="0" err="1">
                          <a:latin typeface="OpenDyslexic" panose="00000500000000000000" pitchFamily="50" charset="0"/>
                        </a:rPr>
                        <a:t>Fifa</a:t>
                      </a:r>
                      <a:r>
                        <a:rPr lang="en-GB" sz="1200" dirty="0">
                          <a:latin typeface="OpenDyslexic" panose="00000500000000000000" pitchFamily="50" charset="0"/>
                        </a:rPr>
                        <a:t> with his mates but Ryder said he has to go because he’s his brother. </a:t>
                      </a:r>
                    </a:p>
                  </a:txBody>
                  <a:tcPr/>
                </a:tc>
                <a:extLst>
                  <a:ext uri="{0D108BD9-81ED-4DB2-BD59-A6C34878D82A}">
                    <a16:rowId xmlns:a16="http://schemas.microsoft.com/office/drawing/2014/main" val="108499181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solidFill>
                            <a:srgbClr val="FF0066"/>
                          </a:solidFill>
                          <a:latin typeface="OpenDyslexic" panose="00000500000000000000" pitchFamily="50" charset="0"/>
                        </a:rPr>
                        <a:t>What type of abuse is happening here? </a:t>
                      </a:r>
                    </a:p>
                    <a:p>
                      <a:endParaRPr lang="en-GB" sz="1200" dirty="0">
                        <a:latin typeface="OpenDyslexic" panose="00000500000000000000" pitchFamily="50" charset="0"/>
                      </a:endParaRPr>
                    </a:p>
                  </a:txBody>
                  <a:tcPr/>
                </a:tc>
                <a:extLst>
                  <a:ext uri="{0D108BD9-81ED-4DB2-BD59-A6C34878D82A}">
                    <a16:rowId xmlns:a16="http://schemas.microsoft.com/office/drawing/2014/main" val="123820836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OpenDyslexic" panose="00000500000000000000" pitchFamily="50" charset="0"/>
                        </a:rPr>
                        <a:t>Neve keeps getting added into a group chat with two other girls in her class, they always say nasty things to her in school but online they keep threatening to kill her. She’s screenshotted the images but doesn’t know how to make it stop.</a:t>
                      </a:r>
                    </a:p>
                  </a:txBody>
                  <a:tcPr/>
                </a:tc>
                <a:extLst>
                  <a:ext uri="{0D108BD9-81ED-4DB2-BD59-A6C34878D82A}">
                    <a16:rowId xmlns:a16="http://schemas.microsoft.com/office/drawing/2014/main" val="39965671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66"/>
                          </a:solidFill>
                          <a:latin typeface="OpenDyslexic" panose="00000500000000000000" pitchFamily="50" charset="0"/>
                        </a:rPr>
                        <a:t>What type of abuse is happening here? </a:t>
                      </a:r>
                    </a:p>
                    <a:p>
                      <a:endParaRPr lang="en-GB" dirty="0"/>
                    </a:p>
                  </a:txBody>
                  <a:tcPr/>
                </a:tc>
                <a:extLst>
                  <a:ext uri="{0D108BD9-81ED-4DB2-BD59-A6C34878D82A}">
                    <a16:rowId xmlns:a16="http://schemas.microsoft.com/office/drawing/2014/main" val="855783361"/>
                  </a:ext>
                </a:extLst>
              </a:tr>
            </a:tbl>
          </a:graphicData>
        </a:graphic>
      </p:graphicFrame>
      <p:sp>
        <p:nvSpPr>
          <p:cNvPr id="7" name="TextBox 6">
            <a:extLst>
              <a:ext uri="{FF2B5EF4-FFF2-40B4-BE49-F238E27FC236}">
                <a16:creationId xmlns:a16="http://schemas.microsoft.com/office/drawing/2014/main" id="{5E1C7083-AE2D-E5E9-4785-813298207520}"/>
              </a:ext>
            </a:extLst>
          </p:cNvPr>
          <p:cNvSpPr txBox="1"/>
          <p:nvPr/>
        </p:nvSpPr>
        <p:spPr>
          <a:xfrm>
            <a:off x="85131" y="110836"/>
            <a:ext cx="6687737" cy="2492990"/>
          </a:xfrm>
          <a:prstGeom prst="rect">
            <a:avLst/>
          </a:prstGeom>
          <a:noFill/>
          <a:ln>
            <a:solidFill>
              <a:srgbClr val="FF0066"/>
            </a:solidFill>
          </a:ln>
        </p:spPr>
        <p:txBody>
          <a:bodyPr wrap="square" rtlCol="0">
            <a:spAutoFit/>
          </a:bodyPr>
          <a:lstStyle/>
          <a:p>
            <a:pPr algn="ctr"/>
            <a:r>
              <a:rPr lang="en-GB" sz="1200" dirty="0">
                <a:latin typeface="OpenDyslexic" panose="00000500000000000000" pitchFamily="50" charset="0"/>
              </a:rPr>
              <a:t>Types of child-on-child abuse</a:t>
            </a: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endParaRPr lang="en-GB" sz="1200" dirty="0">
              <a:latin typeface="OpenDyslexic" panose="00000500000000000000" pitchFamily="50" charset="0"/>
            </a:endParaRPr>
          </a:p>
          <a:p>
            <a:pPr algn="ctr"/>
            <a:r>
              <a:rPr lang="en-GB" sz="1200" dirty="0">
                <a:latin typeface="OpenDyslexic" panose="00000500000000000000" pitchFamily="50" charset="0"/>
              </a:rPr>
              <a:t> </a:t>
            </a:r>
          </a:p>
        </p:txBody>
      </p:sp>
    </p:spTree>
    <p:extLst>
      <p:ext uri="{BB962C8B-B14F-4D97-AF65-F5344CB8AC3E}">
        <p14:creationId xmlns:p14="http://schemas.microsoft.com/office/powerpoint/2010/main" val="4217447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1280-EAE5-4DCC-A7BA-CEF75A4238A4}"/>
              </a:ext>
            </a:extLst>
          </p:cNvPr>
          <p:cNvSpPr>
            <a:spLocks noGrp="1"/>
          </p:cNvSpPr>
          <p:nvPr>
            <p:ph type="title"/>
          </p:nvPr>
        </p:nvSpPr>
        <p:spPr>
          <a:xfrm>
            <a:off x="-47874" y="1633191"/>
            <a:ext cx="6858000" cy="2286438"/>
          </a:xfrm>
        </p:spPr>
        <p:txBody>
          <a:bodyPr>
            <a:normAutofit/>
          </a:bodyPr>
          <a:lstStyle/>
          <a:p>
            <a:pPr algn="ctr"/>
            <a:r>
              <a:rPr lang="en-GB" dirty="0">
                <a:solidFill>
                  <a:srgbClr val="002060"/>
                </a:solidFill>
                <a:latin typeface="OpenDyslexic" panose="00000500000000000000" pitchFamily="50" charset="0"/>
              </a:rPr>
              <a:t>Growth Curriculum </a:t>
            </a:r>
            <a:br>
              <a:rPr lang="en-GB" dirty="0">
                <a:solidFill>
                  <a:srgbClr val="002060"/>
                </a:solidFill>
                <a:latin typeface="OpenDyslexic" panose="00000500000000000000" pitchFamily="50" charset="0"/>
              </a:rPr>
            </a:br>
            <a:r>
              <a:rPr lang="en-GB" dirty="0">
                <a:solidFill>
                  <a:srgbClr val="002060"/>
                </a:solidFill>
                <a:latin typeface="OpenDyslexic" panose="00000500000000000000" pitchFamily="50" charset="0"/>
              </a:rPr>
              <a:t>Year 7 Unit 3 </a:t>
            </a:r>
            <a:br>
              <a:rPr lang="en-GB" dirty="0">
                <a:solidFill>
                  <a:srgbClr val="002060"/>
                </a:solidFill>
                <a:latin typeface="OpenDyslexic" panose="00000500000000000000" pitchFamily="50" charset="0"/>
              </a:rPr>
            </a:br>
            <a:br>
              <a:rPr lang="en-GB" dirty="0">
                <a:solidFill>
                  <a:srgbClr val="002060"/>
                </a:solidFill>
                <a:latin typeface="OpenDyslexic" panose="00000500000000000000" pitchFamily="50" charset="0"/>
              </a:rPr>
            </a:br>
            <a:r>
              <a:rPr lang="en-GB" dirty="0">
                <a:solidFill>
                  <a:srgbClr val="002060"/>
                </a:solidFill>
                <a:latin typeface="OpenDyslexic" panose="00000500000000000000" pitchFamily="50" charset="0"/>
              </a:rPr>
              <a:t>All about me! 2025 – 26 </a:t>
            </a:r>
          </a:p>
        </p:txBody>
      </p:sp>
      <p:sp>
        <p:nvSpPr>
          <p:cNvPr id="5" name="Slide Number Placeholder 4">
            <a:extLst>
              <a:ext uri="{FF2B5EF4-FFF2-40B4-BE49-F238E27FC236}">
                <a16:creationId xmlns:a16="http://schemas.microsoft.com/office/drawing/2014/main" id="{1260683D-F31F-4B1E-A784-7565C28A9B79}"/>
              </a:ext>
            </a:extLst>
          </p:cNvPr>
          <p:cNvSpPr>
            <a:spLocks noGrp="1"/>
          </p:cNvSpPr>
          <p:nvPr>
            <p:ph type="sldNum" sz="quarter" idx="12"/>
          </p:nvPr>
        </p:nvSpPr>
        <p:spPr/>
        <p:txBody>
          <a:bodyPr/>
          <a:lstStyle/>
          <a:p>
            <a:fld id="{622CA69B-FCC7-420A-B9BE-C31FA725E113}" type="slidenum">
              <a:rPr lang="en-GB" smtClean="0">
                <a:latin typeface="OpenDyslexic" panose="00000500000000000000" pitchFamily="50" charset="0"/>
              </a:rPr>
              <a:t>42</a:t>
            </a:fld>
            <a:endParaRPr lang="en-GB" dirty="0">
              <a:latin typeface="OpenDyslexic" panose="00000500000000000000" pitchFamily="50" charset="0"/>
            </a:endParaRPr>
          </a:p>
        </p:txBody>
      </p:sp>
      <p:sp>
        <p:nvSpPr>
          <p:cNvPr id="7" name="TextBox 6">
            <a:extLst>
              <a:ext uri="{FF2B5EF4-FFF2-40B4-BE49-F238E27FC236}">
                <a16:creationId xmlns:a16="http://schemas.microsoft.com/office/drawing/2014/main" id="{8C997E95-C1A1-4B6D-8DA1-E7720F7A1C4B}"/>
              </a:ext>
            </a:extLst>
          </p:cNvPr>
          <p:cNvSpPr txBox="1"/>
          <p:nvPr/>
        </p:nvSpPr>
        <p:spPr>
          <a:xfrm>
            <a:off x="327264" y="7981068"/>
            <a:ext cx="6482862" cy="1200329"/>
          </a:xfrm>
          <a:prstGeom prst="rect">
            <a:avLst/>
          </a:prstGeom>
          <a:noFill/>
        </p:spPr>
        <p:txBody>
          <a:bodyPr wrap="square" rtlCol="0">
            <a:spAutoFit/>
          </a:bodyPr>
          <a:lstStyle/>
          <a:p>
            <a:r>
              <a:rPr lang="en-GB" dirty="0">
                <a:solidFill>
                  <a:srgbClr val="002060"/>
                </a:solidFill>
                <a:latin typeface="OpenDyslexic" panose="00000500000000000000" pitchFamily="50" charset="0"/>
              </a:rPr>
              <a:t>Name: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Group: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Teacher: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a:p>
            <a:r>
              <a:rPr lang="en-GB" dirty="0">
                <a:solidFill>
                  <a:srgbClr val="002060"/>
                </a:solidFill>
                <a:latin typeface="OpenDyslexic" panose="00000500000000000000" pitchFamily="50" charset="0"/>
              </a:rPr>
              <a:t>Room:  </a:t>
            </a:r>
            <a:r>
              <a:rPr lang="en-GB" u="sng" dirty="0">
                <a:solidFill>
                  <a:srgbClr val="002060"/>
                </a:solidFill>
                <a:latin typeface="OpenDyslexic" panose="00000500000000000000" pitchFamily="50" charset="0"/>
              </a:rPr>
              <a:t>											</a:t>
            </a:r>
            <a:endParaRPr lang="en-GB" dirty="0">
              <a:solidFill>
                <a:srgbClr val="002060"/>
              </a:solidFill>
              <a:latin typeface="OpenDyslexic" panose="00000500000000000000" pitchFamily="50" charset="0"/>
            </a:endParaRPr>
          </a:p>
        </p:txBody>
      </p:sp>
      <p:pic>
        <p:nvPicPr>
          <p:cNvPr id="21" name="Picture 20">
            <a:extLst>
              <a:ext uri="{FF2B5EF4-FFF2-40B4-BE49-F238E27FC236}">
                <a16:creationId xmlns:a16="http://schemas.microsoft.com/office/drawing/2014/main" id="{3E922981-E79B-470A-9F9B-CF44AC473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9" y="268168"/>
            <a:ext cx="2409383" cy="1028105"/>
          </a:xfrm>
          <a:prstGeom prst="rect">
            <a:avLst/>
          </a:prstGeom>
        </p:spPr>
      </p:pic>
      <p:sp>
        <p:nvSpPr>
          <p:cNvPr id="22" name="TextBox 21">
            <a:extLst>
              <a:ext uri="{FF2B5EF4-FFF2-40B4-BE49-F238E27FC236}">
                <a16:creationId xmlns:a16="http://schemas.microsoft.com/office/drawing/2014/main" id="{2AA40DF6-F439-4528-86B6-6F14CF25F047}"/>
              </a:ext>
            </a:extLst>
          </p:cNvPr>
          <p:cNvSpPr txBox="1"/>
          <p:nvPr/>
        </p:nvSpPr>
        <p:spPr>
          <a:xfrm>
            <a:off x="3568695" y="403721"/>
            <a:ext cx="2996021" cy="892552"/>
          </a:xfrm>
          <a:prstGeom prst="rect">
            <a:avLst/>
          </a:prstGeom>
          <a:noFill/>
          <a:ln w="38100">
            <a:solidFill>
              <a:srgbClr val="0070C0"/>
            </a:solidFill>
          </a:ln>
        </p:spPr>
        <p:txBody>
          <a:bodyPr wrap="square" rtlCol="0">
            <a:spAutoFit/>
          </a:bodyPr>
          <a:lstStyle/>
          <a:p>
            <a:pPr algn="ctr"/>
            <a:r>
              <a:rPr lang="en-GB" sz="2000" u="sng" dirty="0">
                <a:solidFill>
                  <a:schemeClr val="accent1">
                    <a:lumMod val="50000"/>
                  </a:schemeClr>
                </a:solidFill>
                <a:latin typeface="OpenDyslexic" panose="00000500000000000000" pitchFamily="50" charset="0"/>
              </a:rPr>
              <a:t>Orchard Oath Focus</a:t>
            </a:r>
            <a:r>
              <a:rPr lang="en-GB" sz="2000" dirty="0">
                <a:solidFill>
                  <a:schemeClr val="accent1">
                    <a:lumMod val="50000"/>
                  </a:schemeClr>
                </a:solidFill>
                <a:latin typeface="OpenDyslexic" panose="00000500000000000000" pitchFamily="50" charset="0"/>
              </a:rPr>
              <a:t>:</a:t>
            </a:r>
          </a:p>
          <a:p>
            <a:pPr algn="ctr"/>
            <a:endParaRPr lang="en-GB" sz="1050" dirty="0">
              <a:solidFill>
                <a:schemeClr val="accent1">
                  <a:lumMod val="50000"/>
                </a:schemeClr>
              </a:solidFill>
              <a:latin typeface="OpenDyslexic" panose="00000500000000000000" pitchFamily="50" charset="0"/>
            </a:endParaRPr>
          </a:p>
          <a:p>
            <a:pPr algn="ctr"/>
            <a:r>
              <a:rPr lang="en-GB" sz="2000" dirty="0">
                <a:solidFill>
                  <a:schemeClr val="accent1">
                    <a:lumMod val="50000"/>
                  </a:schemeClr>
                </a:solidFill>
                <a:latin typeface="OpenDyslexic" panose="00000500000000000000" pitchFamily="50" charset="0"/>
              </a:rPr>
              <a:t>Be Kind </a:t>
            </a:r>
          </a:p>
        </p:txBody>
      </p:sp>
      <p:pic>
        <p:nvPicPr>
          <p:cNvPr id="1026" name="Picture 2" descr="How to build closer relationships |">
            <a:extLst>
              <a:ext uri="{FF2B5EF4-FFF2-40B4-BE49-F238E27FC236}">
                <a16:creationId xmlns:a16="http://schemas.microsoft.com/office/drawing/2014/main" id="{339E661A-9B9C-4496-90F2-13612A10A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6" y="3945163"/>
            <a:ext cx="6796630" cy="359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68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7F8EF6-0D70-4EA6-A3B9-A6A3A27F4698}"/>
              </a:ext>
            </a:extLst>
          </p:cNvPr>
          <p:cNvPicPr>
            <a:picLocks noChangeAspect="1"/>
          </p:cNvPicPr>
          <p:nvPr/>
        </p:nvPicPr>
        <p:blipFill>
          <a:blip r:embed="rId2"/>
          <a:stretch>
            <a:fillRect/>
          </a:stretch>
        </p:blipFill>
        <p:spPr>
          <a:xfrm>
            <a:off x="818879" y="7064508"/>
            <a:ext cx="5809976" cy="2420823"/>
          </a:xfrm>
          <a:prstGeom prst="rect">
            <a:avLst/>
          </a:prstGeom>
        </p:spPr>
      </p:pic>
      <p:sp>
        <p:nvSpPr>
          <p:cNvPr id="4" name="Slide Number Placeholder 3">
            <a:extLst>
              <a:ext uri="{FF2B5EF4-FFF2-40B4-BE49-F238E27FC236}">
                <a16:creationId xmlns:a16="http://schemas.microsoft.com/office/drawing/2014/main" id="{F0E6000F-410E-4910-BE85-4D91405EE31F}"/>
              </a:ext>
            </a:extLst>
          </p:cNvPr>
          <p:cNvSpPr>
            <a:spLocks noGrp="1"/>
          </p:cNvSpPr>
          <p:nvPr>
            <p:ph type="sldNum" sz="quarter" idx="12"/>
          </p:nvPr>
        </p:nvSpPr>
        <p:spPr/>
        <p:txBody>
          <a:bodyPr/>
          <a:lstStyle/>
          <a:p>
            <a:fld id="{622CA69B-FCC7-420A-B9BE-C31FA725E113}" type="slidenum">
              <a:rPr lang="en-GB" smtClean="0"/>
              <a:t>43</a:t>
            </a:fld>
            <a:endParaRPr lang="en-GB"/>
          </a:p>
        </p:txBody>
      </p:sp>
      <p:sp>
        <p:nvSpPr>
          <p:cNvPr id="5" name="TextBox 4">
            <a:extLst>
              <a:ext uri="{FF2B5EF4-FFF2-40B4-BE49-F238E27FC236}">
                <a16:creationId xmlns:a16="http://schemas.microsoft.com/office/drawing/2014/main" id="{1AFC4CD9-BFC0-4669-BA6D-29C0314274EE}"/>
              </a:ext>
            </a:extLst>
          </p:cNvPr>
          <p:cNvSpPr txBox="1"/>
          <p:nvPr/>
        </p:nvSpPr>
        <p:spPr>
          <a:xfrm>
            <a:off x="0" y="142715"/>
            <a:ext cx="5257800" cy="307777"/>
          </a:xfrm>
          <a:prstGeom prst="rect">
            <a:avLst/>
          </a:prstGeom>
          <a:noFill/>
        </p:spPr>
        <p:txBody>
          <a:bodyPr wrap="square" rtlCol="0">
            <a:spAutoFit/>
          </a:bodyPr>
          <a:lstStyle/>
          <a:p>
            <a:r>
              <a:rPr lang="en-GB" sz="1400" u="sng" dirty="0">
                <a:latin typeface="OpenDyslexic" panose="00000500000000000000" pitchFamily="50" charset="0"/>
              </a:rPr>
              <a:t>BQ1: What are our reproductive organs?  </a:t>
            </a:r>
          </a:p>
        </p:txBody>
      </p:sp>
      <p:sp>
        <p:nvSpPr>
          <p:cNvPr id="7" name="TextBox 6">
            <a:extLst>
              <a:ext uri="{FF2B5EF4-FFF2-40B4-BE49-F238E27FC236}">
                <a16:creationId xmlns:a16="http://schemas.microsoft.com/office/drawing/2014/main" id="{EC967ED7-AA93-49D3-BE2E-BA285021BB68}"/>
              </a:ext>
            </a:extLst>
          </p:cNvPr>
          <p:cNvSpPr txBox="1"/>
          <p:nvPr/>
        </p:nvSpPr>
        <p:spPr>
          <a:xfrm>
            <a:off x="76199" y="450492"/>
            <a:ext cx="6705601" cy="3477875"/>
          </a:xfrm>
          <a:prstGeom prst="rect">
            <a:avLst/>
          </a:prstGeom>
          <a:noFill/>
        </p:spPr>
        <p:txBody>
          <a:bodyPr wrap="square" rtlCol="0">
            <a:spAutoFit/>
          </a:bodyPr>
          <a:lstStyle/>
          <a:p>
            <a:r>
              <a:rPr lang="en-GB" sz="1400" u="sng" dirty="0">
                <a:latin typeface="OpenDyslexic" panose="00000500000000000000" pitchFamily="50" charset="0"/>
              </a:rPr>
              <a:t>Do now: Drill questions</a:t>
            </a:r>
            <a:r>
              <a:rPr lang="en-GB" sz="1400" dirty="0">
                <a:latin typeface="OpenDyslexic" panose="00000500000000000000" pitchFamily="50" charset="0"/>
              </a:rPr>
              <a:t>: </a:t>
            </a:r>
          </a:p>
          <a:p>
            <a:endParaRPr lang="en-GB" sz="1400" dirty="0">
              <a:latin typeface="OpenDyslexic" panose="00000500000000000000" pitchFamily="50" charset="0"/>
            </a:endParaRPr>
          </a:p>
          <a:p>
            <a:pPr marL="342900" indent="-342900">
              <a:buAutoNum type="alphaUcPeriod"/>
            </a:pPr>
            <a:r>
              <a:rPr lang="en-GB" sz="1400" dirty="0">
                <a:latin typeface="OpenDyslexic" panose="00000500000000000000" pitchFamily="50" charset="0"/>
              </a:rPr>
              <a:t>What is the difference between a hazard and a risk? </a:t>
            </a:r>
            <a:r>
              <a:rPr lang="en-GB" sz="1400" u="sng" dirty="0">
                <a:latin typeface="OpenDyslexic" panose="00000500000000000000" pitchFamily="50" charset="0"/>
              </a:rPr>
              <a:t>																	</a:t>
            </a:r>
          </a:p>
          <a:p>
            <a:pPr marL="342900" indent="-342900">
              <a:buAutoNum type="alphaUcPeriod"/>
            </a:pPr>
            <a:endParaRPr lang="en-GB" sz="1400" u="sng" dirty="0">
              <a:latin typeface="OpenDyslexic" panose="00000500000000000000" pitchFamily="50" charset="0"/>
            </a:endParaRPr>
          </a:p>
          <a:p>
            <a:pPr marL="342900" indent="-342900">
              <a:buAutoNum type="alphaUcPeriod"/>
            </a:pPr>
            <a:r>
              <a:rPr lang="en-GB" sz="1400" dirty="0">
                <a:latin typeface="OpenDyslexic" panose="00000500000000000000" pitchFamily="50" charset="0"/>
              </a:rPr>
              <a:t>What is meant by free will? </a:t>
            </a:r>
            <a:r>
              <a:rPr lang="en-GB" sz="1400" u="sng" dirty="0">
                <a:latin typeface="OpenDyslexic" panose="00000500000000000000" pitchFamily="50" charset="0"/>
              </a:rPr>
              <a:t>								</a:t>
            </a:r>
          </a:p>
          <a:p>
            <a:r>
              <a:rPr lang="en-GB" sz="1600" u="sng" dirty="0">
                <a:latin typeface="OpenDyslexic" panose="00000500000000000000" pitchFamily="50" charset="0"/>
              </a:rPr>
              <a:t>													     	</a:t>
            </a:r>
          </a:p>
          <a:p>
            <a:pPr marL="342900" indent="-342900">
              <a:buAutoNum type="alphaUcPeriod"/>
            </a:pPr>
            <a:endParaRPr lang="en-GB" sz="1400" dirty="0">
              <a:latin typeface="OpenDyslexic" panose="00000500000000000000" pitchFamily="50" charset="0"/>
            </a:endParaRPr>
          </a:p>
          <a:p>
            <a:r>
              <a:rPr lang="en-GB" sz="1400" dirty="0">
                <a:latin typeface="OpenDyslexic" panose="00000500000000000000" pitchFamily="50" charset="0"/>
              </a:rPr>
              <a:t>C. What are the 4 zones of personal space?</a:t>
            </a:r>
            <a:r>
              <a:rPr lang="en-GB" sz="1400" u="sng" dirty="0">
                <a:latin typeface="OpenDyslexic" panose="00000500000000000000" pitchFamily="50" charset="0"/>
              </a:rPr>
              <a:t>																																	</a:t>
            </a:r>
          </a:p>
          <a:p>
            <a:r>
              <a:rPr lang="en-GB" sz="1400" u="sng" dirty="0">
                <a:latin typeface="OpenDyslexic" panose="00000500000000000000" pitchFamily="50" charset="0"/>
              </a:rPr>
              <a:t>																																																					</a:t>
            </a:r>
            <a:r>
              <a:rPr lang="en-GB" u="sng" dirty="0"/>
              <a:t>			</a:t>
            </a:r>
          </a:p>
        </p:txBody>
      </p:sp>
      <p:graphicFrame>
        <p:nvGraphicFramePr>
          <p:cNvPr id="6" name="Table 5">
            <a:extLst>
              <a:ext uri="{FF2B5EF4-FFF2-40B4-BE49-F238E27FC236}">
                <a16:creationId xmlns:a16="http://schemas.microsoft.com/office/drawing/2014/main" id="{C02AD14A-56DE-452D-A223-F28AE80E5325}"/>
              </a:ext>
            </a:extLst>
          </p:cNvPr>
          <p:cNvGraphicFramePr>
            <a:graphicFrameLocks noGrp="1"/>
          </p:cNvGraphicFramePr>
          <p:nvPr>
            <p:extLst>
              <p:ext uri="{D42A27DB-BD31-4B8C-83A1-F6EECF244321}">
                <p14:modId xmlns:p14="http://schemas.microsoft.com/office/powerpoint/2010/main" val="1157817903"/>
              </p:ext>
            </p:extLst>
          </p:nvPr>
        </p:nvGraphicFramePr>
        <p:xfrm>
          <a:off x="268309" y="3963543"/>
          <a:ext cx="1359599" cy="2290000"/>
        </p:xfrm>
        <a:graphic>
          <a:graphicData uri="http://schemas.openxmlformats.org/drawingml/2006/table">
            <a:tbl>
              <a:tblPr firstRow="1" bandRow="1">
                <a:tableStyleId>{5940675A-B579-460E-94D1-54222C63F5DA}</a:tableStyleId>
              </a:tblPr>
              <a:tblGrid>
                <a:gridCol w="1359599">
                  <a:extLst>
                    <a:ext uri="{9D8B030D-6E8A-4147-A177-3AD203B41FA5}">
                      <a16:colId xmlns:a16="http://schemas.microsoft.com/office/drawing/2014/main" val="2459721655"/>
                    </a:ext>
                  </a:extLst>
                </a:gridCol>
              </a:tblGrid>
              <a:tr h="572500">
                <a:tc>
                  <a:txBody>
                    <a:bodyPr/>
                    <a:lstStyle/>
                    <a:p>
                      <a:r>
                        <a:rPr lang="en-GB" sz="1200" b="1" dirty="0">
                          <a:solidFill>
                            <a:schemeClr val="tx1"/>
                          </a:solidFill>
                          <a:latin typeface="OpenDyslexic" panose="00000500000000000000" pitchFamily="50" charset="0"/>
                        </a:rPr>
                        <a:t>progesterone </a:t>
                      </a:r>
                    </a:p>
                  </a:txBody>
                  <a:tcPr/>
                </a:tc>
                <a:extLst>
                  <a:ext uri="{0D108BD9-81ED-4DB2-BD59-A6C34878D82A}">
                    <a16:rowId xmlns:a16="http://schemas.microsoft.com/office/drawing/2014/main" val="1700317829"/>
                  </a:ext>
                </a:extLst>
              </a:tr>
              <a:tr h="572500">
                <a:tc>
                  <a:txBody>
                    <a:bodyPr/>
                    <a:lstStyle/>
                    <a:p>
                      <a:r>
                        <a:rPr lang="en-GB" sz="1200" b="1" dirty="0">
                          <a:solidFill>
                            <a:schemeClr val="tx1"/>
                          </a:solidFill>
                          <a:latin typeface="OpenDyslexic" panose="00000500000000000000" pitchFamily="50" charset="0"/>
                        </a:rPr>
                        <a:t>Oestrogen  </a:t>
                      </a:r>
                    </a:p>
                  </a:txBody>
                  <a:tcPr/>
                </a:tc>
                <a:extLst>
                  <a:ext uri="{0D108BD9-81ED-4DB2-BD59-A6C34878D82A}">
                    <a16:rowId xmlns:a16="http://schemas.microsoft.com/office/drawing/2014/main" val="3206510587"/>
                  </a:ext>
                </a:extLst>
              </a:tr>
              <a:tr h="572500">
                <a:tc>
                  <a:txBody>
                    <a:bodyPr/>
                    <a:lstStyle/>
                    <a:p>
                      <a:r>
                        <a:rPr lang="en-GB" sz="1200" b="1" dirty="0">
                          <a:solidFill>
                            <a:schemeClr val="tx1"/>
                          </a:solidFill>
                          <a:latin typeface="OpenDyslexic" panose="00000500000000000000" pitchFamily="50" charset="0"/>
                        </a:rPr>
                        <a:t>Menstruation </a:t>
                      </a:r>
                    </a:p>
                  </a:txBody>
                  <a:tcPr/>
                </a:tc>
                <a:extLst>
                  <a:ext uri="{0D108BD9-81ED-4DB2-BD59-A6C34878D82A}">
                    <a16:rowId xmlns:a16="http://schemas.microsoft.com/office/drawing/2014/main" val="3103471996"/>
                  </a:ext>
                </a:extLst>
              </a:tr>
              <a:tr h="572500">
                <a:tc>
                  <a:txBody>
                    <a:bodyPr/>
                    <a:lstStyle/>
                    <a:p>
                      <a:r>
                        <a:rPr lang="en-GB" sz="1200" b="1" dirty="0">
                          <a:solidFill>
                            <a:schemeClr val="tx1"/>
                          </a:solidFill>
                          <a:latin typeface="OpenDyslexic" panose="00000500000000000000" pitchFamily="50" charset="0"/>
                        </a:rPr>
                        <a:t>Testosterone</a:t>
                      </a:r>
                    </a:p>
                  </a:txBody>
                  <a:tcPr/>
                </a:tc>
                <a:extLst>
                  <a:ext uri="{0D108BD9-81ED-4DB2-BD59-A6C34878D82A}">
                    <a16:rowId xmlns:a16="http://schemas.microsoft.com/office/drawing/2014/main" val="3361210276"/>
                  </a:ext>
                </a:extLst>
              </a:tr>
            </a:tbl>
          </a:graphicData>
        </a:graphic>
      </p:graphicFrame>
      <p:graphicFrame>
        <p:nvGraphicFramePr>
          <p:cNvPr id="9" name="Table 8">
            <a:extLst>
              <a:ext uri="{FF2B5EF4-FFF2-40B4-BE49-F238E27FC236}">
                <a16:creationId xmlns:a16="http://schemas.microsoft.com/office/drawing/2014/main" id="{5D1280E9-67A4-4D04-B3C3-33381DF090A0}"/>
              </a:ext>
            </a:extLst>
          </p:cNvPr>
          <p:cNvGraphicFramePr>
            <a:graphicFrameLocks noGrp="1"/>
          </p:cNvGraphicFramePr>
          <p:nvPr>
            <p:extLst>
              <p:ext uri="{D42A27DB-BD31-4B8C-83A1-F6EECF244321}">
                <p14:modId xmlns:p14="http://schemas.microsoft.com/office/powerpoint/2010/main" val="3643813288"/>
              </p:ext>
            </p:extLst>
          </p:nvPr>
        </p:nvGraphicFramePr>
        <p:xfrm>
          <a:off x="1977737" y="3992892"/>
          <a:ext cx="4609555" cy="2203467"/>
        </p:xfrm>
        <a:graphic>
          <a:graphicData uri="http://schemas.openxmlformats.org/drawingml/2006/table">
            <a:tbl>
              <a:tblPr firstRow="1" bandRow="1">
                <a:tableStyleId>{5940675A-B579-460E-94D1-54222C63F5DA}</a:tableStyleId>
              </a:tblPr>
              <a:tblGrid>
                <a:gridCol w="4609555">
                  <a:extLst>
                    <a:ext uri="{9D8B030D-6E8A-4147-A177-3AD203B41FA5}">
                      <a16:colId xmlns:a16="http://schemas.microsoft.com/office/drawing/2014/main" val="3273685810"/>
                    </a:ext>
                  </a:extLst>
                </a:gridCol>
              </a:tblGrid>
              <a:tr h="427157">
                <a:tc>
                  <a:txBody>
                    <a:bodyPr/>
                    <a:lstStyle/>
                    <a:p>
                      <a:r>
                        <a:rPr lang="en-GB" sz="1100" b="0" i="0" kern="1200" dirty="0">
                          <a:solidFill>
                            <a:schemeClr val="tx1"/>
                          </a:solidFill>
                          <a:effectLst/>
                          <a:latin typeface="OpenDyslexic" panose="00000500000000000000" pitchFamily="50" charset="0"/>
                          <a:ea typeface="+mn-ea"/>
                          <a:cs typeface="+mn-cs"/>
                        </a:rPr>
                        <a:t>produced by the testes – is the main male reproductive hormone and it stimulates sperm production</a:t>
                      </a:r>
                      <a:endParaRPr lang="en-GB" sz="1100" b="0" dirty="0">
                        <a:solidFill>
                          <a:schemeClr val="tx1"/>
                        </a:solidFill>
                        <a:latin typeface="OpenDyslexic" panose="00000500000000000000" pitchFamily="50" charset="0"/>
                      </a:endParaRPr>
                    </a:p>
                  </a:txBody>
                  <a:tcPr/>
                </a:tc>
                <a:extLst>
                  <a:ext uri="{0D108BD9-81ED-4DB2-BD59-A6C34878D82A}">
                    <a16:rowId xmlns:a16="http://schemas.microsoft.com/office/drawing/2014/main" val="129922493"/>
                  </a:ext>
                </a:extLst>
              </a:tr>
              <a:tr h="67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OpenDyslexic" panose="00000500000000000000" pitchFamily="50" charset="0"/>
                          <a:ea typeface="+mn-ea"/>
                          <a:cs typeface="+mn-cs"/>
                        </a:rPr>
                        <a:t>A hormone released which maintains the lining of the uterus during the latter part of the menstrual cycle and during pregnancy. In men it helps to produce testosterone.</a:t>
                      </a:r>
                      <a:endParaRPr lang="en-GB" sz="1100" b="0" dirty="0">
                        <a:solidFill>
                          <a:schemeClr val="tx1"/>
                        </a:solidFill>
                        <a:latin typeface="OpenDyslexic" panose="00000500000000000000" pitchFamily="50" charset="0"/>
                      </a:endParaRPr>
                    </a:p>
                  </a:txBody>
                  <a:tcPr/>
                </a:tc>
                <a:extLst>
                  <a:ext uri="{0D108BD9-81ED-4DB2-BD59-A6C34878D82A}">
                    <a16:rowId xmlns:a16="http://schemas.microsoft.com/office/drawing/2014/main" val="4280966836"/>
                  </a:ext>
                </a:extLst>
              </a:tr>
              <a:tr h="526864">
                <a:tc>
                  <a:txBody>
                    <a:bodyPr/>
                    <a:lstStyle/>
                    <a:p>
                      <a:r>
                        <a:rPr lang="en-GB" sz="1100" b="0" i="0" kern="1200" dirty="0">
                          <a:solidFill>
                            <a:schemeClr val="dk1"/>
                          </a:solidFill>
                          <a:effectLst/>
                          <a:latin typeface="OpenDyslexic" panose="00000500000000000000" pitchFamily="50" charset="0"/>
                          <a:ea typeface="+mn-ea"/>
                          <a:cs typeface="+mn-cs"/>
                        </a:rPr>
                        <a:t>Also called a 'period'. The loss of blood and tissue from the lining of the uterus through the vagina during the menstrual cycle.</a:t>
                      </a:r>
                      <a:endParaRPr lang="en-GB" sz="1100" b="0" dirty="0">
                        <a:solidFill>
                          <a:schemeClr val="tx1"/>
                        </a:solidFill>
                        <a:latin typeface="OpenDyslexic" panose="00000500000000000000" pitchFamily="50" charset="0"/>
                      </a:endParaRPr>
                    </a:p>
                  </a:txBody>
                  <a:tcPr/>
                </a:tc>
                <a:extLst>
                  <a:ext uri="{0D108BD9-81ED-4DB2-BD59-A6C34878D82A}">
                    <a16:rowId xmlns:a16="http://schemas.microsoft.com/office/drawing/2014/main" val="1101503637"/>
                  </a:ext>
                </a:extLst>
              </a:tr>
              <a:tr h="506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dirty="0">
                          <a:latin typeface="OpenDyslexic" panose="00000500000000000000" pitchFamily="50" charset="0"/>
                        </a:rPr>
                        <a:t>Hormone produced by the ovaries, repairs, thickens and maintains the uterus lining</a:t>
                      </a:r>
                      <a:endParaRPr lang="en-GB" sz="1100" b="0" dirty="0">
                        <a:solidFill>
                          <a:schemeClr val="tx1"/>
                        </a:solidFill>
                        <a:latin typeface="OpenDyslexic" panose="00000500000000000000" pitchFamily="50" charset="0"/>
                      </a:endParaRPr>
                    </a:p>
                  </a:txBody>
                  <a:tcPr/>
                </a:tc>
                <a:extLst>
                  <a:ext uri="{0D108BD9-81ED-4DB2-BD59-A6C34878D82A}">
                    <a16:rowId xmlns:a16="http://schemas.microsoft.com/office/drawing/2014/main" val="3664310577"/>
                  </a:ext>
                </a:extLst>
              </a:tr>
            </a:tbl>
          </a:graphicData>
        </a:graphic>
      </p:graphicFrame>
      <p:sp>
        <p:nvSpPr>
          <p:cNvPr id="2" name="TextBox 1">
            <a:extLst>
              <a:ext uri="{FF2B5EF4-FFF2-40B4-BE49-F238E27FC236}">
                <a16:creationId xmlns:a16="http://schemas.microsoft.com/office/drawing/2014/main" id="{C40EB5EC-DF1A-4452-AC52-51A437446D17}"/>
              </a:ext>
            </a:extLst>
          </p:cNvPr>
          <p:cNvSpPr txBox="1"/>
          <p:nvPr/>
        </p:nvSpPr>
        <p:spPr>
          <a:xfrm>
            <a:off x="3326552" y="7667834"/>
            <a:ext cx="955963" cy="253916"/>
          </a:xfrm>
          <a:prstGeom prst="rect">
            <a:avLst/>
          </a:prstGeom>
          <a:solidFill>
            <a:schemeClr val="bg1"/>
          </a:solidFill>
        </p:spPr>
        <p:txBody>
          <a:bodyPr wrap="square" rtlCol="0">
            <a:spAutoFit/>
          </a:bodyPr>
          <a:lstStyle/>
          <a:p>
            <a:r>
              <a:rPr lang="en-GB" sz="1050" dirty="0"/>
              <a:t>_ _ _ _ _ _ _ _</a:t>
            </a:r>
          </a:p>
        </p:txBody>
      </p:sp>
      <p:sp>
        <p:nvSpPr>
          <p:cNvPr id="11" name="TextBox 10">
            <a:extLst>
              <a:ext uri="{FF2B5EF4-FFF2-40B4-BE49-F238E27FC236}">
                <a16:creationId xmlns:a16="http://schemas.microsoft.com/office/drawing/2014/main" id="{F0D251FA-FE21-4742-A113-95F936DF4F92}"/>
              </a:ext>
            </a:extLst>
          </p:cNvPr>
          <p:cNvSpPr txBox="1"/>
          <p:nvPr/>
        </p:nvSpPr>
        <p:spPr>
          <a:xfrm>
            <a:off x="3478952" y="8720780"/>
            <a:ext cx="955963" cy="276999"/>
          </a:xfrm>
          <a:prstGeom prst="rect">
            <a:avLst/>
          </a:prstGeom>
          <a:solidFill>
            <a:schemeClr val="bg1"/>
          </a:solidFill>
        </p:spPr>
        <p:txBody>
          <a:bodyPr wrap="square" rtlCol="0">
            <a:spAutoFit/>
          </a:bodyPr>
          <a:lstStyle/>
          <a:p>
            <a:r>
              <a:rPr lang="en-GB" sz="1200" dirty="0"/>
              <a:t>_ _ _ _ _</a:t>
            </a:r>
            <a:endParaRPr lang="en-GB" sz="1050" dirty="0"/>
          </a:p>
        </p:txBody>
      </p:sp>
      <p:sp>
        <p:nvSpPr>
          <p:cNvPr id="12" name="TextBox 11">
            <a:extLst>
              <a:ext uri="{FF2B5EF4-FFF2-40B4-BE49-F238E27FC236}">
                <a16:creationId xmlns:a16="http://schemas.microsoft.com/office/drawing/2014/main" id="{50310CF2-6928-4BF8-8049-8570DF92498B}"/>
              </a:ext>
            </a:extLst>
          </p:cNvPr>
          <p:cNvSpPr txBox="1"/>
          <p:nvPr/>
        </p:nvSpPr>
        <p:spPr>
          <a:xfrm>
            <a:off x="1669471" y="6755646"/>
            <a:ext cx="3999955" cy="369332"/>
          </a:xfrm>
          <a:prstGeom prst="rect">
            <a:avLst/>
          </a:prstGeom>
          <a:noFill/>
        </p:spPr>
        <p:txBody>
          <a:bodyPr wrap="square">
            <a:spAutoFit/>
          </a:bodyPr>
          <a:lstStyle/>
          <a:p>
            <a:pPr marL="342900" indent="-342900">
              <a:buAutoNum type="alphaUcPeriod"/>
            </a:pPr>
            <a:r>
              <a:rPr lang="en-GB" sz="1800" dirty="0">
                <a:latin typeface="OpenDyslexic" panose="00000500000000000000" pitchFamily="50" charset="0"/>
              </a:rPr>
              <a:t>	</a:t>
            </a:r>
            <a:r>
              <a:rPr lang="en-GB" sz="1800" u="sng" dirty="0">
                <a:latin typeface="OpenDyslexic" panose="00000500000000000000" pitchFamily="50" charset="0"/>
              </a:rPr>
              <a:t>Male reproductive organs</a:t>
            </a:r>
          </a:p>
        </p:txBody>
      </p:sp>
    </p:spTree>
    <p:extLst>
      <p:ext uri="{BB962C8B-B14F-4D97-AF65-F5344CB8AC3E}">
        <p14:creationId xmlns:p14="http://schemas.microsoft.com/office/powerpoint/2010/main" val="1956201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EBBEDE-207C-4169-9A3E-DFB5187AF07B}"/>
              </a:ext>
            </a:extLst>
          </p:cNvPr>
          <p:cNvSpPr>
            <a:spLocks noGrp="1"/>
          </p:cNvSpPr>
          <p:nvPr>
            <p:ph type="sldNum" sz="quarter" idx="12"/>
          </p:nvPr>
        </p:nvSpPr>
        <p:spPr>
          <a:xfrm>
            <a:off x="5193177" y="9486549"/>
            <a:ext cx="1543050" cy="527403"/>
          </a:xfrm>
        </p:spPr>
        <p:txBody>
          <a:bodyPr/>
          <a:lstStyle/>
          <a:p>
            <a:fld id="{622CA69B-FCC7-420A-B9BE-C31FA725E113}" type="slidenum">
              <a:rPr lang="en-GB" smtClean="0"/>
              <a:t>44</a:t>
            </a:fld>
            <a:endParaRPr lang="en-GB" dirty="0"/>
          </a:p>
        </p:txBody>
      </p:sp>
      <p:sp>
        <p:nvSpPr>
          <p:cNvPr id="6" name="TextBox 5">
            <a:extLst>
              <a:ext uri="{FF2B5EF4-FFF2-40B4-BE49-F238E27FC236}">
                <a16:creationId xmlns:a16="http://schemas.microsoft.com/office/drawing/2014/main" id="{F3653054-540F-4EBE-8333-94F2E7B28C26}"/>
              </a:ext>
            </a:extLst>
          </p:cNvPr>
          <p:cNvSpPr txBox="1"/>
          <p:nvPr/>
        </p:nvSpPr>
        <p:spPr>
          <a:xfrm>
            <a:off x="209059" y="139689"/>
            <a:ext cx="3183081" cy="2139047"/>
          </a:xfrm>
          <a:prstGeom prst="rect">
            <a:avLst/>
          </a:prstGeom>
          <a:noFill/>
          <a:ln>
            <a:solidFill>
              <a:schemeClr val="tx1"/>
            </a:solidFill>
          </a:ln>
        </p:spPr>
        <p:txBody>
          <a:bodyPr wrap="square">
            <a:spAutoFit/>
          </a:bodyPr>
          <a:lstStyle/>
          <a:p>
            <a:r>
              <a:rPr lang="en-GB" sz="1200" b="1" dirty="0">
                <a:solidFill>
                  <a:srgbClr val="231F20"/>
                </a:solidFill>
                <a:effectLst/>
                <a:latin typeface="OpenDyslexic" panose="00000500000000000000" pitchFamily="50" charset="0"/>
              </a:rPr>
              <a:t>Testes</a:t>
            </a:r>
          </a:p>
          <a:p>
            <a:r>
              <a:rPr lang="en-GB" sz="1200" dirty="0">
                <a:solidFill>
                  <a:srgbClr val="231F20"/>
                </a:solidFill>
                <a:effectLst/>
                <a:latin typeface="OpenDyslexic" panose="00000500000000000000" pitchFamily="50" charset="0"/>
              </a:rPr>
              <a:t>The _ _ _ </a:t>
            </a:r>
            <a:r>
              <a:rPr lang="en-GB" sz="1200" b="1" dirty="0">
                <a:solidFill>
                  <a:srgbClr val="231F20"/>
                </a:solidFill>
                <a:effectLst/>
                <a:latin typeface="OpenDyslexic" panose="00000500000000000000" pitchFamily="50" charset="0"/>
              </a:rPr>
              <a:t>testes</a:t>
            </a:r>
            <a:r>
              <a:rPr lang="en-GB" sz="1200" dirty="0">
                <a:solidFill>
                  <a:srgbClr val="231F20"/>
                </a:solidFill>
                <a:effectLst/>
                <a:latin typeface="OpenDyslexic" panose="00000500000000000000" pitchFamily="50" charset="0"/>
              </a:rPr>
              <a:t> (one is called a</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testis) are contained in a bag of</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skin called the _ _ _ _ _ _ _ . They </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have two functions:</a:t>
            </a:r>
          </a:p>
          <a:p>
            <a:endParaRPr lang="en-GB" sz="500" dirty="0">
              <a:solidFill>
                <a:srgbClr val="231F20"/>
              </a:solidFill>
              <a:effectLst/>
              <a:latin typeface="OpenDyslexic" panose="00000500000000000000" pitchFamily="50" charset="0"/>
            </a:endParaRPr>
          </a:p>
          <a:p>
            <a:pPr>
              <a:buFont typeface="Arial" panose="020B0604020202020204" pitchFamily="34" charset="0"/>
              <a:buChar char="•"/>
            </a:pPr>
            <a:r>
              <a:rPr lang="en-GB" sz="1200" dirty="0">
                <a:solidFill>
                  <a:srgbClr val="231F20"/>
                </a:solidFill>
                <a:effectLst/>
                <a:latin typeface="OpenDyslexic" panose="00000500000000000000" pitchFamily="50" charset="0"/>
              </a:rPr>
              <a:t>to produce </a:t>
            </a:r>
            <a:r>
              <a:rPr lang="en-GB" sz="1200" b="1" dirty="0">
                <a:solidFill>
                  <a:srgbClr val="231F20"/>
                </a:solidFill>
                <a:effectLst/>
                <a:latin typeface="OpenDyslexic" panose="00000500000000000000" pitchFamily="50" charset="0"/>
              </a:rPr>
              <a:t>_ _ _ _ _ </a:t>
            </a:r>
            <a:r>
              <a:rPr lang="en-GB" sz="1200" dirty="0">
                <a:solidFill>
                  <a:srgbClr val="231F20"/>
                </a:solidFill>
                <a:effectLst/>
                <a:latin typeface="OpenDyslexic" panose="00000500000000000000" pitchFamily="50" charset="0"/>
              </a:rPr>
              <a:t> (the male gametes or sex cells)</a:t>
            </a:r>
          </a:p>
          <a:p>
            <a:pPr>
              <a:buFont typeface="Arial" panose="020B0604020202020204" pitchFamily="34" charset="0"/>
              <a:buChar char="•"/>
            </a:pPr>
            <a:endParaRPr lang="en-GB" sz="500" dirty="0">
              <a:solidFill>
                <a:srgbClr val="231F20"/>
              </a:solidFill>
              <a:effectLst/>
              <a:latin typeface="OpenDyslexic" panose="00000500000000000000" pitchFamily="50" charset="0"/>
            </a:endParaRPr>
          </a:p>
          <a:p>
            <a:pPr>
              <a:buFont typeface="Arial" panose="020B0604020202020204" pitchFamily="34" charset="0"/>
              <a:buChar char="•"/>
            </a:pPr>
            <a:r>
              <a:rPr lang="en-GB" sz="1200" dirty="0">
                <a:solidFill>
                  <a:srgbClr val="231F20"/>
                </a:solidFill>
                <a:effectLst/>
                <a:latin typeface="OpenDyslexic" panose="00000500000000000000" pitchFamily="50" charset="0"/>
              </a:rPr>
              <a:t>to make the </a:t>
            </a:r>
            <a:r>
              <a:rPr lang="en-GB" sz="1200" b="1" dirty="0">
                <a:solidFill>
                  <a:srgbClr val="231F20"/>
                </a:solidFill>
                <a:effectLst/>
                <a:latin typeface="OpenDyslexic" panose="00000500000000000000" pitchFamily="50" charset="0"/>
              </a:rPr>
              <a:t>hormone</a:t>
            </a:r>
            <a:r>
              <a:rPr lang="en-GB" sz="1200" dirty="0">
                <a:solidFill>
                  <a:srgbClr val="231F20"/>
                </a:solidFill>
                <a:effectLst/>
                <a:latin typeface="OpenDyslexic" panose="00000500000000000000" pitchFamily="50" charset="0"/>
              </a:rPr>
              <a:t>                     </a:t>
            </a:r>
          </a:p>
          <a:p>
            <a:r>
              <a:rPr lang="en-GB" sz="1200" dirty="0">
                <a:solidFill>
                  <a:srgbClr val="231F20"/>
                </a:solidFill>
                <a:latin typeface="OpenDyslexic" panose="00000500000000000000" pitchFamily="50" charset="0"/>
              </a:rPr>
              <a:t> </a:t>
            </a:r>
            <a:r>
              <a:rPr lang="en-GB" sz="1200" dirty="0">
                <a:solidFill>
                  <a:srgbClr val="231F20"/>
                </a:solidFill>
                <a:effectLst/>
                <a:latin typeface="OpenDyslexic" panose="00000500000000000000" pitchFamily="50" charset="0"/>
              </a:rPr>
              <a:t>_ _ _ _ _ _ _ _ _ _ _ _.</a:t>
            </a:r>
          </a:p>
        </p:txBody>
      </p:sp>
      <p:sp>
        <p:nvSpPr>
          <p:cNvPr id="8" name="TextBox 7">
            <a:extLst>
              <a:ext uri="{FF2B5EF4-FFF2-40B4-BE49-F238E27FC236}">
                <a16:creationId xmlns:a16="http://schemas.microsoft.com/office/drawing/2014/main" id="{110BADDE-2A9C-4E98-85DA-1779885D7B2E}"/>
              </a:ext>
            </a:extLst>
          </p:cNvPr>
          <p:cNvSpPr txBox="1"/>
          <p:nvPr/>
        </p:nvSpPr>
        <p:spPr>
          <a:xfrm>
            <a:off x="170145" y="2423520"/>
            <a:ext cx="6490308" cy="1846659"/>
          </a:xfrm>
          <a:prstGeom prst="rect">
            <a:avLst/>
          </a:prstGeom>
          <a:noFill/>
          <a:ln>
            <a:solidFill>
              <a:schemeClr val="tx1"/>
            </a:solidFill>
          </a:ln>
        </p:spPr>
        <p:txBody>
          <a:bodyPr wrap="square">
            <a:spAutoFit/>
          </a:bodyPr>
          <a:lstStyle/>
          <a:p>
            <a:r>
              <a:rPr lang="en-GB" sz="1200" b="1" dirty="0">
                <a:solidFill>
                  <a:srgbClr val="231F20"/>
                </a:solidFill>
                <a:effectLst/>
                <a:latin typeface="OpenDyslexic" panose="00000500000000000000" pitchFamily="50" charset="0"/>
              </a:rPr>
              <a:t>Penis and urethra</a:t>
            </a:r>
          </a:p>
          <a:p>
            <a:endParaRPr lang="en-GB" sz="500" b="1" dirty="0">
              <a:solidFill>
                <a:srgbClr val="231F20"/>
              </a:solidFill>
              <a:effectLst/>
              <a:latin typeface="OpenDyslexic" panose="00000500000000000000" pitchFamily="50" charset="0"/>
            </a:endParaRPr>
          </a:p>
          <a:p>
            <a:r>
              <a:rPr lang="en-GB" sz="1200" dirty="0">
                <a:solidFill>
                  <a:srgbClr val="231F20"/>
                </a:solidFill>
                <a:effectLst/>
                <a:latin typeface="OpenDyslexic" panose="00000500000000000000" pitchFamily="50" charset="0"/>
              </a:rPr>
              <a:t>The _ _ _ _ _ has two functions:</a:t>
            </a:r>
          </a:p>
          <a:p>
            <a:endParaRPr lang="en-GB" sz="500" dirty="0">
              <a:solidFill>
                <a:srgbClr val="231F20"/>
              </a:solidFill>
              <a:effectLst/>
              <a:latin typeface="OpenDyslexic" panose="00000500000000000000" pitchFamily="50" charset="0"/>
            </a:endParaRPr>
          </a:p>
          <a:p>
            <a:pPr>
              <a:buFont typeface="Arial" panose="020B0604020202020204" pitchFamily="34" charset="0"/>
              <a:buChar char="•"/>
            </a:pPr>
            <a:r>
              <a:rPr lang="en-GB" sz="1200" dirty="0">
                <a:solidFill>
                  <a:srgbClr val="231F20"/>
                </a:solidFill>
                <a:effectLst/>
                <a:latin typeface="OpenDyslexic" panose="00000500000000000000" pitchFamily="50" charset="0"/>
              </a:rPr>
              <a:t>to pass </a:t>
            </a:r>
            <a:r>
              <a:rPr lang="en-GB" sz="1200" b="1" dirty="0">
                <a:solidFill>
                  <a:srgbClr val="231F20"/>
                </a:solidFill>
                <a:effectLst/>
                <a:latin typeface="OpenDyslexic" panose="00000500000000000000" pitchFamily="50" charset="0"/>
              </a:rPr>
              <a:t>_ _ _ _ _</a:t>
            </a:r>
            <a:r>
              <a:rPr lang="en-GB" sz="1200" dirty="0">
                <a:solidFill>
                  <a:srgbClr val="231F20"/>
                </a:solidFill>
                <a:effectLst/>
                <a:latin typeface="OpenDyslexic" panose="00000500000000000000" pitchFamily="50" charset="0"/>
              </a:rPr>
              <a:t> out of the body from the bladder</a:t>
            </a:r>
          </a:p>
          <a:p>
            <a:pPr>
              <a:buFont typeface="Arial" panose="020B0604020202020204" pitchFamily="34" charset="0"/>
              <a:buChar char="•"/>
            </a:pPr>
            <a:endParaRPr lang="en-GB" sz="500" dirty="0">
              <a:solidFill>
                <a:srgbClr val="231F20"/>
              </a:solidFill>
              <a:effectLst/>
              <a:latin typeface="OpenDyslexic" panose="00000500000000000000" pitchFamily="50" charset="0"/>
            </a:endParaRPr>
          </a:p>
          <a:p>
            <a:pPr>
              <a:buFont typeface="Arial" panose="020B0604020202020204" pitchFamily="34" charset="0"/>
              <a:buChar char="•"/>
            </a:pPr>
            <a:r>
              <a:rPr lang="en-GB" sz="1200" dirty="0">
                <a:solidFill>
                  <a:srgbClr val="231F20"/>
                </a:solidFill>
                <a:effectLst/>
                <a:latin typeface="OpenDyslexic" panose="00000500000000000000" pitchFamily="50" charset="0"/>
              </a:rPr>
              <a:t>to pass </a:t>
            </a:r>
            <a:r>
              <a:rPr lang="en-GB" sz="1200" b="1" dirty="0">
                <a:solidFill>
                  <a:srgbClr val="231F20"/>
                </a:solidFill>
                <a:effectLst/>
                <a:latin typeface="OpenDyslexic" panose="00000500000000000000" pitchFamily="50" charset="0"/>
              </a:rPr>
              <a:t>_ _ _ _ _</a:t>
            </a:r>
            <a:r>
              <a:rPr lang="en-GB" sz="1200" dirty="0">
                <a:solidFill>
                  <a:srgbClr val="231F20"/>
                </a:solidFill>
                <a:effectLst/>
                <a:latin typeface="OpenDyslexic" panose="00000500000000000000" pitchFamily="50" charset="0"/>
              </a:rPr>
              <a:t> into the vagina of a woman during _ _ _ _ _ _ intercourse</a:t>
            </a:r>
          </a:p>
          <a:p>
            <a:endParaRPr lang="en-GB" sz="500" dirty="0">
              <a:solidFill>
                <a:srgbClr val="231F20"/>
              </a:solidFill>
              <a:effectLst/>
              <a:latin typeface="OpenDyslexic" panose="00000500000000000000" pitchFamily="50" charset="0"/>
            </a:endParaRPr>
          </a:p>
          <a:p>
            <a:r>
              <a:rPr lang="en-GB" sz="1200" dirty="0">
                <a:solidFill>
                  <a:srgbClr val="231F20"/>
                </a:solidFill>
                <a:effectLst/>
                <a:latin typeface="OpenDyslexic" panose="00000500000000000000" pitchFamily="50" charset="0"/>
              </a:rPr>
              <a:t>The </a:t>
            </a:r>
            <a:r>
              <a:rPr lang="en-GB" sz="1200" b="1" dirty="0">
                <a:solidFill>
                  <a:srgbClr val="231F20"/>
                </a:solidFill>
                <a:effectLst/>
                <a:latin typeface="OpenDyslexic" panose="00000500000000000000" pitchFamily="50" charset="0"/>
              </a:rPr>
              <a:t>urethra</a:t>
            </a:r>
            <a:r>
              <a:rPr lang="en-GB" sz="1200" dirty="0">
                <a:solidFill>
                  <a:srgbClr val="231F20"/>
                </a:solidFill>
                <a:effectLst/>
                <a:latin typeface="OpenDyslexic" panose="00000500000000000000" pitchFamily="50" charset="0"/>
              </a:rPr>
              <a:t> is the _ _ _ _ inside the penis that can carry _ _ _ _ _  or</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semen. A ring of _ _ _ _ _ _  ensures that urine and _ _ _ _ _ do not get </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mixed up.</a:t>
            </a:r>
          </a:p>
        </p:txBody>
      </p:sp>
      <p:sp>
        <p:nvSpPr>
          <p:cNvPr id="10" name="TextBox 9">
            <a:extLst>
              <a:ext uri="{FF2B5EF4-FFF2-40B4-BE49-F238E27FC236}">
                <a16:creationId xmlns:a16="http://schemas.microsoft.com/office/drawing/2014/main" id="{4805B38D-BE83-40E8-A2DC-BE50392C4657}"/>
              </a:ext>
            </a:extLst>
          </p:cNvPr>
          <p:cNvSpPr txBox="1"/>
          <p:nvPr/>
        </p:nvSpPr>
        <p:spPr>
          <a:xfrm>
            <a:off x="3515099" y="146115"/>
            <a:ext cx="3183081" cy="2139047"/>
          </a:xfrm>
          <a:prstGeom prst="rect">
            <a:avLst/>
          </a:prstGeom>
          <a:noFill/>
          <a:ln>
            <a:solidFill>
              <a:schemeClr val="tx1"/>
            </a:solidFill>
          </a:ln>
        </p:spPr>
        <p:txBody>
          <a:bodyPr wrap="square">
            <a:spAutoFit/>
          </a:bodyPr>
          <a:lstStyle/>
          <a:p>
            <a:r>
              <a:rPr lang="en-GB" sz="1200" b="1" dirty="0">
                <a:solidFill>
                  <a:srgbClr val="231F20"/>
                </a:solidFill>
                <a:effectLst/>
                <a:latin typeface="OpenDyslexic" panose="00000500000000000000" pitchFamily="50" charset="0"/>
              </a:rPr>
              <a:t>Sperm duct and glands</a:t>
            </a:r>
          </a:p>
          <a:p>
            <a:endParaRPr lang="en-GB" sz="1200" b="1" dirty="0">
              <a:solidFill>
                <a:srgbClr val="231F20"/>
              </a:solidFill>
              <a:effectLst/>
              <a:latin typeface="OpenDyslexic" panose="00000500000000000000" pitchFamily="50" charset="0"/>
            </a:endParaRPr>
          </a:p>
          <a:p>
            <a:endParaRPr lang="en-GB" sz="300" b="1" dirty="0">
              <a:solidFill>
                <a:srgbClr val="231F20"/>
              </a:solidFill>
              <a:effectLst/>
              <a:latin typeface="OpenDyslexic" panose="00000500000000000000" pitchFamily="50" charset="0"/>
            </a:endParaRPr>
          </a:p>
          <a:p>
            <a:r>
              <a:rPr lang="en-GB" sz="1200" dirty="0">
                <a:solidFill>
                  <a:srgbClr val="231F20"/>
                </a:solidFill>
                <a:effectLst/>
                <a:latin typeface="OpenDyslexic" panose="00000500000000000000" pitchFamily="50" charset="0"/>
              </a:rPr>
              <a:t>The </a:t>
            </a:r>
            <a:r>
              <a:rPr lang="en-GB" sz="1200" dirty="0">
                <a:solidFill>
                  <a:srgbClr val="231F20"/>
                </a:solidFill>
                <a:latin typeface="OpenDyslexic" panose="00000500000000000000" pitchFamily="50" charset="0"/>
              </a:rPr>
              <a:t>_ _ _ _ _ </a:t>
            </a:r>
            <a:r>
              <a:rPr lang="en-GB" sz="1200" dirty="0">
                <a:solidFill>
                  <a:srgbClr val="231F20"/>
                </a:solidFill>
                <a:effectLst/>
                <a:latin typeface="OpenDyslexic" panose="00000500000000000000" pitchFamily="50" charset="0"/>
              </a:rPr>
              <a:t> pass through the </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sperm ducts, and mix with fluids</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produced by _ _ _ _ _ _  (seminal</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vesicles). The fluids provide the</a:t>
            </a:r>
          </a:p>
          <a:p>
            <a:endParaRPr lang="en-GB" sz="5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sperm _ _ _ _ _ with nutrients. This</a:t>
            </a:r>
          </a:p>
          <a:p>
            <a:endParaRPr lang="en-GB" sz="600" dirty="0">
              <a:solidFill>
                <a:srgbClr val="231F20"/>
              </a:solidFill>
              <a:latin typeface="OpenDyslexic" panose="00000500000000000000" pitchFamily="50" charset="0"/>
            </a:endParaRPr>
          </a:p>
          <a:p>
            <a:r>
              <a:rPr lang="en-GB" sz="1200" dirty="0">
                <a:solidFill>
                  <a:srgbClr val="231F20"/>
                </a:solidFill>
                <a:effectLst/>
                <a:latin typeface="OpenDyslexic" panose="00000500000000000000" pitchFamily="50" charset="0"/>
              </a:rPr>
              <a:t>mixture is called _ _ _ _ _ .</a:t>
            </a:r>
          </a:p>
          <a:p>
            <a:endParaRPr lang="en-GB" sz="800" dirty="0">
              <a:solidFill>
                <a:srgbClr val="231F20"/>
              </a:solidFill>
              <a:effectLst/>
              <a:latin typeface="OpenDyslexic" panose="00000500000000000000" pitchFamily="50" charset="0"/>
            </a:endParaRPr>
          </a:p>
        </p:txBody>
      </p:sp>
      <p:pic>
        <p:nvPicPr>
          <p:cNvPr id="11" name="Picture 10">
            <a:extLst>
              <a:ext uri="{FF2B5EF4-FFF2-40B4-BE49-F238E27FC236}">
                <a16:creationId xmlns:a16="http://schemas.microsoft.com/office/drawing/2014/main" id="{32177857-A0C1-45C5-B637-127984091E40}"/>
              </a:ext>
            </a:extLst>
          </p:cNvPr>
          <p:cNvPicPr>
            <a:picLocks noChangeAspect="1"/>
          </p:cNvPicPr>
          <p:nvPr/>
        </p:nvPicPr>
        <p:blipFill>
          <a:blip r:embed="rId2"/>
          <a:stretch>
            <a:fillRect/>
          </a:stretch>
        </p:blipFill>
        <p:spPr>
          <a:xfrm>
            <a:off x="90643" y="4524772"/>
            <a:ext cx="3324656" cy="1660790"/>
          </a:xfrm>
          <a:prstGeom prst="rect">
            <a:avLst/>
          </a:prstGeom>
        </p:spPr>
      </p:pic>
      <p:sp>
        <p:nvSpPr>
          <p:cNvPr id="12" name="TextBox 11">
            <a:extLst>
              <a:ext uri="{FF2B5EF4-FFF2-40B4-BE49-F238E27FC236}">
                <a16:creationId xmlns:a16="http://schemas.microsoft.com/office/drawing/2014/main" id="{0250871B-ECF1-4625-99FC-196CDC638DB2}"/>
              </a:ext>
            </a:extLst>
          </p:cNvPr>
          <p:cNvSpPr txBox="1"/>
          <p:nvPr/>
        </p:nvSpPr>
        <p:spPr>
          <a:xfrm>
            <a:off x="3491073" y="4577722"/>
            <a:ext cx="3183081" cy="1538883"/>
          </a:xfrm>
          <a:prstGeom prst="rect">
            <a:avLst/>
          </a:prstGeom>
          <a:noFill/>
          <a:ln>
            <a:solidFill>
              <a:schemeClr val="tx1"/>
            </a:solidFill>
          </a:ln>
        </p:spPr>
        <p:txBody>
          <a:bodyPr wrap="square">
            <a:spAutoFit/>
          </a:bodyPr>
          <a:lstStyle/>
          <a:p>
            <a:r>
              <a:rPr lang="en-GB" sz="1100" b="1" dirty="0">
                <a:solidFill>
                  <a:srgbClr val="231F20"/>
                </a:solidFill>
                <a:effectLst/>
                <a:latin typeface="OpenDyslexic" panose="00000500000000000000" pitchFamily="50" charset="0"/>
              </a:rPr>
              <a:t>Ovaries</a:t>
            </a:r>
          </a:p>
          <a:p>
            <a:endParaRPr lang="en-GB" sz="500" b="1" dirty="0">
              <a:solidFill>
                <a:srgbClr val="231F20"/>
              </a:solidFill>
              <a:effectLst/>
              <a:latin typeface="OpenDyslexic" panose="00000500000000000000" pitchFamily="50" charset="0"/>
            </a:endParaRPr>
          </a:p>
          <a:p>
            <a:r>
              <a:rPr lang="en-GB" sz="1100" dirty="0">
                <a:solidFill>
                  <a:srgbClr val="231F20"/>
                </a:solidFill>
                <a:effectLst/>
                <a:latin typeface="OpenDyslexic" panose="00000500000000000000" pitchFamily="50" charset="0"/>
              </a:rPr>
              <a:t>The two </a:t>
            </a:r>
            <a:r>
              <a:rPr lang="en-GB" sz="1100" b="1" dirty="0">
                <a:solidFill>
                  <a:srgbClr val="231F20"/>
                </a:solidFill>
                <a:effectLst/>
                <a:latin typeface="OpenDyslexic" panose="00000500000000000000" pitchFamily="50" charset="0"/>
              </a:rPr>
              <a:t>ovaries</a:t>
            </a:r>
            <a:r>
              <a:rPr lang="en-GB" sz="1100" dirty="0">
                <a:solidFill>
                  <a:srgbClr val="231F20"/>
                </a:solidFill>
                <a:effectLst/>
                <a:latin typeface="OpenDyslexic" panose="00000500000000000000" pitchFamily="50" charset="0"/>
              </a:rPr>
              <a:t> contain </a:t>
            </a:r>
            <a:r>
              <a:rPr lang="en-GB" sz="1100" b="1" dirty="0">
                <a:solidFill>
                  <a:srgbClr val="231F20"/>
                </a:solidFill>
                <a:latin typeface="OpenDyslexic" panose="00000500000000000000" pitchFamily="50" charset="0"/>
              </a:rPr>
              <a:t>_ _ _ </a:t>
            </a:r>
            <a:r>
              <a:rPr lang="en-GB" sz="1100" dirty="0">
                <a:solidFill>
                  <a:srgbClr val="231F20"/>
                </a:solidFill>
                <a:effectLst/>
                <a:latin typeface="OpenDyslexic" panose="00000500000000000000" pitchFamily="50" charset="0"/>
              </a:rPr>
              <a:t> (eggs).</a:t>
            </a:r>
          </a:p>
          <a:p>
            <a:endParaRPr lang="en-GB" sz="5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Ova are the _ _ _ _ _ _  gametes or</a:t>
            </a:r>
          </a:p>
          <a:p>
            <a:r>
              <a:rPr lang="en-GB" sz="500" dirty="0">
                <a:solidFill>
                  <a:srgbClr val="231F20"/>
                </a:solidFill>
                <a:effectLst/>
                <a:latin typeface="OpenDyslexic" panose="00000500000000000000" pitchFamily="50" charset="0"/>
              </a:rPr>
              <a:t> </a:t>
            </a:r>
          </a:p>
          <a:p>
            <a:r>
              <a:rPr lang="en-GB" sz="1100" dirty="0">
                <a:solidFill>
                  <a:srgbClr val="231F20"/>
                </a:solidFill>
                <a:effectLst/>
                <a:latin typeface="OpenDyslexic" panose="00000500000000000000" pitchFamily="50" charset="0"/>
              </a:rPr>
              <a:t>sex cells. _ _ _ _ _  have these cells in</a:t>
            </a:r>
          </a:p>
          <a:p>
            <a:endParaRPr lang="en-GB" sz="5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their bodies from _ _ _ _ _, whereas </a:t>
            </a:r>
          </a:p>
          <a:p>
            <a:endParaRPr lang="en-GB" sz="5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men produce new _ _ _ _ _ continually.</a:t>
            </a:r>
          </a:p>
          <a:p>
            <a:endParaRPr lang="en-GB" sz="300" dirty="0">
              <a:solidFill>
                <a:srgbClr val="231F20"/>
              </a:solidFill>
              <a:effectLst/>
              <a:latin typeface="OpenDyslexic" panose="00000500000000000000" pitchFamily="50" charset="0"/>
            </a:endParaRPr>
          </a:p>
        </p:txBody>
      </p:sp>
      <p:sp>
        <p:nvSpPr>
          <p:cNvPr id="13" name="TextBox 12">
            <a:extLst>
              <a:ext uri="{FF2B5EF4-FFF2-40B4-BE49-F238E27FC236}">
                <a16:creationId xmlns:a16="http://schemas.microsoft.com/office/drawing/2014/main" id="{A1302CE4-EF0E-4CA8-9CF3-4278A6F286AC}"/>
              </a:ext>
            </a:extLst>
          </p:cNvPr>
          <p:cNvSpPr txBox="1"/>
          <p:nvPr/>
        </p:nvSpPr>
        <p:spPr>
          <a:xfrm>
            <a:off x="208193" y="6137267"/>
            <a:ext cx="6489987" cy="1031051"/>
          </a:xfrm>
          <a:prstGeom prst="rect">
            <a:avLst/>
          </a:prstGeom>
          <a:noFill/>
          <a:ln>
            <a:solidFill>
              <a:schemeClr val="tx1"/>
            </a:solidFill>
          </a:ln>
        </p:spPr>
        <p:txBody>
          <a:bodyPr wrap="square">
            <a:spAutoFit/>
          </a:bodyPr>
          <a:lstStyle/>
          <a:p>
            <a:r>
              <a:rPr lang="en-GB" sz="1100" b="1" dirty="0">
                <a:solidFill>
                  <a:srgbClr val="231F20"/>
                </a:solidFill>
                <a:effectLst/>
                <a:latin typeface="OpenDyslexic" panose="00000500000000000000" pitchFamily="50" charset="0"/>
              </a:rPr>
              <a:t>Oviducts</a:t>
            </a:r>
          </a:p>
          <a:p>
            <a:r>
              <a:rPr lang="en-GB" sz="1100" dirty="0">
                <a:solidFill>
                  <a:srgbClr val="231F20"/>
                </a:solidFill>
                <a:effectLst/>
                <a:latin typeface="OpenDyslexic" panose="00000500000000000000" pitchFamily="50" charset="0"/>
              </a:rPr>
              <a:t>Each _ _ _ _ _ is connected to the _ _ _ _ _ _ by an </a:t>
            </a:r>
            <a:r>
              <a:rPr lang="en-GB" sz="1100" b="1" dirty="0">
                <a:solidFill>
                  <a:srgbClr val="231F20"/>
                </a:solidFill>
                <a:effectLst/>
                <a:latin typeface="OpenDyslexic" panose="00000500000000000000" pitchFamily="50" charset="0"/>
              </a:rPr>
              <a:t>oviduct</a:t>
            </a:r>
            <a:r>
              <a:rPr lang="en-GB" sz="1100" dirty="0">
                <a:solidFill>
                  <a:srgbClr val="231F20"/>
                </a:solidFill>
                <a:effectLst/>
                <a:latin typeface="OpenDyslexic" panose="00000500000000000000" pitchFamily="50" charset="0"/>
              </a:rPr>
              <a:t> (fallopian _ _ _ _ ).</a:t>
            </a:r>
          </a:p>
          <a:p>
            <a:endParaRPr lang="en-GB" sz="3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The oviduct is lined with </a:t>
            </a:r>
            <a:r>
              <a:rPr lang="en-GB" sz="1100" b="1" dirty="0">
                <a:solidFill>
                  <a:srgbClr val="231F20"/>
                </a:solidFill>
                <a:effectLst/>
                <a:latin typeface="OpenDyslexic" panose="00000500000000000000" pitchFamily="50" charset="0"/>
              </a:rPr>
              <a:t>ciliated</a:t>
            </a:r>
            <a:r>
              <a:rPr lang="en-GB" sz="1100" dirty="0">
                <a:solidFill>
                  <a:srgbClr val="231F20"/>
                </a:solidFill>
                <a:effectLst/>
                <a:latin typeface="OpenDyslexic" panose="00000500000000000000" pitchFamily="50" charset="0"/>
              </a:rPr>
              <a:t> _ _ _ _ _. Every _ _ _ _ _ , an ovum (egg)</a:t>
            </a:r>
          </a:p>
          <a:p>
            <a:endParaRPr lang="en-GB" sz="3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develops and becomes _ _ _ _ _ _, and is released from an ovary. The cilia waft the ovum along inside the oviduct and into the _ _ _ _ _ _.</a:t>
            </a:r>
          </a:p>
        </p:txBody>
      </p:sp>
      <p:sp>
        <p:nvSpPr>
          <p:cNvPr id="9" name="TextBox 8">
            <a:extLst>
              <a:ext uri="{FF2B5EF4-FFF2-40B4-BE49-F238E27FC236}">
                <a16:creationId xmlns:a16="http://schemas.microsoft.com/office/drawing/2014/main" id="{6412709A-646F-4FDD-9919-135D9A33DE87}"/>
              </a:ext>
            </a:extLst>
          </p:cNvPr>
          <p:cNvSpPr txBox="1"/>
          <p:nvPr/>
        </p:nvSpPr>
        <p:spPr>
          <a:xfrm>
            <a:off x="208193" y="7207121"/>
            <a:ext cx="6489987" cy="907941"/>
          </a:xfrm>
          <a:prstGeom prst="rect">
            <a:avLst/>
          </a:prstGeom>
          <a:noFill/>
          <a:ln>
            <a:solidFill>
              <a:schemeClr val="tx1"/>
            </a:solidFill>
          </a:ln>
        </p:spPr>
        <p:txBody>
          <a:bodyPr wrap="square">
            <a:spAutoFit/>
          </a:bodyPr>
          <a:lstStyle/>
          <a:p>
            <a:r>
              <a:rPr lang="en-GB" sz="1100" b="1" dirty="0">
                <a:solidFill>
                  <a:srgbClr val="231F20"/>
                </a:solidFill>
                <a:effectLst/>
                <a:latin typeface="OpenDyslexic" panose="00000500000000000000" pitchFamily="50" charset="0"/>
              </a:rPr>
              <a:t>Uterus and cervix</a:t>
            </a:r>
          </a:p>
          <a:p>
            <a:endParaRPr lang="en-GB" sz="300" b="1" dirty="0">
              <a:solidFill>
                <a:srgbClr val="231F20"/>
              </a:solidFill>
              <a:effectLst/>
              <a:latin typeface="OpenDyslexic" panose="00000500000000000000" pitchFamily="50" charset="0"/>
            </a:endParaRPr>
          </a:p>
          <a:p>
            <a:r>
              <a:rPr lang="en-GB" sz="1100" dirty="0">
                <a:solidFill>
                  <a:srgbClr val="231F20"/>
                </a:solidFill>
                <a:effectLst/>
                <a:latin typeface="OpenDyslexic" panose="00000500000000000000" pitchFamily="50" charset="0"/>
              </a:rPr>
              <a:t>The </a:t>
            </a:r>
            <a:r>
              <a:rPr lang="en-GB" sz="1100" b="1" dirty="0">
                <a:solidFill>
                  <a:srgbClr val="231F20"/>
                </a:solidFill>
                <a:effectLst/>
                <a:latin typeface="OpenDyslexic" panose="00000500000000000000" pitchFamily="50" charset="0"/>
              </a:rPr>
              <a:t>uterus</a:t>
            </a:r>
            <a:r>
              <a:rPr lang="en-GB" sz="1100" dirty="0">
                <a:solidFill>
                  <a:srgbClr val="231F20"/>
                </a:solidFill>
                <a:effectLst/>
                <a:latin typeface="OpenDyslexic" panose="00000500000000000000" pitchFamily="50" charset="0"/>
              </a:rPr>
              <a:t> is a muscular _ _ _ with a soft lining. It is where a _ _ _ _ develops</a:t>
            </a:r>
          </a:p>
          <a:p>
            <a:endParaRPr lang="en-GB" sz="3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until its birth. The </a:t>
            </a:r>
            <a:r>
              <a:rPr lang="en-GB" sz="1100" b="1" dirty="0">
                <a:solidFill>
                  <a:srgbClr val="231F20"/>
                </a:solidFill>
                <a:effectLst/>
                <a:latin typeface="OpenDyslexic" panose="00000500000000000000" pitchFamily="50" charset="0"/>
              </a:rPr>
              <a:t>cervix</a:t>
            </a:r>
            <a:r>
              <a:rPr lang="en-GB" sz="1100" dirty="0">
                <a:solidFill>
                  <a:srgbClr val="231F20"/>
                </a:solidFill>
                <a:effectLst/>
                <a:latin typeface="OpenDyslexic" panose="00000500000000000000" pitchFamily="50" charset="0"/>
              </a:rPr>
              <a:t> is a ring of _ _ _ _ _ _  at the _ _ _ _ _ end of the </a:t>
            </a:r>
          </a:p>
          <a:p>
            <a:endParaRPr lang="en-GB" sz="3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uterus. It keeps the _ _ _ _  in place while the woman is pregnant.</a:t>
            </a:r>
          </a:p>
        </p:txBody>
      </p:sp>
      <p:sp>
        <p:nvSpPr>
          <p:cNvPr id="14" name="TextBox 13">
            <a:extLst>
              <a:ext uri="{FF2B5EF4-FFF2-40B4-BE49-F238E27FC236}">
                <a16:creationId xmlns:a16="http://schemas.microsoft.com/office/drawing/2014/main" id="{53C3F82B-F104-47FC-9E00-591C896DE725}"/>
              </a:ext>
            </a:extLst>
          </p:cNvPr>
          <p:cNvSpPr txBox="1"/>
          <p:nvPr/>
        </p:nvSpPr>
        <p:spPr>
          <a:xfrm>
            <a:off x="1837459" y="4269946"/>
            <a:ext cx="3999955" cy="307777"/>
          </a:xfrm>
          <a:prstGeom prst="rect">
            <a:avLst/>
          </a:prstGeom>
          <a:noFill/>
        </p:spPr>
        <p:txBody>
          <a:bodyPr wrap="square">
            <a:spAutoFit/>
          </a:bodyPr>
          <a:lstStyle/>
          <a:p>
            <a:r>
              <a:rPr lang="en-GB" sz="1400" dirty="0">
                <a:latin typeface="OpenDyslexic" panose="00000500000000000000" pitchFamily="50" charset="0"/>
              </a:rPr>
              <a:t>B. </a:t>
            </a:r>
            <a:r>
              <a:rPr lang="en-GB" sz="1400" u="sng" dirty="0">
                <a:latin typeface="OpenDyslexic" panose="00000500000000000000" pitchFamily="50" charset="0"/>
              </a:rPr>
              <a:t>Female reproductive organs</a:t>
            </a:r>
          </a:p>
        </p:txBody>
      </p:sp>
      <p:sp>
        <p:nvSpPr>
          <p:cNvPr id="15" name="TextBox 14">
            <a:extLst>
              <a:ext uri="{FF2B5EF4-FFF2-40B4-BE49-F238E27FC236}">
                <a16:creationId xmlns:a16="http://schemas.microsoft.com/office/drawing/2014/main" id="{4E2A9490-BD91-40DF-AF3A-C1184AE3F225}"/>
              </a:ext>
            </a:extLst>
          </p:cNvPr>
          <p:cNvSpPr txBox="1"/>
          <p:nvPr/>
        </p:nvSpPr>
        <p:spPr>
          <a:xfrm>
            <a:off x="3020291" y="8170579"/>
            <a:ext cx="3747066" cy="1354217"/>
          </a:xfrm>
          <a:prstGeom prst="rect">
            <a:avLst/>
          </a:prstGeom>
          <a:noFill/>
          <a:ln>
            <a:solidFill>
              <a:schemeClr val="tx1"/>
            </a:solidFill>
          </a:ln>
        </p:spPr>
        <p:txBody>
          <a:bodyPr wrap="square">
            <a:spAutoFit/>
          </a:bodyPr>
          <a:lstStyle/>
          <a:p>
            <a:r>
              <a:rPr lang="en-GB" sz="1000" b="1" dirty="0">
                <a:solidFill>
                  <a:srgbClr val="231F20"/>
                </a:solidFill>
                <a:effectLst/>
                <a:latin typeface="OpenDyslexic" panose="00000500000000000000" pitchFamily="50" charset="0"/>
              </a:rPr>
              <a:t>Vagina </a:t>
            </a:r>
          </a:p>
          <a:p>
            <a:r>
              <a:rPr lang="en-GB" sz="1050" dirty="0">
                <a:solidFill>
                  <a:srgbClr val="231F20"/>
                </a:solidFill>
                <a:effectLst/>
                <a:latin typeface="OpenDyslexic" panose="00000500000000000000" pitchFamily="50" charset="0"/>
              </a:rPr>
              <a:t>The </a:t>
            </a:r>
            <a:r>
              <a:rPr lang="en-GB" sz="1050" b="1" dirty="0">
                <a:solidFill>
                  <a:srgbClr val="231F20"/>
                </a:solidFill>
                <a:effectLst/>
                <a:latin typeface="OpenDyslexic" panose="00000500000000000000" pitchFamily="50" charset="0"/>
              </a:rPr>
              <a:t>vagina</a:t>
            </a:r>
            <a:r>
              <a:rPr lang="en-GB" sz="1050" dirty="0">
                <a:solidFill>
                  <a:srgbClr val="231F20"/>
                </a:solidFill>
                <a:effectLst/>
                <a:latin typeface="OpenDyslexic" panose="00000500000000000000" pitchFamily="50" charset="0"/>
              </a:rPr>
              <a:t> is a muscular _ _ _ _ that leads </a:t>
            </a:r>
          </a:p>
          <a:p>
            <a:endParaRPr lang="en-GB" sz="300" dirty="0">
              <a:solidFill>
                <a:srgbClr val="231F20"/>
              </a:solidFill>
              <a:latin typeface="OpenDyslexic" panose="00000500000000000000" pitchFamily="50" charset="0"/>
            </a:endParaRPr>
          </a:p>
          <a:p>
            <a:r>
              <a:rPr lang="en-GB" sz="1050" dirty="0">
                <a:solidFill>
                  <a:srgbClr val="231F20"/>
                </a:solidFill>
                <a:effectLst/>
                <a:latin typeface="OpenDyslexic" panose="00000500000000000000" pitchFamily="50" charset="0"/>
              </a:rPr>
              <a:t>from the _ _ _ _ _ _ to the outside of the </a:t>
            </a:r>
          </a:p>
          <a:p>
            <a:endParaRPr lang="en-GB" sz="300" dirty="0">
              <a:solidFill>
                <a:srgbClr val="231F20"/>
              </a:solidFill>
              <a:latin typeface="OpenDyslexic" panose="00000500000000000000" pitchFamily="50" charset="0"/>
            </a:endParaRPr>
          </a:p>
          <a:p>
            <a:r>
              <a:rPr lang="en-GB" sz="1050" dirty="0">
                <a:solidFill>
                  <a:srgbClr val="231F20"/>
                </a:solidFill>
                <a:effectLst/>
                <a:latin typeface="OpenDyslexic" panose="00000500000000000000" pitchFamily="50" charset="0"/>
              </a:rPr>
              <a:t>woman's body. A man’s _ _ _ _ _ goes into</a:t>
            </a:r>
          </a:p>
          <a:p>
            <a:endParaRPr lang="en-GB" sz="300" dirty="0">
              <a:solidFill>
                <a:srgbClr val="231F20"/>
              </a:solidFill>
              <a:latin typeface="OpenDyslexic" panose="00000500000000000000" pitchFamily="50" charset="0"/>
            </a:endParaRPr>
          </a:p>
          <a:p>
            <a:r>
              <a:rPr lang="en-GB" sz="1050" dirty="0">
                <a:solidFill>
                  <a:srgbClr val="231F20"/>
                </a:solidFill>
                <a:effectLst/>
                <a:latin typeface="OpenDyslexic" panose="00000500000000000000" pitchFamily="50" charset="0"/>
              </a:rPr>
              <a:t>the woman’s _ _ _ _ _ _ during sexual intercourse. The opening to the vagina has folds of _ _ _ _ called </a:t>
            </a:r>
            <a:r>
              <a:rPr lang="en-GB" sz="1050" b="1" dirty="0">
                <a:solidFill>
                  <a:srgbClr val="231F20"/>
                </a:solidFill>
                <a:effectLst/>
                <a:latin typeface="OpenDyslexic" panose="00000500000000000000" pitchFamily="50" charset="0"/>
              </a:rPr>
              <a:t>labia</a:t>
            </a:r>
            <a:r>
              <a:rPr lang="en-GB" sz="1050" dirty="0">
                <a:solidFill>
                  <a:srgbClr val="231F20"/>
                </a:solidFill>
                <a:effectLst/>
                <a:latin typeface="OpenDyslexic" panose="00000500000000000000" pitchFamily="50" charset="0"/>
              </a:rPr>
              <a:t> that meet to form a </a:t>
            </a:r>
            <a:r>
              <a:rPr lang="en-GB" sz="1050" b="1" dirty="0">
                <a:solidFill>
                  <a:srgbClr val="231F20"/>
                </a:solidFill>
                <a:effectLst/>
                <a:latin typeface="OpenDyslexic" panose="00000500000000000000" pitchFamily="50" charset="0"/>
              </a:rPr>
              <a:t>vulva</a:t>
            </a:r>
            <a:r>
              <a:rPr lang="en-GB" sz="1050" dirty="0">
                <a:solidFill>
                  <a:srgbClr val="231F20"/>
                </a:solidFill>
                <a:effectLst/>
                <a:latin typeface="OpenDyslexic" panose="00000500000000000000" pitchFamily="50" charset="0"/>
              </a:rPr>
              <a:t>.</a:t>
            </a:r>
          </a:p>
        </p:txBody>
      </p:sp>
      <p:sp>
        <p:nvSpPr>
          <p:cNvPr id="16" name="TextBox 15">
            <a:extLst>
              <a:ext uri="{FF2B5EF4-FFF2-40B4-BE49-F238E27FC236}">
                <a16:creationId xmlns:a16="http://schemas.microsoft.com/office/drawing/2014/main" id="{25CCDAE6-9600-44F8-9AD1-795FA1958C01}"/>
              </a:ext>
            </a:extLst>
          </p:cNvPr>
          <p:cNvSpPr txBox="1"/>
          <p:nvPr/>
        </p:nvSpPr>
        <p:spPr>
          <a:xfrm>
            <a:off x="46193" y="8170579"/>
            <a:ext cx="2929648" cy="1046440"/>
          </a:xfrm>
          <a:prstGeom prst="rect">
            <a:avLst/>
          </a:prstGeom>
          <a:noFill/>
          <a:ln>
            <a:solidFill>
              <a:schemeClr val="tx1"/>
            </a:solidFill>
          </a:ln>
        </p:spPr>
        <p:txBody>
          <a:bodyPr wrap="square">
            <a:spAutoFit/>
          </a:bodyPr>
          <a:lstStyle/>
          <a:p>
            <a:r>
              <a:rPr lang="en-GB" sz="1100" dirty="0">
                <a:solidFill>
                  <a:srgbClr val="231F20"/>
                </a:solidFill>
                <a:effectLst/>
                <a:latin typeface="OpenDyslexic" panose="00000500000000000000" pitchFamily="50" charset="0"/>
              </a:rPr>
              <a:t>The </a:t>
            </a:r>
            <a:r>
              <a:rPr lang="en-GB" sz="1100" b="1" dirty="0">
                <a:solidFill>
                  <a:srgbClr val="231F20"/>
                </a:solidFill>
                <a:effectLst/>
                <a:latin typeface="OpenDyslexic" panose="00000500000000000000" pitchFamily="50" charset="0"/>
              </a:rPr>
              <a:t>urethra</a:t>
            </a:r>
            <a:r>
              <a:rPr lang="en-GB" sz="1100" dirty="0">
                <a:solidFill>
                  <a:srgbClr val="231F20"/>
                </a:solidFill>
                <a:effectLst/>
                <a:latin typeface="OpenDyslexic" panose="00000500000000000000" pitchFamily="50" charset="0"/>
              </a:rPr>
              <a:t> also opens into the</a:t>
            </a:r>
            <a:r>
              <a:rPr lang="en-GB" sz="700" dirty="0">
                <a:solidFill>
                  <a:srgbClr val="231F20"/>
                </a:solidFill>
                <a:effectLst/>
                <a:latin typeface="OpenDyslexic" panose="00000500000000000000" pitchFamily="50" charset="0"/>
              </a:rPr>
              <a:t> </a:t>
            </a:r>
          </a:p>
          <a:p>
            <a:endParaRPr lang="en-GB" sz="500" dirty="0">
              <a:solidFill>
                <a:srgbClr val="231F20"/>
              </a:solidFill>
              <a:effectLst/>
              <a:latin typeface="OpenDyslexic" panose="00000500000000000000" pitchFamily="50" charset="0"/>
            </a:endParaRPr>
          </a:p>
          <a:p>
            <a:r>
              <a:rPr lang="en-GB" sz="1050" dirty="0">
                <a:solidFill>
                  <a:srgbClr val="231F20"/>
                </a:solidFill>
                <a:effectLst/>
                <a:latin typeface="OpenDyslexic" panose="00000500000000000000" pitchFamily="50" charset="0"/>
              </a:rPr>
              <a:t>_ _ _ _ _</a:t>
            </a:r>
            <a:r>
              <a:rPr lang="en-GB" sz="1400" dirty="0">
                <a:solidFill>
                  <a:srgbClr val="231F20"/>
                </a:solidFill>
                <a:effectLst/>
                <a:latin typeface="OpenDyslexic" panose="00000500000000000000" pitchFamily="50" charset="0"/>
              </a:rPr>
              <a:t>, </a:t>
            </a:r>
            <a:r>
              <a:rPr lang="en-GB" sz="300" dirty="0">
                <a:solidFill>
                  <a:srgbClr val="231F20"/>
                </a:solidFill>
                <a:latin typeface="OpenDyslexic" panose="00000500000000000000" pitchFamily="50" charset="0"/>
              </a:rPr>
              <a:t> </a:t>
            </a:r>
            <a:r>
              <a:rPr lang="en-GB" sz="1100" dirty="0">
                <a:solidFill>
                  <a:srgbClr val="231F20"/>
                </a:solidFill>
                <a:effectLst/>
                <a:latin typeface="OpenDyslexic" panose="00000500000000000000" pitchFamily="50" charset="0"/>
              </a:rPr>
              <a:t>but it is separate from </a:t>
            </a:r>
          </a:p>
          <a:p>
            <a:endParaRPr lang="en-GB" sz="5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the _</a:t>
            </a:r>
            <a:r>
              <a:rPr lang="en-GB" sz="800" dirty="0">
                <a:solidFill>
                  <a:srgbClr val="231F20"/>
                </a:solidFill>
                <a:effectLst/>
                <a:latin typeface="OpenDyslexic" panose="00000500000000000000" pitchFamily="50" charset="0"/>
              </a:rPr>
              <a:t> _ _ _ _ _.  </a:t>
            </a:r>
            <a:r>
              <a:rPr lang="en-GB" sz="1100" dirty="0">
                <a:solidFill>
                  <a:srgbClr val="231F20"/>
                </a:solidFill>
                <a:effectLst/>
                <a:latin typeface="OpenDyslexic" panose="00000500000000000000" pitchFamily="50" charset="0"/>
              </a:rPr>
              <a:t>It passes _ _ _ _ _ out</a:t>
            </a:r>
          </a:p>
          <a:p>
            <a:endParaRPr lang="en-GB" sz="500" dirty="0">
              <a:solidFill>
                <a:srgbClr val="231F20"/>
              </a:solidFill>
              <a:latin typeface="OpenDyslexic" panose="00000500000000000000" pitchFamily="50" charset="0"/>
            </a:endParaRPr>
          </a:p>
          <a:p>
            <a:r>
              <a:rPr lang="en-GB" sz="1100" dirty="0">
                <a:solidFill>
                  <a:srgbClr val="231F20"/>
                </a:solidFill>
                <a:effectLst/>
                <a:latin typeface="OpenDyslexic" panose="00000500000000000000" pitchFamily="50" charset="0"/>
              </a:rPr>
              <a:t>of the body from the bladder.</a:t>
            </a:r>
          </a:p>
        </p:txBody>
      </p:sp>
      <p:graphicFrame>
        <p:nvGraphicFramePr>
          <p:cNvPr id="2" name="Table 2">
            <a:extLst>
              <a:ext uri="{FF2B5EF4-FFF2-40B4-BE49-F238E27FC236}">
                <a16:creationId xmlns:a16="http://schemas.microsoft.com/office/drawing/2014/main" id="{87239EF1-E9A3-393A-4C36-6FD5D4D3C0F6}"/>
              </a:ext>
            </a:extLst>
          </p:cNvPr>
          <p:cNvGraphicFramePr>
            <a:graphicFrameLocks noGrp="1"/>
          </p:cNvGraphicFramePr>
          <p:nvPr/>
        </p:nvGraphicFramePr>
        <p:xfrm>
          <a:off x="2981052" y="2126638"/>
          <a:ext cx="3693103" cy="854688"/>
        </p:xfrm>
        <a:graphic>
          <a:graphicData uri="http://schemas.openxmlformats.org/drawingml/2006/table">
            <a:tbl>
              <a:tblPr firstRow="1" bandRow="1">
                <a:tableStyleId>{5C22544A-7EE6-4342-B048-85BDC9FD1C3A}</a:tableStyleId>
              </a:tblPr>
              <a:tblGrid>
                <a:gridCol w="655192">
                  <a:extLst>
                    <a:ext uri="{9D8B030D-6E8A-4147-A177-3AD203B41FA5}">
                      <a16:colId xmlns:a16="http://schemas.microsoft.com/office/drawing/2014/main" val="3725873835"/>
                    </a:ext>
                  </a:extLst>
                </a:gridCol>
                <a:gridCol w="575843">
                  <a:extLst>
                    <a:ext uri="{9D8B030D-6E8A-4147-A177-3AD203B41FA5}">
                      <a16:colId xmlns:a16="http://schemas.microsoft.com/office/drawing/2014/main" val="3995704763"/>
                    </a:ext>
                  </a:extLst>
                </a:gridCol>
                <a:gridCol w="615517">
                  <a:extLst>
                    <a:ext uri="{9D8B030D-6E8A-4147-A177-3AD203B41FA5}">
                      <a16:colId xmlns:a16="http://schemas.microsoft.com/office/drawing/2014/main" val="980053484"/>
                    </a:ext>
                  </a:extLst>
                </a:gridCol>
                <a:gridCol w="615517">
                  <a:extLst>
                    <a:ext uri="{9D8B030D-6E8A-4147-A177-3AD203B41FA5}">
                      <a16:colId xmlns:a16="http://schemas.microsoft.com/office/drawing/2014/main" val="1297673578"/>
                    </a:ext>
                  </a:extLst>
                </a:gridCol>
                <a:gridCol w="615517">
                  <a:extLst>
                    <a:ext uri="{9D8B030D-6E8A-4147-A177-3AD203B41FA5}">
                      <a16:colId xmlns:a16="http://schemas.microsoft.com/office/drawing/2014/main" val="2994027719"/>
                    </a:ext>
                  </a:extLst>
                </a:gridCol>
                <a:gridCol w="615517">
                  <a:extLst>
                    <a:ext uri="{9D8B030D-6E8A-4147-A177-3AD203B41FA5}">
                      <a16:colId xmlns:a16="http://schemas.microsoft.com/office/drawing/2014/main" val="42844008"/>
                    </a:ext>
                  </a:extLst>
                </a:gridCol>
              </a:tblGrid>
              <a:tr h="284896">
                <a:tc>
                  <a:txBody>
                    <a:bodyPr/>
                    <a:lstStyle/>
                    <a:p>
                      <a:r>
                        <a:rPr lang="en-GB" sz="800" b="0" dirty="0">
                          <a:solidFill>
                            <a:schemeClr val="tx1"/>
                          </a:solidFill>
                          <a:latin typeface="OpenDyslexic" panose="00000500000000000000" pitchFamily="50" charset="0"/>
                        </a:rPr>
                        <a:t>Scrotum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Sperm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Glands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Penis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Urine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764795"/>
                  </a:ext>
                </a:extLst>
              </a:tr>
              <a:tr h="284896">
                <a:tc>
                  <a:txBody>
                    <a:bodyPr/>
                    <a:lstStyle/>
                    <a:p>
                      <a:r>
                        <a:rPr lang="en-GB" sz="800" dirty="0">
                          <a:solidFill>
                            <a:schemeClr val="tx1"/>
                          </a:solidFill>
                          <a:latin typeface="OpenDyslexic" panose="00000500000000000000" pitchFamily="50" charset="0"/>
                        </a:rPr>
                        <a:t>Sperm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sperm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Sexual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Muscle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tube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Urine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2586227"/>
                  </a:ext>
                </a:extLst>
              </a:tr>
              <a:tr h="284896">
                <a:tc>
                  <a:txBody>
                    <a:bodyPr/>
                    <a:lstStyle/>
                    <a:p>
                      <a:r>
                        <a:rPr lang="en-GB" sz="800" dirty="0">
                          <a:solidFill>
                            <a:schemeClr val="tx1"/>
                          </a:solidFill>
                          <a:latin typeface="OpenDyslexic" panose="00000500000000000000" pitchFamily="50" charset="0"/>
                        </a:rPr>
                        <a:t>sperm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two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latin typeface="OpenDyslexic" panose="00000500000000000000" pitchFamily="50" charset="0"/>
                        </a:rPr>
                        <a:t>Semen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GB" sz="800" dirty="0">
                          <a:solidFill>
                            <a:schemeClr val="tx1"/>
                          </a:solidFill>
                          <a:latin typeface="OpenDyslexic" panose="00000500000000000000" pitchFamily="50" charset="0"/>
                        </a:rPr>
                        <a:t>testosterone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8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8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070616"/>
                  </a:ext>
                </a:extLst>
              </a:tr>
            </a:tbl>
          </a:graphicData>
        </a:graphic>
      </p:graphicFrame>
    </p:spTree>
    <p:extLst>
      <p:ext uri="{BB962C8B-B14F-4D97-AF65-F5344CB8AC3E}">
        <p14:creationId xmlns:p14="http://schemas.microsoft.com/office/powerpoint/2010/main" val="1648228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7BDD0-F96E-4EC9-9A58-A5871874AAF3}"/>
              </a:ext>
            </a:extLst>
          </p:cNvPr>
          <p:cNvSpPr>
            <a:spLocks noGrp="1"/>
          </p:cNvSpPr>
          <p:nvPr>
            <p:ph type="sldNum" sz="quarter" idx="12"/>
          </p:nvPr>
        </p:nvSpPr>
        <p:spPr/>
        <p:txBody>
          <a:bodyPr/>
          <a:lstStyle/>
          <a:p>
            <a:fld id="{622CA69B-FCC7-420A-B9BE-C31FA725E113}" type="slidenum">
              <a:rPr lang="en-GB" smtClean="0"/>
              <a:t>45</a:t>
            </a:fld>
            <a:endParaRPr lang="en-GB"/>
          </a:p>
        </p:txBody>
      </p:sp>
      <p:sp>
        <p:nvSpPr>
          <p:cNvPr id="5" name="TextBox 4">
            <a:extLst>
              <a:ext uri="{FF2B5EF4-FFF2-40B4-BE49-F238E27FC236}">
                <a16:creationId xmlns:a16="http://schemas.microsoft.com/office/drawing/2014/main" id="{2D872870-408A-492C-BB74-093474F7F1DD}"/>
              </a:ext>
            </a:extLst>
          </p:cNvPr>
          <p:cNvSpPr txBox="1"/>
          <p:nvPr/>
        </p:nvSpPr>
        <p:spPr>
          <a:xfrm>
            <a:off x="169425" y="234128"/>
            <a:ext cx="3259575" cy="3416320"/>
          </a:xfrm>
          <a:prstGeom prst="rect">
            <a:avLst/>
          </a:prstGeom>
          <a:noFill/>
          <a:ln>
            <a:solidFill>
              <a:schemeClr val="tx1"/>
            </a:solidFill>
          </a:ln>
        </p:spPr>
        <p:txBody>
          <a:bodyPr wrap="square" rtlCol="0">
            <a:spAutoFit/>
          </a:bodyPr>
          <a:lstStyle/>
          <a:p>
            <a:pPr marL="342900" indent="-342900">
              <a:buAutoNum type="arabicPeriod"/>
            </a:pPr>
            <a:r>
              <a:rPr lang="en-GB" sz="1100" dirty="0">
                <a:latin typeface="OpenDyslexic" panose="00000500000000000000" pitchFamily="50" charset="0"/>
              </a:rPr>
              <a:t>About how long does a menstrual cycle take?</a:t>
            </a:r>
          </a:p>
          <a:p>
            <a:r>
              <a:rPr lang="en-GB" sz="1100" dirty="0">
                <a:latin typeface="OpenDyslexic" panose="00000500000000000000" pitchFamily="50" charset="0"/>
              </a:rPr>
              <a:t>	a. About 28 days</a:t>
            </a:r>
          </a:p>
          <a:p>
            <a:r>
              <a:rPr lang="en-GB" sz="1100" dirty="0">
                <a:latin typeface="OpenDyslexic" panose="00000500000000000000" pitchFamily="50" charset="0"/>
              </a:rPr>
              <a:t>	b. About 14 days</a:t>
            </a:r>
          </a:p>
          <a:p>
            <a:r>
              <a:rPr lang="en-GB" sz="1100" dirty="0">
                <a:latin typeface="OpenDyslexic" panose="00000500000000000000" pitchFamily="50" charset="0"/>
              </a:rPr>
              <a:t>	c. About 5 days</a:t>
            </a:r>
          </a:p>
          <a:p>
            <a:endParaRPr lang="en-GB" sz="300" dirty="0">
              <a:latin typeface="OpenDyslexic" panose="00000500000000000000" pitchFamily="50" charset="0"/>
            </a:endParaRPr>
          </a:p>
          <a:p>
            <a:endParaRPr lang="en-GB" sz="300" dirty="0">
              <a:latin typeface="OpenDyslexic" panose="00000500000000000000" pitchFamily="50" charset="0"/>
            </a:endParaRPr>
          </a:p>
          <a:p>
            <a:endParaRPr lang="en-GB" sz="300" dirty="0">
              <a:latin typeface="OpenDyslexic" panose="00000500000000000000" pitchFamily="50" charset="0"/>
            </a:endParaRPr>
          </a:p>
          <a:p>
            <a:endParaRPr lang="en-GB" sz="300" dirty="0">
              <a:latin typeface="OpenDyslexic" panose="00000500000000000000" pitchFamily="50" charset="0"/>
            </a:endParaRPr>
          </a:p>
          <a:p>
            <a:endParaRPr lang="en-GB" sz="300" dirty="0">
              <a:latin typeface="OpenDyslexic" panose="00000500000000000000" pitchFamily="50" charset="0"/>
            </a:endParaRPr>
          </a:p>
          <a:p>
            <a:r>
              <a:rPr lang="en-GB" sz="1100" dirty="0">
                <a:latin typeface="OpenDyslexic" panose="00000500000000000000" pitchFamily="50" charset="0"/>
              </a:rPr>
              <a:t>2. What is ovulation?</a:t>
            </a:r>
          </a:p>
          <a:p>
            <a:r>
              <a:rPr lang="en-GB" sz="1100" dirty="0">
                <a:latin typeface="OpenDyslexic" panose="00000500000000000000" pitchFamily="50" charset="0"/>
              </a:rPr>
              <a:t>   	a. The loss of the lining of the  	    uterus</a:t>
            </a:r>
          </a:p>
          <a:p>
            <a:r>
              <a:rPr lang="en-GB" sz="1100" dirty="0">
                <a:latin typeface="OpenDyslexic" panose="00000500000000000000" pitchFamily="50" charset="0"/>
              </a:rPr>
              <a:t>	b. The joining of male sex cell 	    and female sex cell.</a:t>
            </a:r>
          </a:p>
          <a:p>
            <a:r>
              <a:rPr lang="en-GB" sz="1100" dirty="0">
                <a:latin typeface="OpenDyslexic" panose="00000500000000000000" pitchFamily="50" charset="0"/>
              </a:rPr>
              <a:t>	c. The release of the maturing egg 	   cell.</a:t>
            </a:r>
          </a:p>
          <a:p>
            <a:endParaRPr lang="en-GB" sz="300" dirty="0">
              <a:latin typeface="OpenDyslexic" panose="00000500000000000000" pitchFamily="50" charset="0"/>
            </a:endParaRPr>
          </a:p>
          <a:p>
            <a:r>
              <a:rPr lang="en-GB" sz="1100" dirty="0">
                <a:latin typeface="OpenDyslexic" panose="00000500000000000000" pitchFamily="50" charset="0"/>
              </a:rPr>
              <a:t>3. In what stage of life do periods    </a:t>
            </a:r>
          </a:p>
          <a:p>
            <a:r>
              <a:rPr lang="en-GB" sz="1100" dirty="0">
                <a:latin typeface="OpenDyslexic" panose="00000500000000000000" pitchFamily="50" charset="0"/>
              </a:rPr>
              <a:t>   stop?</a:t>
            </a:r>
          </a:p>
          <a:p>
            <a:r>
              <a:rPr lang="en-GB" sz="1100" dirty="0">
                <a:latin typeface="OpenDyslexic" panose="00000500000000000000" pitchFamily="50" charset="0"/>
              </a:rPr>
              <a:t>	a. Puberty</a:t>
            </a:r>
          </a:p>
          <a:p>
            <a:r>
              <a:rPr lang="en-GB" sz="1100" dirty="0">
                <a:latin typeface="OpenDyslexic" panose="00000500000000000000" pitchFamily="50" charset="0"/>
              </a:rPr>
              <a:t>	b. Menopause</a:t>
            </a:r>
          </a:p>
          <a:p>
            <a:r>
              <a:rPr lang="en-GB" sz="1100" dirty="0">
                <a:latin typeface="OpenDyslexic" panose="00000500000000000000" pitchFamily="50" charset="0"/>
              </a:rPr>
              <a:t>	c. Menstruation</a:t>
            </a:r>
          </a:p>
          <a:p>
            <a:r>
              <a:rPr lang="en-GB" sz="1100" dirty="0">
                <a:latin typeface="OpenDyslexic" panose="00000500000000000000" pitchFamily="50" charset="0"/>
              </a:rPr>
              <a:t>	d. Ovulation </a:t>
            </a:r>
          </a:p>
        </p:txBody>
      </p:sp>
      <p:sp>
        <p:nvSpPr>
          <p:cNvPr id="6" name="TextBox 5">
            <a:extLst>
              <a:ext uri="{FF2B5EF4-FFF2-40B4-BE49-F238E27FC236}">
                <a16:creationId xmlns:a16="http://schemas.microsoft.com/office/drawing/2014/main" id="{7671861C-53BF-4B21-844D-4E5D29D1FF2A}"/>
              </a:ext>
            </a:extLst>
          </p:cNvPr>
          <p:cNvSpPr txBox="1"/>
          <p:nvPr/>
        </p:nvSpPr>
        <p:spPr>
          <a:xfrm>
            <a:off x="3514900" y="234128"/>
            <a:ext cx="3259574" cy="3416320"/>
          </a:xfrm>
          <a:prstGeom prst="rect">
            <a:avLst/>
          </a:prstGeom>
          <a:noFill/>
          <a:ln>
            <a:solidFill>
              <a:schemeClr val="tx1"/>
            </a:solidFill>
          </a:ln>
        </p:spPr>
        <p:txBody>
          <a:bodyPr wrap="square" rtlCol="0">
            <a:spAutoFit/>
          </a:bodyPr>
          <a:lstStyle/>
          <a:p>
            <a:r>
              <a:rPr lang="en-GB" sz="1100" dirty="0">
                <a:latin typeface="OpenDyslexic" panose="00000500000000000000" pitchFamily="50" charset="0"/>
              </a:rPr>
              <a:t>4. What happens to progesterone levels   </a:t>
            </a:r>
          </a:p>
          <a:p>
            <a:r>
              <a:rPr lang="en-GB" sz="1100" dirty="0">
                <a:latin typeface="OpenDyslexic" panose="00000500000000000000" pitchFamily="50" charset="0"/>
              </a:rPr>
              <a:t>   during pregnancy?</a:t>
            </a:r>
          </a:p>
          <a:p>
            <a:r>
              <a:rPr lang="en-GB" sz="1100" dirty="0">
                <a:latin typeface="OpenDyslexic" panose="00000500000000000000" pitchFamily="50" charset="0"/>
              </a:rPr>
              <a:t>	a. No change</a:t>
            </a:r>
          </a:p>
          <a:p>
            <a:r>
              <a:rPr lang="en-GB" sz="1100" dirty="0">
                <a:latin typeface="OpenDyslexic" panose="00000500000000000000" pitchFamily="50" charset="0"/>
              </a:rPr>
              <a:t>	b. stay high</a:t>
            </a:r>
          </a:p>
          <a:p>
            <a:r>
              <a:rPr lang="en-GB" sz="1100" dirty="0">
                <a:latin typeface="OpenDyslexic" panose="00000500000000000000" pitchFamily="50" charset="0"/>
              </a:rPr>
              <a:t>	c. Increase</a:t>
            </a:r>
          </a:p>
          <a:p>
            <a:r>
              <a:rPr lang="en-GB" sz="1100" dirty="0">
                <a:latin typeface="OpenDyslexic" panose="00000500000000000000" pitchFamily="50" charset="0"/>
              </a:rPr>
              <a:t>	d. Stop entirely</a:t>
            </a:r>
          </a:p>
          <a:p>
            <a:endParaRPr lang="en-GB" sz="300" dirty="0">
              <a:latin typeface="OpenDyslexic" panose="00000500000000000000" pitchFamily="50" charset="0"/>
            </a:endParaRPr>
          </a:p>
          <a:p>
            <a:endParaRPr lang="en-GB" sz="300" dirty="0">
              <a:latin typeface="OpenDyslexic" panose="00000500000000000000" pitchFamily="50" charset="0"/>
            </a:endParaRPr>
          </a:p>
          <a:p>
            <a:endParaRPr lang="en-GB" sz="300" dirty="0">
              <a:latin typeface="OpenDyslexic" panose="00000500000000000000" pitchFamily="50" charset="0"/>
            </a:endParaRPr>
          </a:p>
          <a:p>
            <a:r>
              <a:rPr lang="en-GB" sz="1100" dirty="0">
                <a:latin typeface="OpenDyslexic" panose="00000500000000000000" pitchFamily="50" charset="0"/>
              </a:rPr>
              <a:t>5. On which day of the menstrual cycle   </a:t>
            </a:r>
          </a:p>
          <a:p>
            <a:r>
              <a:rPr lang="en-GB" sz="1100" dirty="0">
                <a:latin typeface="OpenDyslexic" panose="00000500000000000000" pitchFamily="50" charset="0"/>
              </a:rPr>
              <a:t>   does menstruation start?</a:t>
            </a:r>
          </a:p>
          <a:p>
            <a:r>
              <a:rPr lang="en-GB" sz="1100" dirty="0">
                <a:latin typeface="OpenDyslexic" panose="00000500000000000000" pitchFamily="50" charset="0"/>
              </a:rPr>
              <a:t>   	a. Day 28</a:t>
            </a:r>
          </a:p>
          <a:p>
            <a:r>
              <a:rPr lang="en-GB" sz="1100" dirty="0">
                <a:latin typeface="OpenDyslexic" panose="00000500000000000000" pitchFamily="50" charset="0"/>
              </a:rPr>
              <a:t>	b. Day 5</a:t>
            </a:r>
          </a:p>
          <a:p>
            <a:r>
              <a:rPr lang="en-GB" sz="1100" dirty="0">
                <a:latin typeface="OpenDyslexic" panose="00000500000000000000" pitchFamily="50" charset="0"/>
              </a:rPr>
              <a:t>	c. Day 1</a:t>
            </a:r>
          </a:p>
          <a:p>
            <a:r>
              <a:rPr lang="en-GB" sz="1100" dirty="0">
                <a:latin typeface="OpenDyslexic" panose="00000500000000000000" pitchFamily="50" charset="0"/>
              </a:rPr>
              <a:t>	d. Day 14</a:t>
            </a:r>
          </a:p>
          <a:p>
            <a:endParaRPr lang="en-GB" sz="500" dirty="0">
              <a:latin typeface="OpenDyslexic" panose="00000500000000000000" pitchFamily="50" charset="0"/>
            </a:endParaRPr>
          </a:p>
          <a:p>
            <a:endParaRPr lang="en-GB" sz="500" dirty="0">
              <a:latin typeface="OpenDyslexic" panose="00000500000000000000" pitchFamily="50" charset="0"/>
            </a:endParaRPr>
          </a:p>
          <a:p>
            <a:endParaRPr lang="en-GB" sz="500" dirty="0">
              <a:latin typeface="OpenDyslexic" panose="00000500000000000000" pitchFamily="50" charset="0"/>
            </a:endParaRPr>
          </a:p>
          <a:p>
            <a:endParaRPr lang="en-GB" sz="500" dirty="0">
              <a:latin typeface="OpenDyslexic" panose="00000500000000000000" pitchFamily="50" charset="0"/>
            </a:endParaRPr>
          </a:p>
          <a:p>
            <a:r>
              <a:rPr lang="en-GB" sz="1100" dirty="0">
                <a:latin typeface="OpenDyslexic" panose="00000500000000000000" pitchFamily="50" charset="0"/>
              </a:rPr>
              <a:t>6. Where are ova usually fertilised?</a:t>
            </a:r>
          </a:p>
          <a:p>
            <a:r>
              <a:rPr lang="en-GB" sz="1100" dirty="0">
                <a:latin typeface="OpenDyslexic" panose="00000500000000000000" pitchFamily="50" charset="0"/>
              </a:rPr>
              <a:t>	a. ovaries</a:t>
            </a:r>
          </a:p>
          <a:p>
            <a:r>
              <a:rPr lang="en-GB" sz="1100" dirty="0">
                <a:latin typeface="OpenDyslexic" panose="00000500000000000000" pitchFamily="50" charset="0"/>
              </a:rPr>
              <a:t>	b. Vagina</a:t>
            </a:r>
          </a:p>
          <a:p>
            <a:r>
              <a:rPr lang="en-GB" sz="1100" dirty="0">
                <a:latin typeface="OpenDyslexic" panose="00000500000000000000" pitchFamily="50" charset="0"/>
              </a:rPr>
              <a:t>	c. Oviducts</a:t>
            </a:r>
          </a:p>
          <a:p>
            <a:r>
              <a:rPr lang="en-GB" sz="1100" dirty="0">
                <a:latin typeface="OpenDyslexic" panose="00000500000000000000" pitchFamily="50" charset="0"/>
              </a:rPr>
              <a:t>	d. Uterus</a:t>
            </a:r>
          </a:p>
        </p:txBody>
      </p:sp>
      <p:sp>
        <p:nvSpPr>
          <p:cNvPr id="7" name="TextBox 6">
            <a:extLst>
              <a:ext uri="{FF2B5EF4-FFF2-40B4-BE49-F238E27FC236}">
                <a16:creationId xmlns:a16="http://schemas.microsoft.com/office/drawing/2014/main" id="{09245EA4-D301-41C8-A18D-2AEB55976A47}"/>
              </a:ext>
            </a:extLst>
          </p:cNvPr>
          <p:cNvSpPr txBox="1"/>
          <p:nvPr/>
        </p:nvSpPr>
        <p:spPr>
          <a:xfrm>
            <a:off x="169425" y="3677382"/>
            <a:ext cx="5257800" cy="307777"/>
          </a:xfrm>
          <a:prstGeom prst="rect">
            <a:avLst/>
          </a:prstGeom>
          <a:noFill/>
        </p:spPr>
        <p:txBody>
          <a:bodyPr wrap="square" rtlCol="0">
            <a:spAutoFit/>
          </a:bodyPr>
          <a:lstStyle/>
          <a:p>
            <a:r>
              <a:rPr lang="en-GB" sz="1400" u="sng" dirty="0">
                <a:latin typeface="OpenDyslexic" panose="00000500000000000000" pitchFamily="50" charset="0"/>
              </a:rPr>
              <a:t>BQ2: What is puberty?  </a:t>
            </a:r>
          </a:p>
        </p:txBody>
      </p:sp>
      <p:sp>
        <p:nvSpPr>
          <p:cNvPr id="9" name="TextBox 8">
            <a:extLst>
              <a:ext uri="{FF2B5EF4-FFF2-40B4-BE49-F238E27FC236}">
                <a16:creationId xmlns:a16="http://schemas.microsoft.com/office/drawing/2014/main" id="{01286786-9A69-4ED6-B094-052AEB48A45F}"/>
              </a:ext>
            </a:extLst>
          </p:cNvPr>
          <p:cNvSpPr txBox="1"/>
          <p:nvPr/>
        </p:nvSpPr>
        <p:spPr>
          <a:xfrm>
            <a:off x="169425" y="3985159"/>
            <a:ext cx="6518312" cy="4001095"/>
          </a:xfrm>
          <a:prstGeom prst="rect">
            <a:avLst/>
          </a:prstGeom>
          <a:noFill/>
        </p:spPr>
        <p:txBody>
          <a:bodyPr wrap="square" rtlCol="0">
            <a:spAutoFit/>
          </a:bodyPr>
          <a:lstStyle/>
          <a:p>
            <a:r>
              <a:rPr lang="en-GB" sz="1200" u="sng" dirty="0">
                <a:latin typeface="OpenDyslexic" panose="00000500000000000000" pitchFamily="50" charset="0"/>
              </a:rPr>
              <a:t>Do now: Drill questions:</a:t>
            </a:r>
            <a:endParaRPr lang="en-GB" sz="1200" dirty="0">
              <a:latin typeface="OpenDyslexic" panose="00000500000000000000" pitchFamily="50" charset="0"/>
            </a:endParaRPr>
          </a:p>
          <a:p>
            <a:endParaRPr lang="en-GB" sz="300" dirty="0">
              <a:latin typeface="OpenDyslexic" panose="00000500000000000000" pitchFamily="50" charset="0"/>
            </a:endParaRPr>
          </a:p>
          <a:p>
            <a:endParaRPr lang="en-GB" sz="100" dirty="0">
              <a:latin typeface="OpenDyslexic" panose="00000500000000000000" pitchFamily="50" charset="0"/>
            </a:endParaRPr>
          </a:p>
          <a:p>
            <a:pPr marL="228600" indent="-228600">
              <a:buAutoNum type="arabicPeriod"/>
            </a:pPr>
            <a:r>
              <a:rPr lang="en-GB" sz="1200" dirty="0">
                <a:latin typeface="OpenDyslexic" panose="00000500000000000000" pitchFamily="50" charset="0"/>
              </a:rPr>
              <a:t>What is a hazard? </a:t>
            </a:r>
            <a:r>
              <a:rPr lang="en-GB" sz="1600" dirty="0">
                <a:solidFill>
                  <a:schemeClr val="bg1">
                    <a:lumMod val="75000"/>
                  </a:schemeClr>
                </a:solidFill>
                <a:latin typeface="+mj-lt"/>
              </a:rPr>
              <a:t>_____________________________________________</a:t>
            </a:r>
          </a:p>
          <a:p>
            <a:r>
              <a:rPr lang="en-GB" sz="1600" dirty="0">
                <a:solidFill>
                  <a:schemeClr val="bg1">
                    <a:lumMod val="75000"/>
                  </a:schemeClr>
                </a:solidFill>
                <a:latin typeface="+mj-lt"/>
              </a:rPr>
              <a:t>     ____________________________________________________________</a:t>
            </a:r>
          </a:p>
          <a:p>
            <a:r>
              <a:rPr lang="en-GB" sz="800" dirty="0">
                <a:latin typeface="+mj-lt"/>
              </a:rPr>
              <a:t>       </a:t>
            </a:r>
            <a:endParaRPr lang="en-GB" sz="800" dirty="0">
              <a:latin typeface="OpenDyslexic" panose="00000500000000000000" pitchFamily="50" charset="0"/>
            </a:endParaRPr>
          </a:p>
          <a:p>
            <a:r>
              <a:rPr lang="en-GB" sz="1200" dirty="0">
                <a:latin typeface="OpenDyslexic" panose="00000500000000000000" pitchFamily="50" charset="0"/>
              </a:rPr>
              <a:t>2. What is a risk? </a:t>
            </a:r>
            <a:r>
              <a:rPr lang="en-GB" sz="1600" dirty="0">
                <a:solidFill>
                  <a:schemeClr val="bg1">
                    <a:lumMod val="75000"/>
                  </a:schemeClr>
                </a:solidFill>
                <a:latin typeface="+mj-lt"/>
              </a:rPr>
              <a:t>_______________________________________________</a:t>
            </a:r>
          </a:p>
          <a:p>
            <a:r>
              <a:rPr lang="en-GB" sz="1600" dirty="0">
                <a:solidFill>
                  <a:schemeClr val="bg1">
                    <a:lumMod val="75000"/>
                  </a:schemeClr>
                </a:solidFill>
                <a:latin typeface="+mj-lt"/>
              </a:rPr>
              <a:t>     ____________________________________________________________</a:t>
            </a:r>
          </a:p>
          <a:p>
            <a:endParaRPr lang="en-GB" sz="300" dirty="0">
              <a:latin typeface="OpenDyslexic" panose="00000500000000000000" pitchFamily="50" charset="0"/>
            </a:endParaRPr>
          </a:p>
          <a:p>
            <a:pPr marL="514350" indent="-514350">
              <a:buAutoNum type="alphaLcPeriod"/>
            </a:pPr>
            <a:endParaRPr lang="en-GB" sz="500" dirty="0">
              <a:latin typeface="OpenDyslexic" panose="00000500000000000000" pitchFamily="50" charset="0"/>
            </a:endParaRPr>
          </a:p>
          <a:p>
            <a:pPr marL="514350" indent="-514350">
              <a:buAutoNum type="alphaLcPeriod"/>
            </a:pPr>
            <a:r>
              <a:rPr lang="en-GB" sz="1200" dirty="0">
                <a:latin typeface="OpenDyslexic" panose="00000500000000000000" pitchFamily="50" charset="0"/>
              </a:rPr>
              <a:t>Name 2 reproductive organs for biological females. </a:t>
            </a:r>
            <a:r>
              <a:rPr lang="en-GB" sz="1200" dirty="0">
                <a:solidFill>
                  <a:schemeClr val="bg1">
                    <a:lumMod val="75000"/>
                  </a:schemeClr>
                </a:solidFill>
                <a:latin typeface="+mj-lt"/>
              </a:rPr>
              <a:t>____________________</a:t>
            </a:r>
          </a:p>
          <a:p>
            <a:r>
              <a:rPr lang="en-GB" sz="1200" dirty="0">
                <a:solidFill>
                  <a:schemeClr val="bg1">
                    <a:lumMod val="75000"/>
                  </a:schemeClr>
                </a:solidFill>
                <a:latin typeface="+mj-lt"/>
              </a:rPr>
              <a:t>      </a:t>
            </a:r>
            <a:r>
              <a:rPr lang="en-GB" sz="1600" dirty="0">
                <a:solidFill>
                  <a:schemeClr val="bg1">
                    <a:lumMod val="75000"/>
                  </a:schemeClr>
                </a:solidFill>
                <a:latin typeface="+mj-lt"/>
              </a:rPr>
              <a:t>____________________________________________________________</a:t>
            </a:r>
          </a:p>
          <a:p>
            <a:pPr marL="514350" indent="-514350">
              <a:buAutoNum type="alphaLcPeriod"/>
            </a:pPr>
            <a:endParaRPr lang="en-GB" sz="500" dirty="0">
              <a:solidFill>
                <a:schemeClr val="bg1">
                  <a:lumMod val="75000"/>
                </a:schemeClr>
              </a:solidFill>
              <a:latin typeface="+mj-lt"/>
            </a:endParaRPr>
          </a:p>
          <a:p>
            <a:pPr marL="514350" indent="-514350">
              <a:buAutoNum type="alphaLcPeriod"/>
            </a:pPr>
            <a:endParaRPr lang="en-GB" sz="500" dirty="0">
              <a:latin typeface="OpenDyslexic" panose="00000500000000000000" pitchFamily="50" charset="0"/>
            </a:endParaRPr>
          </a:p>
          <a:p>
            <a:pPr marL="514350" indent="-514350">
              <a:buFontTx/>
              <a:buAutoNum type="alphaLcPeriod"/>
            </a:pPr>
            <a:r>
              <a:rPr lang="en-GB" sz="1200" dirty="0">
                <a:latin typeface="OpenDyslexic" panose="00000500000000000000" pitchFamily="50" charset="0"/>
              </a:rPr>
              <a:t>What happens to progesterone levels during pregnancy? </a:t>
            </a:r>
            <a:r>
              <a:rPr lang="en-GB" sz="1200" dirty="0">
                <a:solidFill>
                  <a:schemeClr val="bg1">
                    <a:lumMod val="75000"/>
                  </a:schemeClr>
                </a:solidFill>
                <a:latin typeface="+mj-lt"/>
              </a:rPr>
              <a:t>____________________________________________________________________________</a:t>
            </a:r>
          </a:p>
          <a:p>
            <a:pPr marL="514350" indent="-514350">
              <a:buAutoNum type="alphaLcPeriod"/>
            </a:pPr>
            <a:endParaRPr lang="en-GB" sz="1200" dirty="0">
              <a:latin typeface="OpenDyslexic" panose="00000500000000000000" pitchFamily="50" charset="0"/>
            </a:endParaRPr>
          </a:p>
          <a:p>
            <a:endParaRPr lang="en-GB" sz="1200" dirty="0">
              <a:latin typeface="OpenDyslexic" panose="00000500000000000000" pitchFamily="50" charset="0"/>
            </a:endParaRPr>
          </a:p>
          <a:p>
            <a:endParaRPr lang="en-GB" sz="3200" dirty="0">
              <a:latin typeface="OpenDyslexic" panose="00000500000000000000" pitchFamily="50" charset="0"/>
            </a:endParaRPr>
          </a:p>
          <a:p>
            <a:endParaRPr lang="en-GB" sz="4000" dirty="0">
              <a:latin typeface="OpenDyslexic" panose="00000500000000000000" pitchFamily="50" charset="0"/>
            </a:endParaRPr>
          </a:p>
        </p:txBody>
      </p:sp>
      <p:sp>
        <p:nvSpPr>
          <p:cNvPr id="10" name="TextBox 9">
            <a:extLst>
              <a:ext uri="{FF2B5EF4-FFF2-40B4-BE49-F238E27FC236}">
                <a16:creationId xmlns:a16="http://schemas.microsoft.com/office/drawing/2014/main" id="{FEC34C8E-B5A0-4001-A243-997D831E03FE}"/>
              </a:ext>
            </a:extLst>
          </p:cNvPr>
          <p:cNvSpPr txBox="1"/>
          <p:nvPr/>
        </p:nvSpPr>
        <p:spPr>
          <a:xfrm>
            <a:off x="715417" y="6343769"/>
            <a:ext cx="10963453" cy="1323439"/>
          </a:xfrm>
          <a:prstGeom prst="rect">
            <a:avLst/>
          </a:prstGeom>
          <a:noFill/>
        </p:spPr>
        <p:txBody>
          <a:bodyPr wrap="square">
            <a:spAutoFit/>
          </a:bodyPr>
          <a:lstStyle/>
          <a:p>
            <a:endParaRPr lang="en-GB" sz="1200" dirty="0">
              <a:solidFill>
                <a:srgbClr val="FF0066"/>
              </a:solidFill>
              <a:latin typeface="OpenDyslexic" panose="00000500000000000000" pitchFamily="50" charset="0"/>
            </a:endParaRPr>
          </a:p>
          <a:p>
            <a:pPr marL="228600" indent="-228600">
              <a:buAutoNum type="arabicPeriod"/>
            </a:pPr>
            <a:r>
              <a:rPr lang="en-GB" sz="1200" dirty="0">
                <a:solidFill>
                  <a:srgbClr val="FF0066"/>
                </a:solidFill>
                <a:latin typeface="OpenDyslexic" panose="00000500000000000000" pitchFamily="50" charset="0"/>
              </a:rPr>
              <a:t>What is meant by the term  menstruation  [2 marks] </a:t>
            </a:r>
            <a:r>
              <a:rPr lang="en-GB" sz="1200" dirty="0">
                <a:solidFill>
                  <a:schemeClr val="bg1">
                    <a:lumMod val="75000"/>
                  </a:schemeClr>
                </a:solidFill>
                <a:latin typeface="+mj-lt"/>
              </a:rPr>
              <a:t>________________</a:t>
            </a:r>
          </a:p>
          <a:p>
            <a:r>
              <a:rPr lang="en-GB" sz="1200" dirty="0">
                <a:solidFill>
                  <a:schemeClr val="bg1">
                    <a:lumMod val="75000"/>
                  </a:schemeClr>
                </a:solidFill>
                <a:latin typeface="+mj-lt"/>
              </a:rPr>
              <a:t>_____________________________  ______________________________________________</a:t>
            </a:r>
          </a:p>
          <a:p>
            <a:endParaRPr lang="en-GB" sz="1200" dirty="0">
              <a:solidFill>
                <a:srgbClr val="FF0066"/>
              </a:solidFill>
              <a:latin typeface="OpenDyslexic" panose="00000500000000000000" pitchFamily="50" charset="0"/>
            </a:endParaRPr>
          </a:p>
          <a:p>
            <a:endParaRPr lang="en-GB" sz="3200" dirty="0">
              <a:solidFill>
                <a:srgbClr val="FF0066"/>
              </a:solidFill>
            </a:endParaRPr>
          </a:p>
        </p:txBody>
      </p:sp>
      <p:graphicFrame>
        <p:nvGraphicFramePr>
          <p:cNvPr id="11" name="Table 10">
            <a:extLst>
              <a:ext uri="{FF2B5EF4-FFF2-40B4-BE49-F238E27FC236}">
                <a16:creationId xmlns:a16="http://schemas.microsoft.com/office/drawing/2014/main" id="{E8F524B1-AF12-489F-88B3-7F1751AD0315}"/>
              </a:ext>
            </a:extLst>
          </p:cNvPr>
          <p:cNvGraphicFramePr>
            <a:graphicFrameLocks noGrp="1"/>
          </p:cNvGraphicFramePr>
          <p:nvPr/>
        </p:nvGraphicFramePr>
        <p:xfrm>
          <a:off x="169425" y="7207408"/>
          <a:ext cx="1782966" cy="2139632"/>
        </p:xfrm>
        <a:graphic>
          <a:graphicData uri="http://schemas.openxmlformats.org/drawingml/2006/table">
            <a:tbl>
              <a:tblPr firstRow="1" bandRow="1">
                <a:tableStyleId>{5C22544A-7EE6-4342-B048-85BDC9FD1C3A}</a:tableStyleId>
              </a:tblPr>
              <a:tblGrid>
                <a:gridCol w="1782966">
                  <a:extLst>
                    <a:ext uri="{9D8B030D-6E8A-4147-A177-3AD203B41FA5}">
                      <a16:colId xmlns:a16="http://schemas.microsoft.com/office/drawing/2014/main" val="2002587198"/>
                    </a:ext>
                  </a:extLst>
                </a:gridCol>
              </a:tblGrid>
              <a:tr h="534908">
                <a:tc>
                  <a:txBody>
                    <a:bodyPr/>
                    <a:lstStyle/>
                    <a:p>
                      <a:r>
                        <a:rPr lang="en-GB" sz="1200" b="1" dirty="0">
                          <a:solidFill>
                            <a:schemeClr val="tx1"/>
                          </a:solidFill>
                          <a:latin typeface="OpenDyslexic" panose="00000500000000000000" pitchFamily="50" charset="0"/>
                        </a:rPr>
                        <a:t>Puberty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534908">
                <a:tc>
                  <a:txBody>
                    <a:bodyPr/>
                    <a:lstStyle/>
                    <a:p>
                      <a:r>
                        <a:rPr lang="en-GB" sz="1200" b="1" dirty="0">
                          <a:solidFill>
                            <a:schemeClr val="tx1"/>
                          </a:solidFill>
                          <a:latin typeface="OpenDyslexic" panose="00000500000000000000" pitchFamily="50" charset="0"/>
                        </a:rPr>
                        <a:t>Testosterone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r h="534908">
                <a:tc>
                  <a:txBody>
                    <a:bodyPr/>
                    <a:lstStyle/>
                    <a:p>
                      <a:r>
                        <a:rPr lang="en-GB" sz="1200" b="1" dirty="0">
                          <a:solidFill>
                            <a:schemeClr val="tx1"/>
                          </a:solidFill>
                          <a:latin typeface="OpenDyslexic" panose="00000500000000000000" pitchFamily="50" charset="0"/>
                        </a:rPr>
                        <a:t>Oestrogen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769651"/>
                  </a:ext>
                </a:extLst>
              </a:tr>
              <a:tr h="534908">
                <a:tc>
                  <a:txBody>
                    <a:bodyPr/>
                    <a:lstStyle/>
                    <a:p>
                      <a:r>
                        <a:rPr lang="en-GB" sz="1200" b="1" dirty="0">
                          <a:solidFill>
                            <a:schemeClr val="tx1"/>
                          </a:solidFill>
                          <a:latin typeface="OpenDyslexic" panose="00000500000000000000" pitchFamily="50" charset="0"/>
                        </a:rPr>
                        <a:t>Secondary sexual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239254"/>
                  </a:ext>
                </a:extLst>
              </a:tr>
            </a:tbl>
          </a:graphicData>
        </a:graphic>
      </p:graphicFrame>
      <p:graphicFrame>
        <p:nvGraphicFramePr>
          <p:cNvPr id="12" name="Table 11">
            <a:extLst>
              <a:ext uri="{FF2B5EF4-FFF2-40B4-BE49-F238E27FC236}">
                <a16:creationId xmlns:a16="http://schemas.microsoft.com/office/drawing/2014/main" id="{4A1D5257-6989-46B7-ACDE-2DDF77D9F791}"/>
              </a:ext>
            </a:extLst>
          </p:cNvPr>
          <p:cNvGraphicFramePr>
            <a:graphicFrameLocks noGrp="1"/>
          </p:cNvGraphicFramePr>
          <p:nvPr/>
        </p:nvGraphicFramePr>
        <p:xfrm>
          <a:off x="2273402" y="7175852"/>
          <a:ext cx="4269231" cy="2231263"/>
        </p:xfrm>
        <a:graphic>
          <a:graphicData uri="http://schemas.openxmlformats.org/drawingml/2006/table">
            <a:tbl>
              <a:tblPr firstRow="1" bandRow="1">
                <a:tableStyleId>{5C22544A-7EE6-4342-B048-85BDC9FD1C3A}</a:tableStyleId>
              </a:tblPr>
              <a:tblGrid>
                <a:gridCol w="4269231">
                  <a:extLst>
                    <a:ext uri="{9D8B030D-6E8A-4147-A177-3AD203B41FA5}">
                      <a16:colId xmlns:a16="http://schemas.microsoft.com/office/drawing/2014/main" val="2002587198"/>
                    </a:ext>
                  </a:extLst>
                </a:gridCol>
              </a:tblGrid>
              <a:tr h="471800">
                <a:tc>
                  <a:txBody>
                    <a:bodyPr/>
                    <a:lstStyle/>
                    <a:p>
                      <a:r>
                        <a:rPr lang="en-GB" sz="1100" b="0" dirty="0">
                          <a:solidFill>
                            <a:schemeClr val="tx1"/>
                          </a:solidFill>
                          <a:latin typeface="OpenDyslexic" panose="00000500000000000000" pitchFamily="50" charset="0"/>
                        </a:rPr>
                        <a:t>Produced in by the ovaries – controls the development of female secondary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664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OpenDyslexic" panose="00000500000000000000" pitchFamily="50" charset="0"/>
                        </a:rPr>
                        <a:t>Body features, other than reproductive organs that appear during puberty and different in males and females e.g. breasts &amp; beards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664437">
                <a:tc>
                  <a:txBody>
                    <a:bodyPr/>
                    <a:lstStyle/>
                    <a:p>
                      <a:r>
                        <a:rPr lang="en-GB" sz="1100" b="0" i="0" kern="1200" dirty="0">
                          <a:solidFill>
                            <a:schemeClr val="dk1"/>
                          </a:solidFill>
                          <a:effectLst/>
                          <a:latin typeface="OpenDyslexic" panose="00000500000000000000" pitchFamily="50" charset="0"/>
                          <a:ea typeface="+mn-ea"/>
                          <a:cs typeface="+mn-cs"/>
                        </a:rPr>
                        <a:t>The time of life when a child experiences physical and hormonal changes that mark a transition into adulthood.</a:t>
                      </a:r>
                      <a:endParaRPr lang="en-GB" sz="11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30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OpenDyslexic" panose="00000500000000000000" pitchFamily="50" charset="0"/>
                        </a:rPr>
                        <a:t>Produced by the testes, controls the development of the male sexual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pic>
        <p:nvPicPr>
          <p:cNvPr id="15" name="Picture 14">
            <a:extLst>
              <a:ext uri="{FF2B5EF4-FFF2-40B4-BE49-F238E27FC236}">
                <a16:creationId xmlns:a16="http://schemas.microsoft.com/office/drawing/2014/main" id="{52653B86-6AD9-F2D2-E348-C5928951D6C5}"/>
              </a:ext>
            </a:extLst>
          </p:cNvPr>
          <p:cNvPicPr>
            <a:picLocks noChangeAspect="1"/>
          </p:cNvPicPr>
          <p:nvPr/>
        </p:nvPicPr>
        <p:blipFill>
          <a:blip r:embed="rId2"/>
          <a:stretch>
            <a:fillRect/>
          </a:stretch>
        </p:blipFill>
        <p:spPr>
          <a:xfrm>
            <a:off x="199042" y="6501062"/>
            <a:ext cx="516375" cy="600928"/>
          </a:xfrm>
          <a:prstGeom prst="rect">
            <a:avLst/>
          </a:prstGeom>
          <a:solidFill>
            <a:schemeClr val="accent5">
              <a:lumMod val="20000"/>
              <a:lumOff val="80000"/>
            </a:schemeClr>
          </a:solidFill>
        </p:spPr>
      </p:pic>
    </p:spTree>
    <p:extLst>
      <p:ext uri="{BB962C8B-B14F-4D97-AF65-F5344CB8AC3E}">
        <p14:creationId xmlns:p14="http://schemas.microsoft.com/office/powerpoint/2010/main" val="883191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0DD31D-AA77-40A2-B337-05C3F56A53B0}"/>
              </a:ext>
            </a:extLst>
          </p:cNvPr>
          <p:cNvSpPr>
            <a:spLocks noGrp="1"/>
          </p:cNvSpPr>
          <p:nvPr>
            <p:ph type="sldNum" sz="quarter" idx="12"/>
          </p:nvPr>
        </p:nvSpPr>
        <p:spPr/>
        <p:txBody>
          <a:bodyPr/>
          <a:lstStyle/>
          <a:p>
            <a:fld id="{622CA69B-FCC7-420A-B9BE-C31FA725E113}" type="slidenum">
              <a:rPr lang="en-GB" smtClean="0"/>
              <a:t>46</a:t>
            </a:fld>
            <a:endParaRPr lang="en-GB"/>
          </a:p>
        </p:txBody>
      </p:sp>
      <p:sp>
        <p:nvSpPr>
          <p:cNvPr id="6" name="Oval 5">
            <a:extLst>
              <a:ext uri="{FF2B5EF4-FFF2-40B4-BE49-F238E27FC236}">
                <a16:creationId xmlns:a16="http://schemas.microsoft.com/office/drawing/2014/main" id="{54661B9F-771D-4E4D-9BBE-FB5E8C34DCB9}"/>
              </a:ext>
            </a:extLst>
          </p:cNvPr>
          <p:cNvSpPr/>
          <p:nvPr/>
        </p:nvSpPr>
        <p:spPr>
          <a:xfrm>
            <a:off x="145687" y="129903"/>
            <a:ext cx="4412343" cy="4079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A8AC8EA-4323-40BB-BB25-4D24555B80E3}"/>
              </a:ext>
            </a:extLst>
          </p:cNvPr>
          <p:cNvSpPr txBox="1"/>
          <p:nvPr/>
        </p:nvSpPr>
        <p:spPr>
          <a:xfrm>
            <a:off x="4147220" y="151633"/>
            <a:ext cx="1783080" cy="369332"/>
          </a:xfrm>
          <a:prstGeom prst="rect">
            <a:avLst/>
          </a:prstGeom>
          <a:noFill/>
        </p:spPr>
        <p:txBody>
          <a:bodyPr wrap="square" rtlCol="0">
            <a:spAutoFit/>
          </a:bodyPr>
          <a:lstStyle/>
          <a:p>
            <a:r>
              <a:rPr lang="en-GB" sz="1200" u="sng" dirty="0">
                <a:solidFill>
                  <a:srgbClr val="00B050"/>
                </a:solidFill>
                <a:latin typeface="OpenDyslexic" panose="00000500000000000000" pitchFamily="50" charset="0"/>
              </a:rPr>
              <a:t>Females</a:t>
            </a:r>
            <a:r>
              <a:rPr lang="en-GB" dirty="0">
                <a:solidFill>
                  <a:srgbClr val="00B050"/>
                </a:solidFill>
              </a:rPr>
              <a:t> </a:t>
            </a:r>
          </a:p>
        </p:txBody>
      </p:sp>
      <p:sp>
        <p:nvSpPr>
          <p:cNvPr id="8" name="TextBox 7">
            <a:extLst>
              <a:ext uri="{FF2B5EF4-FFF2-40B4-BE49-F238E27FC236}">
                <a16:creationId xmlns:a16="http://schemas.microsoft.com/office/drawing/2014/main" id="{A85D09B5-A05F-4DD2-B5B2-DF8B184FAD66}"/>
              </a:ext>
            </a:extLst>
          </p:cNvPr>
          <p:cNvSpPr txBox="1"/>
          <p:nvPr/>
        </p:nvSpPr>
        <p:spPr>
          <a:xfrm>
            <a:off x="1721729" y="248911"/>
            <a:ext cx="1783080" cy="369332"/>
          </a:xfrm>
          <a:prstGeom prst="rect">
            <a:avLst/>
          </a:prstGeom>
          <a:noFill/>
        </p:spPr>
        <p:txBody>
          <a:bodyPr wrap="square" rtlCol="0">
            <a:spAutoFit/>
          </a:bodyPr>
          <a:lstStyle/>
          <a:p>
            <a:r>
              <a:rPr lang="en-GB" sz="1400" u="sng" dirty="0">
                <a:solidFill>
                  <a:srgbClr val="FF0066"/>
                </a:solidFill>
                <a:latin typeface="OpenDyslexic" panose="00000500000000000000" pitchFamily="50" charset="0"/>
              </a:rPr>
              <a:t>Males</a:t>
            </a:r>
            <a:r>
              <a:rPr lang="en-GB" dirty="0">
                <a:solidFill>
                  <a:srgbClr val="FF0066"/>
                </a:solidFill>
              </a:rPr>
              <a:t> </a:t>
            </a:r>
          </a:p>
        </p:txBody>
      </p:sp>
      <p:sp>
        <p:nvSpPr>
          <p:cNvPr id="9" name="TextBox 8">
            <a:extLst>
              <a:ext uri="{FF2B5EF4-FFF2-40B4-BE49-F238E27FC236}">
                <a16:creationId xmlns:a16="http://schemas.microsoft.com/office/drawing/2014/main" id="{F8876D57-0E15-4CF5-A6EF-7E0ADCB352A8}"/>
              </a:ext>
            </a:extLst>
          </p:cNvPr>
          <p:cNvSpPr txBox="1"/>
          <p:nvPr/>
        </p:nvSpPr>
        <p:spPr>
          <a:xfrm>
            <a:off x="3188335" y="542694"/>
            <a:ext cx="1783080" cy="369332"/>
          </a:xfrm>
          <a:prstGeom prst="rect">
            <a:avLst/>
          </a:prstGeom>
          <a:noFill/>
        </p:spPr>
        <p:txBody>
          <a:bodyPr wrap="square" rtlCol="0">
            <a:spAutoFit/>
          </a:bodyPr>
          <a:lstStyle/>
          <a:p>
            <a:r>
              <a:rPr lang="en-GB" sz="1200" u="sng" dirty="0">
                <a:solidFill>
                  <a:srgbClr val="7030A0"/>
                </a:solidFill>
                <a:latin typeface="OpenDyslexic" panose="00000500000000000000" pitchFamily="50" charset="0"/>
              </a:rPr>
              <a:t>Both</a:t>
            </a:r>
            <a:r>
              <a:rPr lang="en-GB" dirty="0"/>
              <a:t> </a:t>
            </a:r>
          </a:p>
        </p:txBody>
      </p:sp>
      <p:sp>
        <p:nvSpPr>
          <p:cNvPr id="21" name="Oval 20">
            <a:extLst>
              <a:ext uri="{FF2B5EF4-FFF2-40B4-BE49-F238E27FC236}">
                <a16:creationId xmlns:a16="http://schemas.microsoft.com/office/drawing/2014/main" id="{680F77C9-B3AE-4684-BD39-795ED16343FF}"/>
              </a:ext>
            </a:extLst>
          </p:cNvPr>
          <p:cNvSpPr/>
          <p:nvPr/>
        </p:nvSpPr>
        <p:spPr>
          <a:xfrm>
            <a:off x="2364140" y="129903"/>
            <a:ext cx="4412343" cy="4079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Table 22">
            <a:extLst>
              <a:ext uri="{FF2B5EF4-FFF2-40B4-BE49-F238E27FC236}">
                <a16:creationId xmlns:a16="http://schemas.microsoft.com/office/drawing/2014/main" id="{D7EA0429-971C-4A8C-A483-4AA5D905478D}"/>
              </a:ext>
            </a:extLst>
          </p:cNvPr>
          <p:cNvGraphicFramePr>
            <a:graphicFrameLocks noGrp="1"/>
          </p:cNvGraphicFramePr>
          <p:nvPr/>
        </p:nvGraphicFramePr>
        <p:xfrm>
          <a:off x="145687" y="4396740"/>
          <a:ext cx="6542052" cy="1554480"/>
        </p:xfrm>
        <a:graphic>
          <a:graphicData uri="http://schemas.openxmlformats.org/drawingml/2006/table">
            <a:tbl>
              <a:tblPr firstRow="1" bandRow="1">
                <a:tableStyleId>{5C22544A-7EE6-4342-B048-85BDC9FD1C3A}</a:tableStyleId>
              </a:tblPr>
              <a:tblGrid>
                <a:gridCol w="1635513">
                  <a:extLst>
                    <a:ext uri="{9D8B030D-6E8A-4147-A177-3AD203B41FA5}">
                      <a16:colId xmlns:a16="http://schemas.microsoft.com/office/drawing/2014/main" val="1503933537"/>
                    </a:ext>
                  </a:extLst>
                </a:gridCol>
                <a:gridCol w="1635513">
                  <a:extLst>
                    <a:ext uri="{9D8B030D-6E8A-4147-A177-3AD203B41FA5}">
                      <a16:colId xmlns:a16="http://schemas.microsoft.com/office/drawing/2014/main" val="100392924"/>
                    </a:ext>
                  </a:extLst>
                </a:gridCol>
                <a:gridCol w="1635513">
                  <a:extLst>
                    <a:ext uri="{9D8B030D-6E8A-4147-A177-3AD203B41FA5}">
                      <a16:colId xmlns:a16="http://schemas.microsoft.com/office/drawing/2014/main" val="3837082374"/>
                    </a:ext>
                  </a:extLst>
                </a:gridCol>
                <a:gridCol w="1635513">
                  <a:extLst>
                    <a:ext uri="{9D8B030D-6E8A-4147-A177-3AD203B41FA5}">
                      <a16:colId xmlns:a16="http://schemas.microsoft.com/office/drawing/2014/main" val="2805454164"/>
                    </a:ext>
                  </a:extLst>
                </a:gridCol>
              </a:tblGrid>
              <a:tr h="358382">
                <a:tc>
                  <a:txBody>
                    <a:bodyPr/>
                    <a:lstStyle/>
                    <a:p>
                      <a:r>
                        <a:rPr lang="en-GB" sz="1200" b="0" dirty="0">
                          <a:solidFill>
                            <a:schemeClr val="tx1"/>
                          </a:solidFill>
                          <a:latin typeface="OpenDyslexic" panose="00000500000000000000" pitchFamily="50" charset="0"/>
                        </a:rPr>
                        <a:t>Pubic hair grows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Voice deepens gradually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Voice breaks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Pubic hair: face &amp;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7641005"/>
                  </a:ext>
                </a:extLst>
              </a:tr>
              <a:tr h="358382">
                <a:tc>
                  <a:txBody>
                    <a:bodyPr/>
                    <a:lstStyle/>
                    <a:p>
                      <a:r>
                        <a:rPr lang="en-GB" sz="1200" b="0" dirty="0">
                          <a:solidFill>
                            <a:schemeClr val="tx1"/>
                          </a:solidFill>
                          <a:latin typeface="OpenDyslexic" panose="00000500000000000000" pitchFamily="50" charset="0"/>
                        </a:rPr>
                        <a:t>Hips get wider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Breasts develop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Underarm hair grows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Sex organs grow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117738"/>
                  </a:ext>
                </a:extLst>
              </a:tr>
              <a:tr h="358382">
                <a:tc>
                  <a:txBody>
                    <a:bodyPr/>
                    <a:lstStyle/>
                    <a:p>
                      <a:r>
                        <a:rPr lang="en-GB" sz="1200" b="0" dirty="0">
                          <a:solidFill>
                            <a:schemeClr val="tx1"/>
                          </a:solidFill>
                          <a:latin typeface="OpenDyslexic" panose="00000500000000000000" pitchFamily="50" charset="0"/>
                        </a:rPr>
                        <a:t>Body becomes muscular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Testes start to produce sperm cells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0" dirty="0">
                          <a:solidFill>
                            <a:schemeClr val="tx1"/>
                          </a:solidFill>
                          <a:latin typeface="OpenDyslexic" panose="00000500000000000000" pitchFamily="50" charset="0"/>
                        </a:rPr>
                        <a:t>Ovaries start to release egg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3187293"/>
                  </a:ext>
                </a:extLst>
              </a:tr>
            </a:tbl>
          </a:graphicData>
        </a:graphic>
      </p:graphicFrame>
      <p:sp>
        <p:nvSpPr>
          <p:cNvPr id="11" name="TextBox 10">
            <a:extLst>
              <a:ext uri="{FF2B5EF4-FFF2-40B4-BE49-F238E27FC236}">
                <a16:creationId xmlns:a16="http://schemas.microsoft.com/office/drawing/2014/main" id="{8FA516C5-A173-4F6B-B19E-EACE144E2A08}"/>
              </a:ext>
            </a:extLst>
          </p:cNvPr>
          <p:cNvSpPr txBox="1"/>
          <p:nvPr/>
        </p:nvSpPr>
        <p:spPr>
          <a:xfrm>
            <a:off x="157138" y="6138817"/>
            <a:ext cx="6530599" cy="3308598"/>
          </a:xfrm>
          <a:prstGeom prst="rect">
            <a:avLst/>
          </a:prstGeom>
          <a:noFill/>
          <a:ln>
            <a:solidFill>
              <a:schemeClr val="tx1"/>
            </a:solidFill>
          </a:ln>
        </p:spPr>
        <p:txBody>
          <a:bodyPr wrap="square" rtlCol="0">
            <a:spAutoFit/>
          </a:bodyPr>
          <a:lstStyle/>
          <a:p>
            <a:r>
              <a:rPr lang="en-GB" sz="1100" dirty="0">
                <a:latin typeface="OpenDyslexic" panose="00000500000000000000" pitchFamily="50" charset="0"/>
              </a:rPr>
              <a:t>Notes / questions about the video:</a:t>
            </a:r>
          </a:p>
          <a:p>
            <a:r>
              <a:rPr lang="en-GB" dirty="0">
                <a:latin typeface="+mj-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848775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7F7B79-797C-BB40-9245-7B2E2D0C8DBC}"/>
              </a:ext>
            </a:extLst>
          </p:cNvPr>
          <p:cNvSpPr>
            <a:spLocks noGrp="1"/>
          </p:cNvSpPr>
          <p:nvPr>
            <p:ph type="sldNum" sz="quarter" idx="12"/>
          </p:nvPr>
        </p:nvSpPr>
        <p:spPr/>
        <p:txBody>
          <a:bodyPr/>
          <a:lstStyle/>
          <a:p>
            <a:fld id="{622CA69B-FCC7-420A-B9BE-C31FA725E113}" type="slidenum">
              <a:rPr lang="en-GB" smtClean="0"/>
              <a:t>47</a:t>
            </a:fld>
            <a:endParaRPr lang="en-GB"/>
          </a:p>
        </p:txBody>
      </p:sp>
      <p:sp>
        <p:nvSpPr>
          <p:cNvPr id="18" name="Title 1">
            <a:extLst>
              <a:ext uri="{FF2B5EF4-FFF2-40B4-BE49-F238E27FC236}">
                <a16:creationId xmlns:a16="http://schemas.microsoft.com/office/drawing/2014/main" id="{B662FD08-4DB8-5342-80D9-44D3AF9AFE12}"/>
              </a:ext>
            </a:extLst>
          </p:cNvPr>
          <p:cNvSpPr>
            <a:spLocks noGrp="1"/>
          </p:cNvSpPr>
          <p:nvPr>
            <p:ph type="title"/>
          </p:nvPr>
        </p:nvSpPr>
        <p:spPr>
          <a:xfrm>
            <a:off x="222418" y="72528"/>
            <a:ext cx="6424612" cy="463195"/>
          </a:xfrm>
        </p:spPr>
        <p:txBody>
          <a:bodyPr>
            <a:normAutofit/>
          </a:bodyPr>
          <a:lstStyle/>
          <a:p>
            <a:r>
              <a:rPr lang="en-GB" sz="1400" u="sng" dirty="0">
                <a:latin typeface="OpenDyslexic" panose="00000500000000000000" pitchFamily="50" charset="0"/>
                <a:ea typeface="Open Sans" panose="020B0606030504020204" pitchFamily="34" charset="0"/>
                <a:cs typeface="Open Sans" panose="020B0606030504020204" pitchFamily="34" charset="0"/>
              </a:rPr>
              <a:t>BQ3: Why should I keep up to date with my jabs ?  </a:t>
            </a:r>
          </a:p>
        </p:txBody>
      </p:sp>
      <p:sp>
        <p:nvSpPr>
          <p:cNvPr id="9" name="TextBox 8">
            <a:extLst>
              <a:ext uri="{FF2B5EF4-FFF2-40B4-BE49-F238E27FC236}">
                <a16:creationId xmlns:a16="http://schemas.microsoft.com/office/drawing/2014/main" id="{FACEA248-A204-559F-1DB3-C2EE3283D6DA}"/>
              </a:ext>
            </a:extLst>
          </p:cNvPr>
          <p:cNvSpPr txBox="1"/>
          <p:nvPr/>
        </p:nvSpPr>
        <p:spPr>
          <a:xfrm>
            <a:off x="222376" y="464297"/>
            <a:ext cx="6465361" cy="3093154"/>
          </a:xfrm>
          <a:prstGeom prst="rect">
            <a:avLst/>
          </a:prstGeom>
          <a:noFill/>
        </p:spPr>
        <p:txBody>
          <a:bodyPr wrap="square" rtlCol="0">
            <a:spAutoFit/>
          </a:bodyPr>
          <a:lstStyle/>
          <a:p>
            <a:r>
              <a:rPr lang="en-GB" sz="1200" u="sng" dirty="0">
                <a:latin typeface="OpenDyslexic" panose="00000500000000000000" pitchFamily="50" charset="0"/>
              </a:rPr>
              <a:t>Do now: Drill questions:</a:t>
            </a:r>
          </a:p>
          <a:p>
            <a:pPr marL="514350" indent="-514350">
              <a:buAutoNum type="alphaLcPeriod"/>
            </a:pPr>
            <a:endParaRPr lang="en-GB" sz="500" dirty="0">
              <a:latin typeface="OpenDyslexic" panose="00000500000000000000" pitchFamily="50" charset="0"/>
            </a:endParaRPr>
          </a:p>
          <a:p>
            <a:pPr marL="514350" indent="-514350">
              <a:buAutoNum type="alphaLcPeriod"/>
            </a:pPr>
            <a:r>
              <a:rPr lang="en-GB" sz="1200" dirty="0">
                <a:latin typeface="OpenDyslexic" panose="00000500000000000000" pitchFamily="50" charset="0"/>
              </a:rPr>
              <a:t>How could a teacher be affected if a pupil is hurt in a road traffic accident? </a:t>
            </a:r>
            <a:r>
              <a:rPr lang="en-GB" dirty="0">
                <a:latin typeface="+mj-lt"/>
              </a:rPr>
              <a:t>___________________________________________</a:t>
            </a:r>
            <a:r>
              <a:rPr lang="en-GB" sz="1200" dirty="0">
                <a:latin typeface="+mj-lt"/>
              </a:rPr>
              <a:t>            </a:t>
            </a:r>
            <a:r>
              <a:rPr lang="en-GB" sz="1600" dirty="0">
                <a:latin typeface="+mj-lt"/>
              </a:rPr>
              <a:t>________________________________________________________</a:t>
            </a:r>
            <a:endParaRPr lang="en-GB" sz="1200" dirty="0">
              <a:latin typeface="OpenDyslexic" panose="00000500000000000000" pitchFamily="50" charset="0"/>
            </a:endParaRPr>
          </a:p>
          <a:p>
            <a:endParaRPr lang="en-GB" sz="300" u="sng" dirty="0">
              <a:latin typeface="OpenDyslexic" panose="00000500000000000000" pitchFamily="50" charset="0"/>
            </a:endParaRPr>
          </a:p>
          <a:p>
            <a:r>
              <a:rPr lang="en-GB" sz="1200" dirty="0">
                <a:latin typeface="OpenDyslexic" panose="00000500000000000000" pitchFamily="50" charset="0"/>
              </a:rPr>
              <a:t>c. What is a fallopian tube? </a:t>
            </a:r>
            <a:r>
              <a:rPr lang="en-GB" sz="1600" dirty="0">
                <a:latin typeface="+mj-lt"/>
              </a:rPr>
              <a:t>_______________________________________         _____________________________________________________________</a:t>
            </a:r>
            <a:endParaRPr lang="en-GB" sz="1600" dirty="0">
              <a:latin typeface="OpenDyslexic" panose="00000500000000000000" pitchFamily="50" charset="0"/>
            </a:endParaRPr>
          </a:p>
          <a:p>
            <a:endParaRPr lang="en-GB" sz="300" dirty="0">
              <a:latin typeface="OpenDyslexic" panose="00000500000000000000" pitchFamily="50" charset="0"/>
            </a:endParaRPr>
          </a:p>
          <a:p>
            <a:r>
              <a:rPr lang="en-GB" sz="1200" dirty="0">
                <a:latin typeface="OpenDyslexic" panose="00000500000000000000" pitchFamily="50" charset="0"/>
              </a:rPr>
              <a:t>d. What meant by consent? </a:t>
            </a:r>
            <a:r>
              <a:rPr lang="en-GB" sz="1600" dirty="0">
                <a:latin typeface="+mj-lt"/>
              </a:rPr>
              <a:t>__________________________________________________            _____________________________________________________________</a:t>
            </a:r>
          </a:p>
          <a:p>
            <a:endParaRPr lang="en-GB" sz="500" dirty="0">
              <a:latin typeface="OpenDyslexic" panose="00000500000000000000" pitchFamily="50" charset="0"/>
            </a:endParaRPr>
          </a:p>
          <a:p>
            <a:endParaRPr lang="en-GB" sz="4000" dirty="0">
              <a:latin typeface="OpenDyslexic" panose="00000500000000000000" pitchFamily="50" charset="0"/>
            </a:endParaRPr>
          </a:p>
        </p:txBody>
      </p:sp>
      <p:graphicFrame>
        <p:nvGraphicFramePr>
          <p:cNvPr id="2" name="Table 1">
            <a:extLst>
              <a:ext uri="{FF2B5EF4-FFF2-40B4-BE49-F238E27FC236}">
                <a16:creationId xmlns:a16="http://schemas.microsoft.com/office/drawing/2014/main" id="{28AEB089-8256-797C-BB54-273FFFADF094}"/>
              </a:ext>
            </a:extLst>
          </p:cNvPr>
          <p:cNvGraphicFramePr>
            <a:graphicFrameLocks noGrp="1"/>
          </p:cNvGraphicFramePr>
          <p:nvPr>
            <p:extLst>
              <p:ext uri="{D42A27DB-BD31-4B8C-83A1-F6EECF244321}">
                <p14:modId xmlns:p14="http://schemas.microsoft.com/office/powerpoint/2010/main" val="971473563"/>
              </p:ext>
            </p:extLst>
          </p:nvPr>
        </p:nvGraphicFramePr>
        <p:xfrm>
          <a:off x="212051" y="2853465"/>
          <a:ext cx="1395076" cy="2596782"/>
        </p:xfrm>
        <a:graphic>
          <a:graphicData uri="http://schemas.openxmlformats.org/drawingml/2006/table">
            <a:tbl>
              <a:tblPr firstRow="1" bandRow="1">
                <a:tableStyleId>{5C22544A-7EE6-4342-B048-85BDC9FD1C3A}</a:tableStyleId>
              </a:tblPr>
              <a:tblGrid>
                <a:gridCol w="1395076">
                  <a:extLst>
                    <a:ext uri="{9D8B030D-6E8A-4147-A177-3AD203B41FA5}">
                      <a16:colId xmlns:a16="http://schemas.microsoft.com/office/drawing/2014/main" val="2002587198"/>
                    </a:ext>
                  </a:extLst>
                </a:gridCol>
              </a:tblGrid>
              <a:tr h="612119">
                <a:tc>
                  <a:txBody>
                    <a:bodyPr/>
                    <a:lstStyle/>
                    <a:p>
                      <a:r>
                        <a:rPr lang="en-GB" sz="1200" b="1" dirty="0">
                          <a:solidFill>
                            <a:schemeClr val="tx1"/>
                          </a:solidFill>
                          <a:latin typeface="OpenDyslexic" panose="00000500000000000000" pitchFamily="50" charset="0"/>
                        </a:rPr>
                        <a:t>Protection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760425">
                <a:tc>
                  <a:txBody>
                    <a:bodyPr/>
                    <a:lstStyle/>
                    <a:p>
                      <a:r>
                        <a:rPr lang="en-GB" sz="1200" b="1" dirty="0">
                          <a:solidFill>
                            <a:schemeClr val="tx1"/>
                          </a:solidFill>
                          <a:latin typeface="OpenDyslexic" panose="00000500000000000000" pitchFamily="50" charset="0"/>
                        </a:rPr>
                        <a:t>Human papillomavirus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612119">
                <a:tc>
                  <a:txBody>
                    <a:bodyPr/>
                    <a:lstStyle/>
                    <a:p>
                      <a:r>
                        <a:rPr lang="en-GB" sz="1200" b="1" dirty="0">
                          <a:solidFill>
                            <a:schemeClr val="tx1"/>
                          </a:solidFill>
                          <a:latin typeface="OpenDyslexic" panose="00000500000000000000" pitchFamily="50" charset="0"/>
                        </a:rPr>
                        <a:t>Vaccine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612119">
                <a:tc>
                  <a:txBody>
                    <a:bodyPr/>
                    <a:lstStyle/>
                    <a:p>
                      <a:r>
                        <a:rPr lang="en-GB" sz="1200" b="1" dirty="0">
                          <a:solidFill>
                            <a:schemeClr val="tx1"/>
                          </a:solidFill>
                          <a:latin typeface="OpenDyslexic" panose="00000500000000000000" pitchFamily="50" charset="0"/>
                        </a:rPr>
                        <a:t>Cancer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3" name="Table 2">
            <a:extLst>
              <a:ext uri="{FF2B5EF4-FFF2-40B4-BE49-F238E27FC236}">
                <a16:creationId xmlns:a16="http://schemas.microsoft.com/office/drawing/2014/main" id="{9722AAB4-C20D-A407-2207-98D4013961C0}"/>
              </a:ext>
            </a:extLst>
          </p:cNvPr>
          <p:cNvGraphicFramePr>
            <a:graphicFrameLocks noGrp="1"/>
          </p:cNvGraphicFramePr>
          <p:nvPr>
            <p:extLst>
              <p:ext uri="{D42A27DB-BD31-4B8C-83A1-F6EECF244321}">
                <p14:modId xmlns:p14="http://schemas.microsoft.com/office/powerpoint/2010/main" val="1619609367"/>
              </p:ext>
            </p:extLst>
          </p:nvPr>
        </p:nvGraphicFramePr>
        <p:xfrm>
          <a:off x="2277262" y="2853466"/>
          <a:ext cx="4368687" cy="2596783"/>
        </p:xfrm>
        <a:graphic>
          <a:graphicData uri="http://schemas.openxmlformats.org/drawingml/2006/table">
            <a:tbl>
              <a:tblPr firstRow="1" bandRow="1">
                <a:tableStyleId>{5C22544A-7EE6-4342-B048-85BDC9FD1C3A}</a:tableStyleId>
              </a:tblPr>
              <a:tblGrid>
                <a:gridCol w="4368687">
                  <a:extLst>
                    <a:ext uri="{9D8B030D-6E8A-4147-A177-3AD203B41FA5}">
                      <a16:colId xmlns:a16="http://schemas.microsoft.com/office/drawing/2014/main" val="2002587198"/>
                    </a:ext>
                  </a:extLst>
                </a:gridCol>
              </a:tblGrid>
              <a:tr h="732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OpenDyslexic" panose="00000500000000000000" pitchFamily="50" charset="0"/>
                          <a:ea typeface="+mn-ea"/>
                          <a:cs typeface="+mn-cs"/>
                        </a:rPr>
                        <a:t>is a type of medicine that trains the body's immune system so that it can fight a disease</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632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OpenDyslexic" panose="00000500000000000000" pitchFamily="50" charset="0"/>
                          <a:ea typeface="+mn-ea"/>
                          <a:cs typeface="+mn-cs"/>
                        </a:rPr>
                        <a:t>is when abnormal cells multiply and grow out of control.</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779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solidFill>
                          <a:effectLst/>
                          <a:latin typeface="OpenDyslexic" panose="00000500000000000000" pitchFamily="50" charset="0"/>
                        </a:rPr>
                        <a:t>Human papillomavirus is a very common group of viruses. Some types can cause genital warts or cancer.</a:t>
                      </a:r>
                      <a:endParaRPr lang="en-GB" sz="12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51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OpenDyslexic" panose="00000500000000000000" pitchFamily="50" charset="0"/>
                          <a:ea typeface="+mn-ea"/>
                          <a:cs typeface="+mn-cs"/>
                        </a:rPr>
                        <a:t>keeping something or someone safe</a:t>
                      </a:r>
                      <a:endParaRPr lang="en-GB" sz="12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5" name="Content Placeholder 5">
            <a:extLst>
              <a:ext uri="{FF2B5EF4-FFF2-40B4-BE49-F238E27FC236}">
                <a16:creationId xmlns:a16="http://schemas.microsoft.com/office/drawing/2014/main" id="{098B2BF2-8542-2667-B36F-4AB2ED792939}"/>
              </a:ext>
            </a:extLst>
          </p:cNvPr>
          <p:cNvSpPr>
            <a:spLocks noGrp="1"/>
          </p:cNvSpPr>
          <p:nvPr>
            <p:ph idx="1"/>
          </p:nvPr>
        </p:nvSpPr>
        <p:spPr>
          <a:xfrm>
            <a:off x="132710" y="5875193"/>
            <a:ext cx="6725290" cy="2747056"/>
          </a:xfrm>
        </p:spPr>
        <p:txBody>
          <a:bodyPr>
            <a:normAutofit fontScale="92500" lnSpcReduction="10000"/>
          </a:bodyPr>
          <a:lstStyle/>
          <a:p>
            <a:pPr marL="0" indent="0" algn="l">
              <a:buNone/>
            </a:pPr>
            <a:r>
              <a:rPr lang="en-GB" sz="1500" b="0" i="0" u="sng" dirty="0">
                <a:effectLst/>
                <a:latin typeface="OpenDyslexic" panose="00000500000000000000" pitchFamily="50" charset="0"/>
              </a:rPr>
              <a:t>How do vaccines work? </a:t>
            </a:r>
          </a:p>
          <a:p>
            <a:pPr marL="0" indent="0" algn="l">
              <a:buNone/>
            </a:pPr>
            <a:endParaRPr lang="en-GB" sz="1400" b="0" i="0" dirty="0">
              <a:effectLst/>
              <a:latin typeface="OpenDyslexic" panose="00000500000000000000" pitchFamily="50" charset="0"/>
            </a:endParaRPr>
          </a:p>
          <a:p>
            <a:pPr marL="0" indent="0" algn="l">
              <a:buNone/>
            </a:pPr>
            <a:r>
              <a:rPr lang="en-GB" sz="1500" b="0" i="0" dirty="0">
                <a:effectLst/>
                <a:latin typeface="OpenDyslexic" panose="00000500000000000000" pitchFamily="50" charset="0"/>
              </a:rPr>
              <a:t>Vaccines can train your body to </a:t>
            </a:r>
            <a:r>
              <a:rPr lang="en-GB" sz="1500" b="0" i="0" u="sng" dirty="0">
                <a:effectLst/>
                <a:latin typeface="OpenDyslexic" panose="00000500000000000000" pitchFamily="50" charset="0"/>
              </a:rPr>
              <a:t>		</a:t>
            </a:r>
            <a:r>
              <a:rPr lang="en-GB" sz="1500" b="0" i="0" dirty="0">
                <a:effectLst/>
                <a:latin typeface="OpenDyslexic" panose="00000500000000000000" pitchFamily="50" charset="0"/>
              </a:rPr>
              <a:t> sicknesses before they even start. They do this by introducing something called an antigen (usually by a needle) into the body, which imitates an </a:t>
            </a:r>
            <a:r>
              <a:rPr lang="en-GB" sz="1500" b="0" i="0" u="sng" dirty="0">
                <a:effectLst/>
                <a:latin typeface="OpenDyslexic" panose="00000500000000000000" pitchFamily="50" charset="0"/>
              </a:rPr>
              <a:t>		</a:t>
            </a:r>
            <a:r>
              <a:rPr lang="en-GB" sz="1500" b="0" i="0" dirty="0">
                <a:effectLst/>
                <a:latin typeface="OpenDyslexic" panose="00000500000000000000" pitchFamily="50" charset="0"/>
              </a:rPr>
              <a:t>and primes the immune system to respond. That way, if you encounter certain disease-carrying organisms, known as pathogens, in the future, your </a:t>
            </a:r>
            <a:r>
              <a:rPr lang="en-GB" sz="1500" u="sng" dirty="0">
                <a:latin typeface="OpenDyslexic" panose="00000500000000000000" pitchFamily="50" charset="0"/>
              </a:rPr>
              <a:t>		</a:t>
            </a:r>
            <a:r>
              <a:rPr lang="en-GB" sz="1500" b="0" i="0" dirty="0">
                <a:effectLst/>
                <a:latin typeface="OpenDyslexic" panose="00000500000000000000" pitchFamily="50" charset="0"/>
              </a:rPr>
              <a:t> already has a plan of attack.</a:t>
            </a:r>
          </a:p>
          <a:p>
            <a:pPr marL="0" indent="0" algn="l">
              <a:buNone/>
            </a:pPr>
            <a:r>
              <a:rPr lang="en-GB" sz="1500" b="0" i="0" dirty="0">
                <a:effectLst/>
                <a:latin typeface="OpenDyslexic" panose="00000500000000000000" pitchFamily="50" charset="0"/>
              </a:rPr>
              <a:t>Vaccines teach your immune system how to create antibodies that protect you from diseases. It's much safer for your immune system to learn this through </a:t>
            </a:r>
            <a:r>
              <a:rPr lang="en-GB" sz="1500" u="sng" dirty="0">
                <a:latin typeface="OpenDyslexic" panose="00000500000000000000" pitchFamily="50" charset="0"/>
              </a:rPr>
              <a:t>			</a:t>
            </a:r>
            <a:r>
              <a:rPr lang="en-GB" sz="1500" b="0" i="0" dirty="0">
                <a:effectLst/>
                <a:latin typeface="OpenDyslexic" panose="00000500000000000000" pitchFamily="50" charset="0"/>
              </a:rPr>
              <a:t> than by catching the diseases and treating them. Once your immune system knows how to fight a </a:t>
            </a:r>
            <a:r>
              <a:rPr lang="en-GB" sz="1500" u="sng" dirty="0">
                <a:latin typeface="OpenDyslexic" panose="00000500000000000000" pitchFamily="50" charset="0"/>
              </a:rPr>
              <a:t>		</a:t>
            </a:r>
            <a:r>
              <a:rPr lang="en-GB" sz="1500" b="0" i="0" dirty="0">
                <a:effectLst/>
                <a:latin typeface="OpenDyslexic" panose="00000500000000000000" pitchFamily="50" charset="0"/>
              </a:rPr>
              <a:t>, it can often give you life long protection.</a:t>
            </a:r>
          </a:p>
        </p:txBody>
      </p:sp>
      <p:graphicFrame>
        <p:nvGraphicFramePr>
          <p:cNvPr id="6" name="Table 5">
            <a:extLst>
              <a:ext uri="{FF2B5EF4-FFF2-40B4-BE49-F238E27FC236}">
                <a16:creationId xmlns:a16="http://schemas.microsoft.com/office/drawing/2014/main" id="{A866A227-BBB0-DF1E-B83B-009747162F14}"/>
              </a:ext>
            </a:extLst>
          </p:cNvPr>
          <p:cNvGraphicFramePr>
            <a:graphicFrameLocks noGrp="1"/>
          </p:cNvGraphicFramePr>
          <p:nvPr/>
        </p:nvGraphicFramePr>
        <p:xfrm>
          <a:off x="595746" y="8807380"/>
          <a:ext cx="5975095" cy="370840"/>
        </p:xfrm>
        <a:graphic>
          <a:graphicData uri="http://schemas.openxmlformats.org/drawingml/2006/table">
            <a:tbl>
              <a:tblPr firstRow="1" bandRow="1">
                <a:tableStyleId>{5940675A-B579-460E-94D1-54222C63F5DA}</a:tableStyleId>
              </a:tblPr>
              <a:tblGrid>
                <a:gridCol w="1195019">
                  <a:extLst>
                    <a:ext uri="{9D8B030D-6E8A-4147-A177-3AD203B41FA5}">
                      <a16:colId xmlns:a16="http://schemas.microsoft.com/office/drawing/2014/main" val="3616517306"/>
                    </a:ext>
                  </a:extLst>
                </a:gridCol>
                <a:gridCol w="1326508">
                  <a:extLst>
                    <a:ext uri="{9D8B030D-6E8A-4147-A177-3AD203B41FA5}">
                      <a16:colId xmlns:a16="http://schemas.microsoft.com/office/drawing/2014/main" val="3717158636"/>
                    </a:ext>
                  </a:extLst>
                </a:gridCol>
                <a:gridCol w="1063530">
                  <a:extLst>
                    <a:ext uri="{9D8B030D-6E8A-4147-A177-3AD203B41FA5}">
                      <a16:colId xmlns:a16="http://schemas.microsoft.com/office/drawing/2014/main" val="765345147"/>
                    </a:ext>
                  </a:extLst>
                </a:gridCol>
                <a:gridCol w="1195019">
                  <a:extLst>
                    <a:ext uri="{9D8B030D-6E8A-4147-A177-3AD203B41FA5}">
                      <a16:colId xmlns:a16="http://schemas.microsoft.com/office/drawing/2014/main" val="727500229"/>
                    </a:ext>
                  </a:extLst>
                </a:gridCol>
                <a:gridCol w="1195019">
                  <a:extLst>
                    <a:ext uri="{9D8B030D-6E8A-4147-A177-3AD203B41FA5}">
                      <a16:colId xmlns:a16="http://schemas.microsoft.com/office/drawing/2014/main" val="1684056669"/>
                    </a:ext>
                  </a:extLst>
                </a:gridCol>
              </a:tblGrid>
              <a:tr h="370840">
                <a:tc>
                  <a:txBody>
                    <a:bodyPr/>
                    <a:lstStyle/>
                    <a:p>
                      <a:r>
                        <a:rPr lang="en-GB" dirty="0">
                          <a:latin typeface="OpenDyslexic" panose="00000500000000000000" pitchFamily="50" charset="0"/>
                        </a:rPr>
                        <a:t>Prevent </a:t>
                      </a:r>
                    </a:p>
                  </a:txBody>
                  <a:tcPr/>
                </a:tc>
                <a:tc>
                  <a:txBody>
                    <a:bodyPr/>
                    <a:lstStyle/>
                    <a:p>
                      <a:r>
                        <a:rPr lang="en-GB" dirty="0">
                          <a:latin typeface="OpenDyslexic" panose="00000500000000000000" pitchFamily="50" charset="0"/>
                        </a:rPr>
                        <a:t>vaccination</a:t>
                      </a:r>
                    </a:p>
                  </a:txBody>
                  <a:tcPr/>
                </a:tc>
                <a:tc>
                  <a:txBody>
                    <a:bodyPr/>
                    <a:lstStyle/>
                    <a:p>
                      <a:r>
                        <a:rPr lang="en-GB" dirty="0">
                          <a:latin typeface="OpenDyslexic" panose="00000500000000000000" pitchFamily="50" charset="0"/>
                        </a:rPr>
                        <a:t>body</a:t>
                      </a:r>
                    </a:p>
                  </a:txBody>
                  <a:tcPr/>
                </a:tc>
                <a:tc>
                  <a:txBody>
                    <a:bodyPr/>
                    <a:lstStyle/>
                    <a:p>
                      <a:r>
                        <a:rPr lang="en-GB" dirty="0">
                          <a:latin typeface="OpenDyslexic" panose="00000500000000000000" pitchFamily="50" charset="0"/>
                        </a:rPr>
                        <a:t>Disease </a:t>
                      </a:r>
                    </a:p>
                  </a:txBody>
                  <a:tcPr/>
                </a:tc>
                <a:tc>
                  <a:txBody>
                    <a:bodyPr/>
                    <a:lstStyle/>
                    <a:p>
                      <a:r>
                        <a:rPr lang="en-GB" dirty="0">
                          <a:latin typeface="OpenDyslexic" panose="00000500000000000000" pitchFamily="50" charset="0"/>
                        </a:rPr>
                        <a:t>Infection </a:t>
                      </a:r>
                    </a:p>
                  </a:txBody>
                  <a:tcPr/>
                </a:tc>
                <a:extLst>
                  <a:ext uri="{0D108BD9-81ED-4DB2-BD59-A6C34878D82A}">
                    <a16:rowId xmlns:a16="http://schemas.microsoft.com/office/drawing/2014/main" val="3777484013"/>
                  </a:ext>
                </a:extLst>
              </a:tr>
            </a:tbl>
          </a:graphicData>
        </a:graphic>
      </p:graphicFrame>
    </p:spTree>
    <p:extLst>
      <p:ext uri="{BB962C8B-B14F-4D97-AF65-F5344CB8AC3E}">
        <p14:creationId xmlns:p14="http://schemas.microsoft.com/office/powerpoint/2010/main" val="2368787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842A5F-0216-AC71-B858-97B7C5AE3783}"/>
              </a:ext>
            </a:extLst>
          </p:cNvPr>
          <p:cNvSpPr/>
          <p:nvPr/>
        </p:nvSpPr>
        <p:spPr>
          <a:xfrm>
            <a:off x="130787" y="6021444"/>
            <a:ext cx="6687737" cy="1223009"/>
          </a:xfrm>
          <a:prstGeom prst="rect">
            <a:avLst/>
          </a:prstGeom>
          <a:ln>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B3202DAE-59BD-CC2D-CCC5-A45A54F6CC68}"/>
              </a:ext>
            </a:extLst>
          </p:cNvPr>
          <p:cNvSpPr>
            <a:spLocks noGrp="1"/>
          </p:cNvSpPr>
          <p:nvPr>
            <p:ph type="sldNum" sz="quarter" idx="12"/>
          </p:nvPr>
        </p:nvSpPr>
        <p:spPr/>
        <p:txBody>
          <a:bodyPr/>
          <a:lstStyle/>
          <a:p>
            <a:fld id="{622CA69B-FCC7-420A-B9BE-C31FA725E113}" type="slidenum">
              <a:rPr lang="en-GB" smtClean="0"/>
              <a:t>48</a:t>
            </a:fld>
            <a:endParaRPr lang="en-GB"/>
          </a:p>
        </p:txBody>
      </p:sp>
      <p:pic>
        <p:nvPicPr>
          <p:cNvPr id="5" name="Picture 2" descr="Immune tolerance in pregnancy - Wikipedia">
            <a:extLst>
              <a:ext uri="{FF2B5EF4-FFF2-40B4-BE49-F238E27FC236}">
                <a16:creationId xmlns:a16="http://schemas.microsoft.com/office/drawing/2014/main" id="{88AF5783-A0E0-111E-7120-389614EF0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5" y="97594"/>
            <a:ext cx="964337" cy="795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fourth jab boosts immunity">
            <a:extLst>
              <a:ext uri="{FF2B5EF4-FFF2-40B4-BE49-F238E27FC236}">
                <a16:creationId xmlns:a16="http://schemas.microsoft.com/office/drawing/2014/main" id="{FDE3035A-9EC9-7857-5408-201FE28DD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5" y="1099337"/>
            <a:ext cx="1183119" cy="79531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0F24D98-0A39-8EBB-D968-258F5A7010CF}"/>
              </a:ext>
            </a:extLst>
          </p:cNvPr>
          <p:cNvSpPr>
            <a:spLocks noGrp="1"/>
          </p:cNvSpPr>
          <p:nvPr>
            <p:ph idx="1"/>
          </p:nvPr>
        </p:nvSpPr>
        <p:spPr>
          <a:xfrm>
            <a:off x="149369" y="1963919"/>
            <a:ext cx="6538368" cy="2316451"/>
          </a:xfrm>
          <a:ln>
            <a:solidFill>
              <a:srgbClr val="FF0066"/>
            </a:solidFill>
          </a:ln>
        </p:spPr>
        <p:txBody>
          <a:bodyPr>
            <a:normAutofit/>
          </a:bodyPr>
          <a:lstStyle/>
          <a:p>
            <a:pPr marL="0" indent="0">
              <a:buNone/>
            </a:pPr>
            <a:r>
              <a:rPr lang="en-GB" sz="1400" dirty="0">
                <a:latin typeface="OpenDyslexic" panose="00000500000000000000" pitchFamily="50" charset="0"/>
              </a:rPr>
              <a:t>Is the HPV vaccine offered to all sexes? </a:t>
            </a:r>
          </a:p>
          <a:p>
            <a:pPr marL="0" indent="0">
              <a:buNone/>
            </a:pPr>
            <a:endParaRPr lang="en-GB" sz="1400" dirty="0">
              <a:latin typeface="OpenDyslexic" panose="00000500000000000000" pitchFamily="50" charset="0"/>
            </a:endParaRPr>
          </a:p>
          <a:p>
            <a:pPr marL="0" indent="0">
              <a:buNone/>
            </a:pPr>
            <a:r>
              <a:rPr lang="en-GB" sz="1400" dirty="0">
                <a:latin typeface="OpenDyslexic" panose="00000500000000000000" pitchFamily="50" charset="0"/>
              </a:rPr>
              <a:t>What year group is it offered? </a:t>
            </a:r>
          </a:p>
          <a:p>
            <a:pPr marL="0" indent="0">
              <a:buNone/>
            </a:pPr>
            <a:endParaRPr lang="en-GB" sz="1600" u="sng" dirty="0">
              <a:latin typeface="OpenDyslexic" panose="00000500000000000000" pitchFamily="50" charset="0"/>
            </a:endParaRPr>
          </a:p>
          <a:p>
            <a:pPr marL="0" indent="0">
              <a:buNone/>
            </a:pPr>
            <a:r>
              <a:rPr lang="en-GB" sz="1400" dirty="0">
                <a:latin typeface="OpenDyslexic" panose="00000500000000000000" pitchFamily="50" charset="0"/>
              </a:rPr>
              <a:t>What does it protect young people from? </a:t>
            </a:r>
          </a:p>
          <a:p>
            <a:pPr marL="0" indent="0">
              <a:buNone/>
            </a:pPr>
            <a:endParaRPr lang="en-GB" sz="1400" dirty="0">
              <a:latin typeface="OpenDyslexic" panose="00000500000000000000" pitchFamily="50" charset="0"/>
            </a:endParaRPr>
          </a:p>
          <a:p>
            <a:pPr marL="0" indent="0">
              <a:buNone/>
            </a:pPr>
            <a:r>
              <a:rPr lang="en-GB" sz="1400" dirty="0">
                <a:latin typeface="OpenDyslexic" panose="00000500000000000000" pitchFamily="50" charset="0"/>
              </a:rPr>
              <a:t>How many doses are required? </a:t>
            </a:r>
          </a:p>
          <a:p>
            <a:pPr marL="0" indent="0">
              <a:buNone/>
            </a:pPr>
            <a:endParaRPr lang="en-GB" dirty="0"/>
          </a:p>
          <a:p>
            <a:pPr marL="0" indent="0">
              <a:buNone/>
            </a:pPr>
            <a:endParaRPr lang="en-GB" dirty="0"/>
          </a:p>
        </p:txBody>
      </p:sp>
      <p:sp>
        <p:nvSpPr>
          <p:cNvPr id="8" name="TextBox 7">
            <a:extLst>
              <a:ext uri="{FF2B5EF4-FFF2-40B4-BE49-F238E27FC236}">
                <a16:creationId xmlns:a16="http://schemas.microsoft.com/office/drawing/2014/main" id="{42CE38C5-16E9-A31D-0505-72C0EB6142ED}"/>
              </a:ext>
            </a:extLst>
          </p:cNvPr>
          <p:cNvSpPr txBox="1"/>
          <p:nvPr/>
        </p:nvSpPr>
        <p:spPr>
          <a:xfrm>
            <a:off x="1611490" y="107002"/>
            <a:ext cx="5080610" cy="830997"/>
          </a:xfrm>
          <a:prstGeom prst="rect">
            <a:avLst/>
          </a:prstGeom>
          <a:noFill/>
        </p:spPr>
        <p:txBody>
          <a:bodyPr wrap="square" rtlCol="0">
            <a:spAutoFit/>
          </a:bodyPr>
          <a:lstStyle/>
          <a:p>
            <a:r>
              <a:rPr lang="en-GB" sz="1400" dirty="0">
                <a:latin typeface="OpenDyslexic" panose="00000500000000000000" pitchFamily="50" charset="0"/>
              </a:rPr>
              <a:t>Natural immunity is</a:t>
            </a:r>
            <a:r>
              <a:rPr lang="en-GB" sz="1600" u="sng" dirty="0">
                <a:latin typeface="OpenDyslexic" panose="00000500000000000000" pitchFamily="50" charset="0"/>
              </a:rPr>
              <a:t>																										</a:t>
            </a:r>
            <a:endParaRPr lang="en-GB" sz="1600" dirty="0">
              <a:latin typeface="OpenDyslexic" panose="00000500000000000000" pitchFamily="50" charset="0"/>
            </a:endParaRPr>
          </a:p>
        </p:txBody>
      </p:sp>
      <p:sp>
        <p:nvSpPr>
          <p:cNvPr id="9" name="TextBox 8">
            <a:extLst>
              <a:ext uri="{FF2B5EF4-FFF2-40B4-BE49-F238E27FC236}">
                <a16:creationId xmlns:a16="http://schemas.microsoft.com/office/drawing/2014/main" id="{4C56FA79-9555-6E55-FA39-5C2D46D93B1C}"/>
              </a:ext>
            </a:extLst>
          </p:cNvPr>
          <p:cNvSpPr txBox="1"/>
          <p:nvPr/>
        </p:nvSpPr>
        <p:spPr>
          <a:xfrm>
            <a:off x="1607127" y="1041102"/>
            <a:ext cx="5080610" cy="830997"/>
          </a:xfrm>
          <a:prstGeom prst="rect">
            <a:avLst/>
          </a:prstGeom>
          <a:noFill/>
        </p:spPr>
        <p:txBody>
          <a:bodyPr wrap="square" rtlCol="0">
            <a:spAutoFit/>
          </a:bodyPr>
          <a:lstStyle/>
          <a:p>
            <a:r>
              <a:rPr lang="en-GB" sz="1400" dirty="0">
                <a:latin typeface="OpenDyslexic" panose="00000500000000000000" pitchFamily="50" charset="0"/>
              </a:rPr>
              <a:t>Acquired immunity is</a:t>
            </a:r>
            <a:r>
              <a:rPr lang="en-GB" sz="1600" u="sng" dirty="0">
                <a:latin typeface="OpenDyslexic" panose="00000500000000000000" pitchFamily="50" charset="0"/>
              </a:rPr>
              <a:t>																										</a:t>
            </a:r>
            <a:endParaRPr lang="en-GB" sz="1600" dirty="0">
              <a:latin typeface="OpenDyslexic" panose="00000500000000000000" pitchFamily="50" charset="0"/>
            </a:endParaRPr>
          </a:p>
        </p:txBody>
      </p:sp>
      <p:sp>
        <p:nvSpPr>
          <p:cNvPr id="2" name="TextBox 1">
            <a:extLst>
              <a:ext uri="{FF2B5EF4-FFF2-40B4-BE49-F238E27FC236}">
                <a16:creationId xmlns:a16="http://schemas.microsoft.com/office/drawing/2014/main" id="{774B75FB-21E4-7128-CC35-E73D4A4D71DF}"/>
              </a:ext>
            </a:extLst>
          </p:cNvPr>
          <p:cNvSpPr txBox="1"/>
          <p:nvPr/>
        </p:nvSpPr>
        <p:spPr>
          <a:xfrm>
            <a:off x="159816" y="4544116"/>
            <a:ext cx="6538368" cy="1477328"/>
          </a:xfrm>
          <a:prstGeom prst="rect">
            <a:avLst/>
          </a:prstGeom>
          <a:noFill/>
        </p:spPr>
        <p:txBody>
          <a:bodyPr wrap="square" rtlCol="0">
            <a:spAutoFit/>
          </a:bodyPr>
          <a:lstStyle/>
          <a:p>
            <a:r>
              <a:rPr lang="en-GB" sz="1200" dirty="0">
                <a:latin typeface="OpenDyslexic" panose="00000500000000000000" pitchFamily="50" charset="0"/>
              </a:rPr>
              <a:t>Should more young people be made aware of the vaccine that’s on offer? </a:t>
            </a:r>
          </a:p>
          <a:p>
            <a:endParaRPr lang="en-GB" sz="1400" dirty="0">
              <a:latin typeface="OpenDyslexic" panose="00000500000000000000" pitchFamily="50" charset="0"/>
            </a:endParaRPr>
          </a:p>
          <a:p>
            <a:r>
              <a:rPr lang="en-GB" sz="1600" u="sng" dirty="0">
                <a:latin typeface="OpenDyslexic" panose="00000500000000000000" pitchFamily="50" charset="0"/>
              </a:rPr>
              <a:t>																																																				</a:t>
            </a:r>
          </a:p>
        </p:txBody>
      </p:sp>
      <p:sp>
        <p:nvSpPr>
          <p:cNvPr id="3" name="TextBox 2">
            <a:extLst>
              <a:ext uri="{FF2B5EF4-FFF2-40B4-BE49-F238E27FC236}">
                <a16:creationId xmlns:a16="http://schemas.microsoft.com/office/drawing/2014/main" id="{E7E593D0-8051-238D-2EF5-F35347E84D9A}"/>
              </a:ext>
            </a:extLst>
          </p:cNvPr>
          <p:cNvSpPr txBox="1"/>
          <p:nvPr/>
        </p:nvSpPr>
        <p:spPr>
          <a:xfrm>
            <a:off x="385146" y="7244453"/>
            <a:ext cx="6433378" cy="2123658"/>
          </a:xfrm>
          <a:prstGeom prst="rect">
            <a:avLst/>
          </a:prstGeom>
          <a:noFill/>
        </p:spPr>
        <p:txBody>
          <a:bodyPr wrap="square" rtlCol="0">
            <a:spAutoFit/>
          </a:bodyPr>
          <a:lstStyle/>
          <a:p>
            <a:r>
              <a:rPr lang="en-GB" sz="1600" u="sng" dirty="0">
                <a:latin typeface="OpenDyslexic" panose="00000500000000000000" pitchFamily="50" charset="0"/>
              </a:rPr>
              <a:t>Measles outbreak (MMR) jab </a:t>
            </a:r>
          </a:p>
          <a:p>
            <a:endParaRPr lang="en-GB" sz="1600" u="sng" dirty="0">
              <a:latin typeface="OpenDyslexic" panose="00000500000000000000" pitchFamily="50" charset="0"/>
            </a:endParaRPr>
          </a:p>
          <a:p>
            <a:pPr algn="l"/>
            <a:r>
              <a:rPr lang="en-GB" sz="1400" b="0" i="0" dirty="0">
                <a:solidFill>
                  <a:srgbClr val="222222"/>
                </a:solidFill>
                <a:effectLst/>
                <a:latin typeface="OpenDyslexic" panose="00000500000000000000" pitchFamily="50" charset="0"/>
              </a:rPr>
              <a:t>UK health services are battling an outbreak of </a:t>
            </a:r>
            <a:r>
              <a:rPr lang="en-GB" sz="1400" b="0" i="0" dirty="0">
                <a:solidFill>
                  <a:srgbClr val="006699"/>
                </a:solidFill>
                <a:effectLst/>
                <a:latin typeface="OpenDyslexic" panose="00000500000000000000" pitchFamily="50" charset="0"/>
                <a:hlinkClick r:id="rId4"/>
              </a:rPr>
              <a:t>measles</a:t>
            </a:r>
            <a:r>
              <a:rPr lang="en-GB" sz="1400" b="0" i="0" dirty="0">
                <a:solidFill>
                  <a:srgbClr val="222222"/>
                </a:solidFill>
                <a:effectLst/>
                <a:latin typeface="OpenDyslexic" panose="00000500000000000000" pitchFamily="50" charset="0"/>
              </a:rPr>
              <a:t> — causing alarm in a nation that had eliminated the disease in 2017.</a:t>
            </a:r>
          </a:p>
          <a:p>
            <a:pPr algn="l"/>
            <a:r>
              <a:rPr lang="en-GB" sz="1400" b="0" i="0" dirty="0">
                <a:solidFill>
                  <a:srgbClr val="222222"/>
                </a:solidFill>
                <a:effectLst/>
                <a:latin typeface="OpenDyslexic" panose="00000500000000000000" pitchFamily="50" charset="0"/>
              </a:rPr>
              <a:t>On 19 January, the UK Health Security Agency (UKHSA), the public-health authority, declared a national incident over rising cases of measles. The agency has logged more than 300 cases in England since 1 October 2023 (see ‘Measles surge’).</a:t>
            </a:r>
          </a:p>
          <a:p>
            <a:endParaRPr lang="en-GB" sz="1600" u="sng" dirty="0">
              <a:latin typeface="OpenDyslexic" panose="00000500000000000000" pitchFamily="50" charset="0"/>
            </a:endParaRPr>
          </a:p>
        </p:txBody>
      </p:sp>
      <p:sp>
        <p:nvSpPr>
          <p:cNvPr id="10" name="TextBox 9">
            <a:extLst>
              <a:ext uri="{FF2B5EF4-FFF2-40B4-BE49-F238E27FC236}">
                <a16:creationId xmlns:a16="http://schemas.microsoft.com/office/drawing/2014/main" id="{DF6922E3-CD9A-8422-5AE6-0F5FE31869E4}"/>
              </a:ext>
            </a:extLst>
          </p:cNvPr>
          <p:cNvSpPr txBox="1"/>
          <p:nvPr/>
        </p:nvSpPr>
        <p:spPr>
          <a:xfrm>
            <a:off x="149369" y="6029057"/>
            <a:ext cx="6883341" cy="461665"/>
          </a:xfrm>
          <a:prstGeom prst="rect">
            <a:avLst/>
          </a:prstGeom>
          <a:noFill/>
        </p:spPr>
        <p:txBody>
          <a:bodyPr wrap="square" rtlCol="0">
            <a:spAutoFit/>
          </a:bodyPr>
          <a:lstStyle/>
          <a:p>
            <a:r>
              <a:rPr lang="en-GB" sz="1200" dirty="0">
                <a:solidFill>
                  <a:srgbClr val="FF0066"/>
                </a:solidFill>
                <a:latin typeface="OpenDyslexic" panose="00000500000000000000" pitchFamily="50" charset="0"/>
              </a:rPr>
              <a:t>In 2025 the NHS changed the routine cervical screening from 3 to 5 years- Is this a good or bad thing in your opinion?</a:t>
            </a:r>
          </a:p>
        </p:txBody>
      </p:sp>
    </p:spTree>
    <p:extLst>
      <p:ext uri="{BB962C8B-B14F-4D97-AF65-F5344CB8AC3E}">
        <p14:creationId xmlns:p14="http://schemas.microsoft.com/office/powerpoint/2010/main" val="3832440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C7045F-BB68-6F07-D108-EB7FBC69616D}"/>
              </a:ext>
            </a:extLst>
          </p:cNvPr>
          <p:cNvSpPr>
            <a:spLocks noGrp="1"/>
          </p:cNvSpPr>
          <p:nvPr>
            <p:ph type="sldNum" sz="quarter" idx="12"/>
          </p:nvPr>
        </p:nvSpPr>
        <p:spPr/>
        <p:txBody>
          <a:bodyPr/>
          <a:lstStyle/>
          <a:p>
            <a:fld id="{622CA69B-FCC7-420A-B9BE-C31FA725E113}" type="slidenum">
              <a:rPr lang="en-GB" smtClean="0"/>
              <a:t>49</a:t>
            </a:fld>
            <a:endParaRPr lang="en-GB"/>
          </a:p>
        </p:txBody>
      </p:sp>
      <p:sp>
        <p:nvSpPr>
          <p:cNvPr id="5" name="TextBox 4">
            <a:extLst>
              <a:ext uri="{FF2B5EF4-FFF2-40B4-BE49-F238E27FC236}">
                <a16:creationId xmlns:a16="http://schemas.microsoft.com/office/drawing/2014/main" id="{E22E8B55-D068-2755-F760-D4F231163FB2}"/>
              </a:ext>
            </a:extLst>
          </p:cNvPr>
          <p:cNvSpPr txBox="1"/>
          <p:nvPr/>
        </p:nvSpPr>
        <p:spPr>
          <a:xfrm>
            <a:off x="138545" y="166255"/>
            <a:ext cx="6549192" cy="5324535"/>
          </a:xfrm>
          <a:prstGeom prst="rect">
            <a:avLst/>
          </a:prstGeom>
          <a:noFill/>
        </p:spPr>
        <p:txBody>
          <a:bodyPr wrap="square" rtlCol="0">
            <a:spAutoFit/>
          </a:bodyPr>
          <a:lstStyle/>
          <a:p>
            <a:pPr algn="l"/>
            <a:r>
              <a:rPr lang="en-GB" sz="1400" b="0" i="0" dirty="0">
                <a:solidFill>
                  <a:srgbClr val="222222"/>
                </a:solidFill>
                <a:effectLst/>
                <a:latin typeface="OpenDyslexic" panose="00000500000000000000" pitchFamily="50" charset="0"/>
              </a:rPr>
              <a:t>A decline in uptake of the measles, mumps and rubella (MMR) vaccine, which is given in two doses, during the COVID-19 pandemic has spurred the spread of the disease across England and the rest of Europe, while small outbreaks have occurred in a handful of US states.</a:t>
            </a:r>
          </a:p>
          <a:p>
            <a:pPr algn="l"/>
            <a:r>
              <a:rPr lang="en-GB" sz="1400" b="0" i="0" dirty="0">
                <a:solidFill>
                  <a:srgbClr val="222222"/>
                </a:solidFill>
                <a:effectLst/>
                <a:latin typeface="OpenDyslexic" panose="00000500000000000000" pitchFamily="50" charset="0"/>
              </a:rPr>
              <a:t>Measles is caused by a virus and is highly contagious. It is spread through coughing and sneezing. Symptoms include a fever, a runny nose and an itchy rash of red-brown spots. “It’s considered to be one of the most infectious respiratory infections there is,” says population-health researcher Helen Bedford at University College London. Those most at risk include babies, young children, pregnant people and those with a weakened immune system.</a:t>
            </a:r>
          </a:p>
          <a:p>
            <a:pPr algn="l"/>
            <a:endParaRPr lang="en-GB" sz="1400" b="1" i="0" dirty="0">
              <a:solidFill>
                <a:srgbClr val="222222"/>
              </a:solidFill>
              <a:effectLst/>
              <a:latin typeface="OpenDyslexic" panose="00000500000000000000" pitchFamily="50" charset="0"/>
            </a:endParaRPr>
          </a:p>
          <a:p>
            <a:pPr algn="l"/>
            <a:r>
              <a:rPr lang="en-GB" sz="1400" b="1" i="0" dirty="0">
                <a:solidFill>
                  <a:srgbClr val="222222"/>
                </a:solidFill>
                <a:effectLst/>
                <a:latin typeface="OpenDyslexic" panose="00000500000000000000" pitchFamily="50" charset="0"/>
              </a:rPr>
              <a:t>Why are measles cases rising in the United Kingdom?</a:t>
            </a:r>
          </a:p>
          <a:p>
            <a:pPr algn="l"/>
            <a:r>
              <a:rPr lang="en-GB" sz="1400" b="0" i="0" dirty="0">
                <a:solidFill>
                  <a:srgbClr val="222222"/>
                </a:solidFill>
                <a:effectLst/>
                <a:latin typeface="OpenDyslexic" panose="00000500000000000000" pitchFamily="50" charset="0"/>
              </a:rPr>
              <a:t>Low uptake of the measles vaccine is a key driver of the UK measles cases, say researchers. Around 85% of children in England have received two MMR vaccine doses by five years old, according to data from the National Health Service (NHS). This falls below the vaccination rate of at least 95% needed to achieve ‘herd immunity’ — which substantially reduces disease spread — as recommended by the World Health Organization (WHO; see ‘Jabs needed’). </a:t>
            </a:r>
          </a:p>
          <a:p>
            <a:endParaRPr lang="en-GB" dirty="0"/>
          </a:p>
        </p:txBody>
      </p:sp>
      <p:pic>
        <p:nvPicPr>
          <p:cNvPr id="1026" name="Picture 2">
            <a:extLst>
              <a:ext uri="{FF2B5EF4-FFF2-40B4-BE49-F238E27FC236}">
                <a16:creationId xmlns:a16="http://schemas.microsoft.com/office/drawing/2014/main" id="{2769AE3A-E8BF-9449-A950-816BE9DD6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70840"/>
            <a:ext cx="3634197" cy="28358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9D4F51-8EE4-66D3-13FC-9DFD305FB071}"/>
              </a:ext>
            </a:extLst>
          </p:cNvPr>
          <p:cNvSpPr txBox="1"/>
          <p:nvPr/>
        </p:nvSpPr>
        <p:spPr>
          <a:xfrm>
            <a:off x="4077245" y="5209309"/>
            <a:ext cx="2780755" cy="3785652"/>
          </a:xfrm>
          <a:prstGeom prst="rect">
            <a:avLst/>
          </a:prstGeom>
          <a:noFill/>
        </p:spPr>
        <p:txBody>
          <a:bodyPr wrap="square" rtlCol="0">
            <a:spAutoFit/>
          </a:bodyPr>
          <a:lstStyle/>
          <a:p>
            <a:r>
              <a:rPr lang="en-GB" sz="1400" dirty="0">
                <a:latin typeface="OpenDyslexic" panose="00000500000000000000" pitchFamily="50" charset="0"/>
              </a:rPr>
              <a:t>Should people receive vaccinations to protect other people too? </a:t>
            </a:r>
          </a:p>
          <a:p>
            <a:r>
              <a:rPr lang="en-GB" u="sng" dirty="0">
                <a:latin typeface="OpenDyslexic" panose="00000500000000000000" pitchFamily="50" charset="0"/>
              </a:rPr>
              <a:t>																																																							</a:t>
            </a:r>
            <a:endParaRPr lang="en-GB" sz="2000" u="sng" dirty="0">
              <a:latin typeface="OpenDyslexic" panose="00000500000000000000" pitchFamily="50" charset="0"/>
            </a:endParaRPr>
          </a:p>
        </p:txBody>
      </p:sp>
    </p:spTree>
    <p:extLst>
      <p:ext uri="{BB962C8B-B14F-4D97-AF65-F5344CB8AC3E}">
        <p14:creationId xmlns:p14="http://schemas.microsoft.com/office/powerpoint/2010/main" val="164163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34BA-FD7E-B916-46EF-92C3DF1CBBB1}"/>
              </a:ext>
            </a:extLst>
          </p:cNvPr>
          <p:cNvSpPr>
            <a:spLocks noGrp="1"/>
          </p:cNvSpPr>
          <p:nvPr>
            <p:ph type="title"/>
          </p:nvPr>
        </p:nvSpPr>
        <p:spPr>
          <a:xfrm>
            <a:off x="0" y="8321"/>
            <a:ext cx="6858000" cy="527403"/>
          </a:xfrm>
        </p:spPr>
        <p:txBody>
          <a:bodyPr>
            <a:noAutofit/>
          </a:bodyPr>
          <a:lstStyle/>
          <a:p>
            <a:r>
              <a:rPr lang="en-GB" sz="1400" b="1" u="sng" dirty="0"/>
              <a:t>BQ2: what types of friendships exist? Why?  </a:t>
            </a:r>
          </a:p>
        </p:txBody>
      </p:sp>
      <p:sp>
        <p:nvSpPr>
          <p:cNvPr id="4" name="Slide Number Placeholder 3">
            <a:extLst>
              <a:ext uri="{FF2B5EF4-FFF2-40B4-BE49-F238E27FC236}">
                <a16:creationId xmlns:a16="http://schemas.microsoft.com/office/drawing/2014/main" id="{833BE8F9-08F3-613C-68D4-47804E25B559}"/>
              </a:ext>
            </a:extLst>
          </p:cNvPr>
          <p:cNvSpPr>
            <a:spLocks noGrp="1"/>
          </p:cNvSpPr>
          <p:nvPr>
            <p:ph type="sldNum" sz="quarter" idx="12"/>
          </p:nvPr>
        </p:nvSpPr>
        <p:spPr/>
        <p:txBody>
          <a:bodyPr/>
          <a:lstStyle/>
          <a:p>
            <a:fld id="{622CA69B-FCC7-420A-B9BE-C31FA725E113}" type="slidenum">
              <a:rPr lang="en-GB" smtClean="0"/>
              <a:t>5</a:t>
            </a:fld>
            <a:endParaRPr lang="en-GB"/>
          </a:p>
        </p:txBody>
      </p:sp>
      <p:sp>
        <p:nvSpPr>
          <p:cNvPr id="5" name="Content Placeholder 4">
            <a:extLst>
              <a:ext uri="{FF2B5EF4-FFF2-40B4-BE49-F238E27FC236}">
                <a16:creationId xmlns:a16="http://schemas.microsoft.com/office/drawing/2014/main" id="{C021B4A7-61B8-9F2A-5B55-AC01BF4B7FFC}"/>
              </a:ext>
            </a:extLst>
          </p:cNvPr>
          <p:cNvSpPr>
            <a:spLocks noGrp="1"/>
          </p:cNvSpPr>
          <p:nvPr>
            <p:ph idx="1"/>
          </p:nvPr>
        </p:nvSpPr>
        <p:spPr>
          <a:xfrm>
            <a:off x="0" y="461848"/>
            <a:ext cx="10515600" cy="4284191"/>
          </a:xfrm>
        </p:spPr>
        <p:txBody>
          <a:bodyPr>
            <a:normAutofit/>
          </a:bodyPr>
          <a:lstStyle/>
          <a:p>
            <a:pPr marL="228600" indent="-228600">
              <a:buAutoNum type="arabicPeriod"/>
            </a:pPr>
            <a:r>
              <a:rPr lang="en-GB" sz="1600" dirty="0">
                <a:latin typeface="OpenDyslexic" panose="00000500000000000000" pitchFamily="50" charset="0"/>
              </a:rPr>
              <a:t>What does the term friendship mean?</a:t>
            </a:r>
          </a:p>
          <a:p>
            <a:pPr marL="228600" indent="-228600">
              <a:buAutoNum type="arabicPeriod"/>
            </a:pPr>
            <a:endParaRPr lang="en-GB" sz="1600" dirty="0">
              <a:latin typeface="OpenDyslexic" panose="00000500000000000000" pitchFamily="50" charset="0"/>
            </a:endParaRPr>
          </a:p>
          <a:p>
            <a:pPr marL="228600" indent="-228600">
              <a:buAutoNum type="arabicPeriod"/>
            </a:pPr>
            <a:endParaRPr lang="en-GB" sz="1600" dirty="0">
              <a:latin typeface="OpenDyslexic" panose="00000500000000000000" pitchFamily="50" charset="0"/>
            </a:endParaRPr>
          </a:p>
          <a:p>
            <a:pPr marL="228600" indent="-228600">
              <a:buAutoNum type="arabicPeriod"/>
            </a:pPr>
            <a:r>
              <a:rPr lang="en-GB" sz="1600" dirty="0">
                <a:latin typeface="OpenDyslexic" panose="00000500000000000000" pitchFamily="50" charset="0"/>
              </a:rPr>
              <a:t>Name two factors of a positive friendship.</a:t>
            </a:r>
          </a:p>
          <a:p>
            <a:pPr marL="0" indent="0">
              <a:buNone/>
            </a:pPr>
            <a:endParaRPr lang="en-GB" sz="1600" dirty="0">
              <a:latin typeface="OpenDyslexic" panose="00000500000000000000" pitchFamily="50" charset="0"/>
            </a:endParaRPr>
          </a:p>
          <a:p>
            <a:pPr marL="228600" indent="-228600">
              <a:buAutoNum type="arabicPeriod"/>
            </a:pPr>
            <a:endParaRPr lang="en-GB" sz="1600" dirty="0">
              <a:latin typeface="OpenDyslexic" panose="00000500000000000000" pitchFamily="50" charset="0"/>
            </a:endParaRPr>
          </a:p>
          <a:p>
            <a:pPr marL="228600" indent="-228600">
              <a:buAutoNum type="arabicPeriod"/>
            </a:pPr>
            <a:endParaRPr lang="en-GB" sz="1600" dirty="0">
              <a:latin typeface="OpenDyslexic" panose="00000500000000000000" pitchFamily="50" charset="0"/>
            </a:endParaRPr>
          </a:p>
          <a:p>
            <a:pPr marL="0" indent="0">
              <a:buNone/>
            </a:pPr>
            <a:r>
              <a:rPr lang="en-GB" sz="1600" dirty="0">
                <a:latin typeface="OpenDyslexic" panose="00000500000000000000" pitchFamily="50" charset="0"/>
              </a:rPr>
              <a:t>3. What are the signs of a toxic friendship? </a:t>
            </a:r>
          </a:p>
        </p:txBody>
      </p:sp>
      <p:graphicFrame>
        <p:nvGraphicFramePr>
          <p:cNvPr id="6" name="Table 5">
            <a:extLst>
              <a:ext uri="{FF2B5EF4-FFF2-40B4-BE49-F238E27FC236}">
                <a16:creationId xmlns:a16="http://schemas.microsoft.com/office/drawing/2014/main" id="{11CF2CBE-9259-5055-F167-C01A622792CA}"/>
              </a:ext>
            </a:extLst>
          </p:cNvPr>
          <p:cNvGraphicFramePr>
            <a:graphicFrameLocks noGrp="1"/>
          </p:cNvGraphicFramePr>
          <p:nvPr>
            <p:extLst>
              <p:ext uri="{D42A27DB-BD31-4B8C-83A1-F6EECF244321}">
                <p14:modId xmlns:p14="http://schemas.microsoft.com/office/powerpoint/2010/main" val="2869683522"/>
              </p:ext>
            </p:extLst>
          </p:nvPr>
        </p:nvGraphicFramePr>
        <p:xfrm>
          <a:off x="252282" y="4252315"/>
          <a:ext cx="1512916" cy="1737056"/>
        </p:xfrm>
        <a:graphic>
          <a:graphicData uri="http://schemas.openxmlformats.org/drawingml/2006/table">
            <a:tbl>
              <a:tblPr firstRow="1" bandRow="1">
                <a:tableStyleId>{5C22544A-7EE6-4342-B048-85BDC9FD1C3A}</a:tableStyleId>
              </a:tblPr>
              <a:tblGrid>
                <a:gridCol w="1512916">
                  <a:extLst>
                    <a:ext uri="{9D8B030D-6E8A-4147-A177-3AD203B41FA5}">
                      <a16:colId xmlns:a16="http://schemas.microsoft.com/office/drawing/2014/main" val="2002587198"/>
                    </a:ext>
                  </a:extLst>
                </a:gridCol>
              </a:tblGrid>
              <a:tr h="434264">
                <a:tc>
                  <a:txBody>
                    <a:bodyPr/>
                    <a:lstStyle/>
                    <a:p>
                      <a:r>
                        <a:rPr lang="en-GB" sz="1000" b="0" dirty="0">
                          <a:solidFill>
                            <a:schemeClr val="tx1"/>
                          </a:solidFill>
                          <a:latin typeface="OpenDyslexic" panose="00000500000000000000" pitchFamily="50" charset="0"/>
                        </a:rPr>
                        <a:t>Toxic friendship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434264">
                <a:tc>
                  <a:txBody>
                    <a:bodyPr/>
                    <a:lstStyle/>
                    <a:p>
                      <a:r>
                        <a:rPr lang="en-GB" sz="1000" b="0" dirty="0">
                          <a:solidFill>
                            <a:schemeClr val="tx1"/>
                          </a:solidFill>
                          <a:latin typeface="OpenDyslexic" panose="00000500000000000000" pitchFamily="50" charset="0"/>
                        </a:rPr>
                        <a:t>Loyalty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434264">
                <a:tc>
                  <a:txBody>
                    <a:bodyPr/>
                    <a:lstStyle/>
                    <a:p>
                      <a:r>
                        <a:rPr lang="en-GB" sz="1000" b="0" dirty="0">
                          <a:solidFill>
                            <a:schemeClr val="tx1"/>
                          </a:solidFill>
                          <a:latin typeface="OpenDyslexic" panose="00000500000000000000" pitchFamily="50" charset="0"/>
                        </a:rPr>
                        <a:t>Empathy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34264">
                <a:tc>
                  <a:txBody>
                    <a:bodyPr/>
                    <a:lstStyle/>
                    <a:p>
                      <a:r>
                        <a:rPr lang="en-GB" sz="1000" b="0" dirty="0">
                          <a:solidFill>
                            <a:schemeClr val="tx1"/>
                          </a:solidFill>
                          <a:latin typeface="OpenDyslexic" panose="00000500000000000000" pitchFamily="50" charset="0"/>
                        </a:rPr>
                        <a:t>Active listening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7" name="Table 6">
            <a:extLst>
              <a:ext uri="{FF2B5EF4-FFF2-40B4-BE49-F238E27FC236}">
                <a16:creationId xmlns:a16="http://schemas.microsoft.com/office/drawing/2014/main" id="{30002146-8E71-5B4D-E0D1-882A5C26CB4D}"/>
              </a:ext>
            </a:extLst>
          </p:cNvPr>
          <p:cNvGraphicFramePr>
            <a:graphicFrameLocks noGrp="1"/>
          </p:cNvGraphicFramePr>
          <p:nvPr>
            <p:extLst>
              <p:ext uri="{D42A27DB-BD31-4B8C-83A1-F6EECF244321}">
                <p14:modId xmlns:p14="http://schemas.microsoft.com/office/powerpoint/2010/main" val="4154067706"/>
              </p:ext>
            </p:extLst>
          </p:nvPr>
        </p:nvGraphicFramePr>
        <p:xfrm>
          <a:off x="2017480" y="4252314"/>
          <a:ext cx="4429852" cy="1737057"/>
        </p:xfrm>
        <a:graphic>
          <a:graphicData uri="http://schemas.openxmlformats.org/drawingml/2006/table">
            <a:tbl>
              <a:tblPr firstRow="1" bandRow="1">
                <a:tableStyleId>{5C22544A-7EE6-4342-B048-85BDC9FD1C3A}</a:tableStyleId>
              </a:tblPr>
              <a:tblGrid>
                <a:gridCol w="4429852">
                  <a:extLst>
                    <a:ext uri="{9D8B030D-6E8A-4147-A177-3AD203B41FA5}">
                      <a16:colId xmlns:a16="http://schemas.microsoft.com/office/drawing/2014/main" val="706662606"/>
                    </a:ext>
                  </a:extLst>
                </a:gridCol>
              </a:tblGrid>
              <a:tr h="539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OpenDyslexic" panose="00000500000000000000" pitchFamily="50" charset="0"/>
                          <a:ea typeface="+mn-ea"/>
                          <a:cs typeface="+mn-cs"/>
                        </a:rPr>
                        <a:t>listen attentively to a speaker, understand what they're saying, respond and reflect on what's being said, and retain the information for later. </a:t>
                      </a:r>
                      <a:endParaRPr lang="en-GB" sz="10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6945587"/>
                  </a:ext>
                </a:extLst>
              </a:tr>
              <a:tr h="413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OpenDyslexic" panose="00000500000000000000" pitchFamily="50" charset="0"/>
                        </a:rPr>
                        <a:t>Understanding different perspectives, being kind when others are struggling.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408684"/>
                  </a:ext>
                </a:extLst>
              </a:tr>
              <a:tr h="466171">
                <a:tc>
                  <a:txBody>
                    <a:bodyPr/>
                    <a:lstStyle/>
                    <a:p>
                      <a:r>
                        <a:rPr lang="en-GB" sz="1000" dirty="0">
                          <a:solidFill>
                            <a:schemeClr val="tx1"/>
                          </a:solidFill>
                          <a:latin typeface="OpenDyslexic" panose="00000500000000000000" pitchFamily="50" charset="0"/>
                        </a:rPr>
                        <a:t>One-sided, unfair treatment of one of the friends, unkind treatment of a friend by another.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881603"/>
                  </a:ext>
                </a:extLst>
              </a:tr>
              <a:tr h="308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OpenDyslexic" panose="00000500000000000000" pitchFamily="50" charset="0"/>
                          <a:ea typeface="+mn-ea"/>
                          <a:cs typeface="+mn-cs"/>
                        </a:rPr>
                        <a:t>a strong feeling of support or being an </a:t>
                      </a:r>
                      <a:r>
                        <a:rPr lang="en-GB" sz="1000" b="0" i="0" kern="1200" dirty="0" err="1">
                          <a:solidFill>
                            <a:schemeClr val="dk1"/>
                          </a:solidFill>
                          <a:effectLst/>
                          <a:latin typeface="OpenDyslexic" panose="00000500000000000000" pitchFamily="50" charset="0"/>
                          <a:ea typeface="+mn-ea"/>
                          <a:cs typeface="+mn-cs"/>
                        </a:rPr>
                        <a:t>allie</a:t>
                      </a:r>
                      <a:r>
                        <a:rPr lang="en-GB" sz="1000" b="0" i="0" kern="1200" dirty="0">
                          <a:solidFill>
                            <a:schemeClr val="dk1"/>
                          </a:solidFill>
                          <a:effectLst/>
                          <a:latin typeface="OpenDyslexic" panose="00000500000000000000" pitchFamily="50" charset="0"/>
                          <a:ea typeface="+mn-ea"/>
                          <a:cs typeface="+mn-cs"/>
                        </a:rPr>
                        <a:t> for someone </a:t>
                      </a:r>
                      <a:endParaRPr lang="en-GB" sz="10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3477687"/>
                  </a:ext>
                </a:extLst>
              </a:tr>
            </a:tbl>
          </a:graphicData>
        </a:graphic>
      </p:graphicFrame>
      <p:sp>
        <p:nvSpPr>
          <p:cNvPr id="8" name="Google Shape;406;p2">
            <a:extLst>
              <a:ext uri="{FF2B5EF4-FFF2-40B4-BE49-F238E27FC236}">
                <a16:creationId xmlns:a16="http://schemas.microsoft.com/office/drawing/2014/main" id="{B437DA4F-EFA8-3D21-53F7-5334E5B06323}"/>
              </a:ext>
            </a:extLst>
          </p:cNvPr>
          <p:cNvSpPr txBox="1">
            <a:spLocks/>
          </p:cNvSpPr>
          <p:nvPr/>
        </p:nvSpPr>
        <p:spPr>
          <a:xfrm>
            <a:off x="252282" y="6645769"/>
            <a:ext cx="6335554" cy="1974900"/>
          </a:xfrm>
          <a:prstGeom prst="rect">
            <a:avLst/>
          </a:prstGeom>
          <a:noFill/>
          <a:ln>
            <a:noFill/>
          </a:ln>
        </p:spPr>
        <p:txBody>
          <a:bodyPr spcFirstLastPara="1"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Dyslexic"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Dyslexic"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Dyslexic"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dk1"/>
              </a:buClr>
              <a:buSzPts val="2400"/>
              <a:buNone/>
            </a:pPr>
            <a:r>
              <a:rPr lang="en-GB" sz="1000" dirty="0"/>
              <a:t>What can you see in these photographs? </a:t>
            </a:r>
          </a:p>
          <a:p>
            <a:pPr marL="342900" indent="-342900">
              <a:lnSpc>
                <a:spcPct val="100000"/>
              </a:lnSpc>
              <a:buClr>
                <a:schemeClr val="dk1"/>
              </a:buClr>
              <a:buSzPts val="2400"/>
            </a:pPr>
            <a:endParaRPr lang="en-GB" sz="1000" dirty="0"/>
          </a:p>
          <a:p>
            <a:pPr marL="342900" indent="-342900">
              <a:lnSpc>
                <a:spcPct val="100000"/>
              </a:lnSpc>
              <a:buClr>
                <a:schemeClr val="dk1"/>
              </a:buClr>
              <a:buSzPts val="2400"/>
            </a:pPr>
            <a:endParaRPr lang="en-GB" sz="1000" dirty="0"/>
          </a:p>
          <a:p>
            <a:pPr marL="0" indent="0">
              <a:lnSpc>
                <a:spcPct val="100000"/>
              </a:lnSpc>
              <a:buClr>
                <a:schemeClr val="dk1"/>
              </a:buClr>
              <a:buSzPts val="2400"/>
              <a:buNone/>
            </a:pPr>
            <a:r>
              <a:rPr lang="en-GB" sz="1000" dirty="0"/>
              <a:t>How can you tell that these people are friends? </a:t>
            </a:r>
          </a:p>
          <a:p>
            <a:pPr marL="0" indent="0">
              <a:lnSpc>
                <a:spcPct val="100000"/>
              </a:lnSpc>
              <a:buClr>
                <a:schemeClr val="dk1"/>
              </a:buClr>
              <a:buSzPts val="2400"/>
              <a:buNone/>
            </a:pPr>
            <a:endParaRPr lang="en-GB" sz="1000" dirty="0"/>
          </a:p>
          <a:p>
            <a:pPr marL="0" indent="0">
              <a:lnSpc>
                <a:spcPct val="100000"/>
              </a:lnSpc>
              <a:buClr>
                <a:schemeClr val="dk1"/>
              </a:buClr>
              <a:buSzPts val="2400"/>
              <a:buNone/>
            </a:pPr>
            <a:endParaRPr lang="en-GB" sz="1000" dirty="0"/>
          </a:p>
          <a:p>
            <a:pPr marL="0" indent="0">
              <a:lnSpc>
                <a:spcPct val="100000"/>
              </a:lnSpc>
              <a:buClr>
                <a:schemeClr val="dk1"/>
              </a:buClr>
              <a:buSzPts val="2400"/>
              <a:buNone/>
            </a:pPr>
            <a:r>
              <a:rPr lang="en-GB" sz="1000" dirty="0"/>
              <a:t>What are the characteristics of a positive friendship?</a:t>
            </a:r>
          </a:p>
        </p:txBody>
      </p:sp>
      <p:sp>
        <p:nvSpPr>
          <p:cNvPr id="10" name="TextBox 9">
            <a:extLst>
              <a:ext uri="{FF2B5EF4-FFF2-40B4-BE49-F238E27FC236}">
                <a16:creationId xmlns:a16="http://schemas.microsoft.com/office/drawing/2014/main" id="{D0EE74BE-1E95-D96C-B5D8-54FD30C47ABA}"/>
              </a:ext>
            </a:extLst>
          </p:cNvPr>
          <p:cNvSpPr txBox="1"/>
          <p:nvPr/>
        </p:nvSpPr>
        <p:spPr>
          <a:xfrm>
            <a:off x="170263" y="6784953"/>
            <a:ext cx="6857999" cy="2585323"/>
          </a:xfrm>
          <a:prstGeom prst="rect">
            <a:avLst/>
          </a:prstGeom>
          <a:noFill/>
        </p:spPr>
        <p:txBody>
          <a:bodyPr wrap="square" rtlCol="0">
            <a:spAutoFit/>
          </a:bodyPr>
          <a:lstStyle/>
          <a:p>
            <a:r>
              <a:rPr lang="en-GB" u="sng" dirty="0"/>
              <a:t>																												</a:t>
            </a:r>
          </a:p>
          <a:p>
            <a:endParaRPr lang="en-GB" u="sng" dirty="0"/>
          </a:p>
          <a:p>
            <a:r>
              <a:rPr lang="en-GB" u="sng" dirty="0"/>
              <a:t>																												</a:t>
            </a:r>
          </a:p>
          <a:p>
            <a:endParaRPr lang="en-GB" u="sng" dirty="0"/>
          </a:p>
          <a:p>
            <a:r>
              <a:rPr lang="en-GB" u="sng" dirty="0"/>
              <a:t>														</a:t>
            </a:r>
          </a:p>
          <a:p>
            <a:r>
              <a:rPr lang="en-GB" u="sng" dirty="0"/>
              <a:t>																												</a:t>
            </a:r>
          </a:p>
        </p:txBody>
      </p:sp>
    </p:spTree>
    <p:extLst>
      <p:ext uri="{BB962C8B-B14F-4D97-AF65-F5344CB8AC3E}">
        <p14:creationId xmlns:p14="http://schemas.microsoft.com/office/powerpoint/2010/main" val="33001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41DC22-220E-4E1D-A589-0D37F5A76125}"/>
              </a:ext>
            </a:extLst>
          </p:cNvPr>
          <p:cNvSpPr>
            <a:spLocks noGrp="1"/>
          </p:cNvSpPr>
          <p:nvPr>
            <p:ph type="sldNum" sz="quarter" idx="12"/>
          </p:nvPr>
        </p:nvSpPr>
        <p:spPr/>
        <p:txBody>
          <a:bodyPr/>
          <a:lstStyle/>
          <a:p>
            <a:fld id="{622CA69B-FCC7-420A-B9BE-C31FA725E113}" type="slidenum">
              <a:rPr lang="en-GB" smtClean="0"/>
              <a:t>50</a:t>
            </a:fld>
            <a:endParaRPr lang="en-GB"/>
          </a:p>
        </p:txBody>
      </p:sp>
      <p:sp>
        <p:nvSpPr>
          <p:cNvPr id="5" name="TextBox 4">
            <a:extLst>
              <a:ext uri="{FF2B5EF4-FFF2-40B4-BE49-F238E27FC236}">
                <a16:creationId xmlns:a16="http://schemas.microsoft.com/office/drawing/2014/main" id="{7B40B42F-FE34-4C04-8620-09F4BBB13C3D}"/>
              </a:ext>
            </a:extLst>
          </p:cNvPr>
          <p:cNvSpPr txBox="1"/>
          <p:nvPr/>
        </p:nvSpPr>
        <p:spPr>
          <a:xfrm>
            <a:off x="-1" y="8321"/>
            <a:ext cx="6687737" cy="307777"/>
          </a:xfrm>
          <a:prstGeom prst="rect">
            <a:avLst/>
          </a:prstGeom>
          <a:noFill/>
        </p:spPr>
        <p:txBody>
          <a:bodyPr wrap="square" rtlCol="0">
            <a:spAutoFit/>
          </a:bodyPr>
          <a:lstStyle/>
          <a:p>
            <a:r>
              <a:rPr lang="en-GB" sz="1400" u="sng" dirty="0">
                <a:latin typeface="OpenDyslexic" panose="00000500000000000000" pitchFamily="50" charset="0"/>
              </a:rPr>
              <a:t>BQ4: What is FGM?  </a:t>
            </a:r>
          </a:p>
        </p:txBody>
      </p:sp>
      <p:sp>
        <p:nvSpPr>
          <p:cNvPr id="6" name="TextBox 5">
            <a:extLst>
              <a:ext uri="{FF2B5EF4-FFF2-40B4-BE49-F238E27FC236}">
                <a16:creationId xmlns:a16="http://schemas.microsoft.com/office/drawing/2014/main" id="{B03D606C-15C6-4ADE-A1F1-48AFB905C005}"/>
              </a:ext>
            </a:extLst>
          </p:cNvPr>
          <p:cNvSpPr txBox="1"/>
          <p:nvPr/>
        </p:nvSpPr>
        <p:spPr>
          <a:xfrm>
            <a:off x="0" y="230997"/>
            <a:ext cx="6705601" cy="3385542"/>
          </a:xfrm>
          <a:prstGeom prst="rect">
            <a:avLst/>
          </a:prstGeom>
          <a:noFill/>
        </p:spPr>
        <p:txBody>
          <a:bodyPr wrap="square" rtlCol="0">
            <a:spAutoFit/>
          </a:bodyPr>
          <a:lstStyle/>
          <a:p>
            <a:r>
              <a:rPr lang="en-GB" sz="1400" u="sng" dirty="0">
                <a:latin typeface="OpenDyslexic" panose="00000500000000000000" pitchFamily="50" charset="0"/>
              </a:rPr>
              <a:t>Do now: Drill questions</a:t>
            </a:r>
            <a:r>
              <a:rPr lang="en-GB" sz="1400" dirty="0">
                <a:latin typeface="OpenDyslexic" panose="00000500000000000000" pitchFamily="50" charset="0"/>
              </a:rPr>
              <a:t>: </a:t>
            </a:r>
          </a:p>
          <a:p>
            <a:endParaRPr lang="en-GB" sz="500" dirty="0">
              <a:latin typeface="OpenDyslexic" panose="00000500000000000000" pitchFamily="50" charset="0"/>
            </a:endParaRPr>
          </a:p>
          <a:p>
            <a:pPr marL="342900" indent="-342900">
              <a:buAutoNum type="alphaUcPeriod"/>
            </a:pPr>
            <a:r>
              <a:rPr lang="en-GB" sz="1400" dirty="0">
                <a:latin typeface="OpenDyslexic" panose="00000500000000000000" pitchFamily="50" charset="0"/>
              </a:rPr>
              <a:t>What is a hazard? </a:t>
            </a:r>
            <a:r>
              <a:rPr lang="en-GB" sz="1400" u="sng" dirty="0">
                <a:latin typeface="OpenDyslexic" panose="00000500000000000000" pitchFamily="50" charset="0"/>
              </a:rPr>
              <a:t>																								</a:t>
            </a:r>
          </a:p>
          <a:p>
            <a:pPr marL="342900" indent="-342900">
              <a:buAutoNum type="alphaUcPeriod"/>
            </a:pPr>
            <a:endParaRPr lang="en-GB" sz="500" u="sng" dirty="0">
              <a:latin typeface="OpenDyslexic" panose="00000500000000000000" pitchFamily="50" charset="0"/>
            </a:endParaRPr>
          </a:p>
          <a:p>
            <a:pPr marL="342900" indent="-342900">
              <a:buAutoNum type="alphaUcPeriod"/>
            </a:pPr>
            <a:r>
              <a:rPr lang="en-GB" sz="1400" dirty="0">
                <a:latin typeface="OpenDyslexic" panose="00000500000000000000" pitchFamily="50" charset="0"/>
              </a:rPr>
              <a:t>Name 2 female reproductive organs.</a:t>
            </a:r>
          </a:p>
          <a:p>
            <a:r>
              <a:rPr lang="en-GB" sz="1400" dirty="0">
                <a:latin typeface="OpenDyslexic" panose="00000500000000000000" pitchFamily="50" charset="0"/>
              </a:rPr>
              <a:t>	</a:t>
            </a:r>
            <a:r>
              <a:rPr lang="en-GB" sz="1400" u="sng" dirty="0">
                <a:latin typeface="OpenDyslexic" panose="00000500000000000000" pitchFamily="50" charset="0"/>
              </a:rPr>
              <a:t>																											</a:t>
            </a:r>
          </a:p>
          <a:p>
            <a:pPr marL="342900" indent="-342900">
              <a:buAutoNum type="alphaUcPeriod"/>
            </a:pPr>
            <a:endParaRPr lang="en-GB" sz="1400" dirty="0">
              <a:latin typeface="OpenDyslexic" panose="00000500000000000000" pitchFamily="50" charset="0"/>
            </a:endParaRPr>
          </a:p>
          <a:p>
            <a:r>
              <a:rPr lang="en-GB" sz="1400" dirty="0">
                <a:latin typeface="OpenDyslexic" panose="00000500000000000000" pitchFamily="50" charset="0"/>
              </a:rPr>
              <a:t>C. State two ways your body changes during puberty.  </a:t>
            </a:r>
            <a:r>
              <a:rPr lang="en-GB" sz="1400" u="sng" dirty="0">
                <a:latin typeface="OpenDyslexic" panose="00000500000000000000" pitchFamily="50" charset="0"/>
              </a:rPr>
              <a:t>																															</a:t>
            </a:r>
          </a:p>
          <a:p>
            <a:endParaRPr lang="en-GB" sz="1400" u="sng" dirty="0">
              <a:latin typeface="OpenDyslexic" panose="00000500000000000000" pitchFamily="50" charset="0"/>
            </a:endParaRPr>
          </a:p>
          <a:p>
            <a:r>
              <a:rPr lang="en-GB" sz="1400" dirty="0">
                <a:solidFill>
                  <a:srgbClr val="FF3399"/>
                </a:solidFill>
                <a:latin typeface="OpenDyslexic" panose="00000500000000000000" pitchFamily="50" charset="0"/>
              </a:rPr>
              <a:t>Exam style question: </a:t>
            </a:r>
          </a:p>
          <a:p>
            <a:pPr marL="342900" indent="-342900">
              <a:buAutoNum type="alphaUcPeriod"/>
            </a:pPr>
            <a:r>
              <a:rPr lang="en-GB" sz="1400" dirty="0">
                <a:latin typeface="OpenDyslexic" panose="00000500000000000000" pitchFamily="50" charset="0"/>
              </a:rPr>
              <a:t>What is meant by the term free will (2 marks) </a:t>
            </a:r>
            <a:r>
              <a:rPr lang="en-GB" u="sng" dirty="0"/>
              <a:t>																		</a:t>
            </a:r>
          </a:p>
        </p:txBody>
      </p:sp>
      <p:graphicFrame>
        <p:nvGraphicFramePr>
          <p:cNvPr id="8" name="Table 7">
            <a:extLst>
              <a:ext uri="{FF2B5EF4-FFF2-40B4-BE49-F238E27FC236}">
                <a16:creationId xmlns:a16="http://schemas.microsoft.com/office/drawing/2014/main" id="{66DDB15B-7C8E-4A5A-BBED-5BE86F08FDDA}"/>
              </a:ext>
            </a:extLst>
          </p:cNvPr>
          <p:cNvGraphicFramePr>
            <a:graphicFrameLocks noGrp="1"/>
          </p:cNvGraphicFramePr>
          <p:nvPr>
            <p:extLst>
              <p:ext uri="{D42A27DB-BD31-4B8C-83A1-F6EECF244321}">
                <p14:modId xmlns:p14="http://schemas.microsoft.com/office/powerpoint/2010/main" val="3969626872"/>
              </p:ext>
            </p:extLst>
          </p:nvPr>
        </p:nvGraphicFramePr>
        <p:xfrm>
          <a:off x="170264" y="3630045"/>
          <a:ext cx="1772837" cy="1632413"/>
        </p:xfrm>
        <a:graphic>
          <a:graphicData uri="http://schemas.openxmlformats.org/drawingml/2006/table">
            <a:tbl>
              <a:tblPr firstRow="1" bandRow="1">
                <a:tableStyleId>{5C22544A-7EE6-4342-B048-85BDC9FD1C3A}</a:tableStyleId>
              </a:tblPr>
              <a:tblGrid>
                <a:gridCol w="1772837">
                  <a:extLst>
                    <a:ext uri="{9D8B030D-6E8A-4147-A177-3AD203B41FA5}">
                      <a16:colId xmlns:a16="http://schemas.microsoft.com/office/drawing/2014/main" val="2002587198"/>
                    </a:ext>
                  </a:extLst>
                </a:gridCol>
              </a:tblGrid>
              <a:tr h="549668">
                <a:tc>
                  <a:txBody>
                    <a:bodyPr/>
                    <a:lstStyle/>
                    <a:p>
                      <a:r>
                        <a:rPr lang="en-GB" sz="1200" b="0" dirty="0">
                          <a:solidFill>
                            <a:schemeClr val="tx1"/>
                          </a:solidFill>
                          <a:latin typeface="OpenDyslexic" panose="00000500000000000000" pitchFamily="50" charset="0"/>
                        </a:rPr>
                        <a:t>Female genital mutilation (FGM)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376472">
                <a:tc>
                  <a:txBody>
                    <a:bodyPr/>
                    <a:lstStyle/>
                    <a:p>
                      <a:r>
                        <a:rPr lang="en-GB" sz="1200" b="0" i="0" kern="1200" dirty="0">
                          <a:solidFill>
                            <a:schemeClr val="dk1"/>
                          </a:solidFill>
                          <a:effectLst/>
                          <a:latin typeface="OpenDyslexic" panose="00000500000000000000" pitchFamily="50" charset="0"/>
                          <a:ea typeface="+mn-ea"/>
                          <a:cs typeface="+mn-cs"/>
                        </a:rPr>
                        <a:t>External Genitalia </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329801">
                <a:tc>
                  <a:txBody>
                    <a:bodyPr/>
                    <a:lstStyle/>
                    <a:p>
                      <a:r>
                        <a:rPr lang="en-GB" sz="1200" b="0" dirty="0">
                          <a:solidFill>
                            <a:schemeClr val="tx1"/>
                          </a:solidFill>
                          <a:latin typeface="OpenDyslexic" panose="00000500000000000000" pitchFamily="50" charset="0"/>
                        </a:rPr>
                        <a:t>Abuse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376472">
                <a:tc>
                  <a:txBody>
                    <a:bodyPr/>
                    <a:lstStyle/>
                    <a:p>
                      <a:r>
                        <a:rPr lang="en-GB" sz="1200" b="0" dirty="0">
                          <a:solidFill>
                            <a:schemeClr val="tx1"/>
                          </a:solidFill>
                          <a:latin typeface="OpenDyslexic" panose="00000500000000000000" pitchFamily="50" charset="0"/>
                        </a:rPr>
                        <a:t>Human rights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9" name="Table 8">
            <a:extLst>
              <a:ext uri="{FF2B5EF4-FFF2-40B4-BE49-F238E27FC236}">
                <a16:creationId xmlns:a16="http://schemas.microsoft.com/office/drawing/2014/main" id="{D6BF0A17-32D8-48F7-8C30-A7A9A309AC72}"/>
              </a:ext>
            </a:extLst>
          </p:cNvPr>
          <p:cNvGraphicFramePr>
            <a:graphicFrameLocks noGrp="1"/>
          </p:cNvGraphicFramePr>
          <p:nvPr>
            <p:extLst>
              <p:ext uri="{D42A27DB-BD31-4B8C-83A1-F6EECF244321}">
                <p14:modId xmlns:p14="http://schemas.microsoft.com/office/powerpoint/2010/main" val="996364540"/>
              </p:ext>
            </p:extLst>
          </p:nvPr>
        </p:nvGraphicFramePr>
        <p:xfrm>
          <a:off x="2782486" y="3616539"/>
          <a:ext cx="3905250" cy="1645920"/>
        </p:xfrm>
        <a:graphic>
          <a:graphicData uri="http://schemas.openxmlformats.org/drawingml/2006/table">
            <a:tbl>
              <a:tblPr firstRow="1" bandRow="1">
                <a:tableStyleId>{5C22544A-7EE6-4342-B048-85BDC9FD1C3A}</a:tableStyleId>
              </a:tblPr>
              <a:tblGrid>
                <a:gridCol w="3905250">
                  <a:extLst>
                    <a:ext uri="{9D8B030D-6E8A-4147-A177-3AD203B41FA5}">
                      <a16:colId xmlns:a16="http://schemas.microsoft.com/office/drawing/2014/main" val="2002587198"/>
                    </a:ext>
                  </a:extLst>
                </a:gridCol>
              </a:tblGrid>
              <a:tr h="324055">
                <a:tc>
                  <a:txBody>
                    <a:bodyPr/>
                    <a:lstStyle/>
                    <a:p>
                      <a:r>
                        <a:rPr lang="en-GB" sz="1200" b="0" dirty="0">
                          <a:solidFill>
                            <a:schemeClr val="tx1"/>
                          </a:solidFill>
                          <a:latin typeface="OpenDyslexic" panose="00000500000000000000" pitchFamily="50" charset="0"/>
                        </a:rPr>
                        <a:t>The reproductive organs that can be seen on the outside of the 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212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OpenDyslexic" panose="00000500000000000000" pitchFamily="50" charset="0"/>
                          <a:ea typeface="+mn-ea"/>
                          <a:cs typeface="+mn-cs"/>
                        </a:rPr>
                        <a:t>Treat with cruelty or violence</a:t>
                      </a:r>
                      <a:endParaRPr lang="en-GB" sz="1100" b="0" dirty="0">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324055">
                <a:tc>
                  <a:txBody>
                    <a:bodyPr/>
                    <a:lstStyle/>
                    <a:p>
                      <a:r>
                        <a:rPr lang="en-GB" sz="1200" b="0" i="0" kern="1200" dirty="0">
                          <a:solidFill>
                            <a:schemeClr val="dk1"/>
                          </a:solidFill>
                          <a:effectLst/>
                          <a:latin typeface="OpenDyslexic" panose="00000500000000000000" pitchFamily="50" charset="0"/>
                          <a:ea typeface="+mn-ea"/>
                          <a:cs typeface="+mn-cs"/>
                        </a:rPr>
                        <a:t>All procedures involving partial or total removal of the external female genitalia</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324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OpenDyslexic" panose="00000500000000000000" pitchFamily="50" charset="0"/>
                        </a:rPr>
                        <a:t>The rights that everyone has simply because they are human. </a:t>
                      </a:r>
                      <a:endParaRPr lang="en-GB" sz="12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10" name="TextBox 9">
            <a:extLst>
              <a:ext uri="{FF2B5EF4-FFF2-40B4-BE49-F238E27FC236}">
                <a16:creationId xmlns:a16="http://schemas.microsoft.com/office/drawing/2014/main" id="{5A59A7C1-7802-460D-BCAC-CE17966A08DC}"/>
              </a:ext>
            </a:extLst>
          </p:cNvPr>
          <p:cNvSpPr txBox="1"/>
          <p:nvPr/>
        </p:nvSpPr>
        <p:spPr>
          <a:xfrm>
            <a:off x="96210" y="5275964"/>
            <a:ext cx="6712848" cy="4231928"/>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Why does FGM occur?</a:t>
            </a:r>
          </a:p>
          <a:p>
            <a:pPr algn="l" fontAlgn="base"/>
            <a:r>
              <a:rPr lang="en-GB" sz="1100" b="0" i="0" dirty="0">
                <a:solidFill>
                  <a:srgbClr val="3F3F42"/>
                </a:solidFill>
                <a:effectLst/>
                <a:latin typeface="OpenDyslexic" panose="00000500000000000000" pitchFamily="50" charset="0"/>
              </a:rPr>
              <a:t>The most frequently cited reasons for carrying out FGM are social acceptance, religion, misconceptions about hygiene, a means of preserving a girl or woman's virginity, making the woman "</a:t>
            </a:r>
            <a:r>
              <a:rPr lang="en-GB" sz="1100" b="0" i="0" dirty="0" err="1">
                <a:solidFill>
                  <a:srgbClr val="3F3F42"/>
                </a:solidFill>
                <a:effectLst/>
                <a:latin typeface="OpenDyslexic" panose="00000500000000000000" pitchFamily="50" charset="0"/>
              </a:rPr>
              <a:t>marriagble</a:t>
            </a:r>
            <a:r>
              <a:rPr lang="en-GB" sz="1100" b="0" i="0" dirty="0">
                <a:solidFill>
                  <a:srgbClr val="3F3F42"/>
                </a:solidFill>
                <a:effectLst/>
                <a:latin typeface="OpenDyslexic" panose="00000500000000000000" pitchFamily="50" charset="0"/>
              </a:rPr>
              <a:t>" . </a:t>
            </a:r>
          </a:p>
          <a:p>
            <a:pPr algn="l" fontAlgn="base"/>
            <a:r>
              <a:rPr lang="en-GB" sz="1100" b="0" i="0" dirty="0">
                <a:solidFill>
                  <a:srgbClr val="3F3F42"/>
                </a:solidFill>
                <a:effectLst/>
                <a:latin typeface="OpenDyslexic" panose="00000500000000000000" pitchFamily="50" charset="0"/>
              </a:rPr>
              <a:t>In some cultures FGM is regarded as a rite of passage into adulthood, and considered a pre-requisite for marriage.</a:t>
            </a:r>
          </a:p>
          <a:p>
            <a:pPr algn="l" fontAlgn="base"/>
            <a:r>
              <a:rPr lang="en-GB" sz="1100" b="0" i="0" dirty="0">
                <a:solidFill>
                  <a:srgbClr val="3F3F42"/>
                </a:solidFill>
                <a:effectLst/>
                <a:latin typeface="OpenDyslexic" panose="00000500000000000000" pitchFamily="50" charset="0"/>
              </a:rPr>
              <a:t>Although there are no hygienic advantages or health benefits to FGM, practising communities believe that women's vaginas need to be cut - and women who have not undergone FGM are regarded as unhealthy, unclean or unworthy.</a:t>
            </a:r>
          </a:p>
          <a:p>
            <a:pPr algn="l" fontAlgn="base"/>
            <a:r>
              <a:rPr lang="en-GB" sz="1100" b="0" i="0" dirty="0">
                <a:solidFill>
                  <a:srgbClr val="3F3F42"/>
                </a:solidFill>
                <a:effectLst/>
                <a:latin typeface="OpenDyslexic" panose="00000500000000000000" pitchFamily="50" charset="0"/>
              </a:rPr>
              <a:t>Often it's performed against their will, and health professionals worldwide consider it a form of violence against women and a violation of their human rights. When FGM is inflicted on children, it is child abuse. </a:t>
            </a:r>
          </a:p>
          <a:p>
            <a:pPr algn="l" fontAlgn="base"/>
            <a:endParaRPr lang="en-GB" sz="100" dirty="0">
              <a:solidFill>
                <a:srgbClr val="3F3F42"/>
              </a:solidFill>
              <a:latin typeface="OpenDyslexic" panose="00000500000000000000" pitchFamily="50" charset="0"/>
            </a:endParaRPr>
          </a:p>
          <a:p>
            <a:pPr algn="l" fontAlgn="base"/>
            <a:endParaRPr lang="en-GB" sz="400" b="0" i="0" dirty="0">
              <a:solidFill>
                <a:srgbClr val="3F3F42"/>
              </a:solidFill>
              <a:effectLst/>
              <a:latin typeface="OpenDyslexic" panose="00000500000000000000" pitchFamily="50" charset="0"/>
            </a:endParaRPr>
          </a:p>
          <a:p>
            <a:pPr algn="l" fontAlgn="base"/>
            <a:r>
              <a:rPr lang="en-GB" sz="1100" b="0" i="0" dirty="0">
                <a:solidFill>
                  <a:srgbClr val="3F3F42"/>
                </a:solidFill>
                <a:effectLst/>
                <a:latin typeface="OpenDyslexic" panose="00000500000000000000" pitchFamily="50" charset="0"/>
              </a:rPr>
              <a:t>Why does FGM occur? </a:t>
            </a:r>
          </a:p>
          <a:p>
            <a:pPr algn="l" fontAlgn="base"/>
            <a:r>
              <a:rPr lang="en-GB" sz="1400" u="sng" dirty="0">
                <a:solidFill>
                  <a:srgbClr val="3F3F42"/>
                </a:solidFill>
                <a:latin typeface="OpenDyslexic" panose="00000500000000000000" pitchFamily="50" charset="0"/>
              </a:rPr>
              <a:t>																												</a:t>
            </a:r>
          </a:p>
          <a:p>
            <a:pPr algn="l" fontAlgn="base"/>
            <a:endParaRPr lang="en-GB" sz="700" b="0" i="0" dirty="0">
              <a:solidFill>
                <a:srgbClr val="3F3F42"/>
              </a:solidFill>
              <a:effectLst/>
              <a:latin typeface="OpenDyslexic" panose="00000500000000000000" pitchFamily="50" charset="0"/>
            </a:endParaRPr>
          </a:p>
          <a:p>
            <a:pPr algn="l" fontAlgn="base"/>
            <a:r>
              <a:rPr lang="en-GB" sz="1100" b="0" i="0" dirty="0">
                <a:solidFill>
                  <a:srgbClr val="3F3F42"/>
                </a:solidFill>
                <a:effectLst/>
                <a:latin typeface="OpenDyslexic" panose="00000500000000000000" pitchFamily="50" charset="0"/>
              </a:rPr>
              <a:t>How does FGM link to different cultures views on marriage? </a:t>
            </a:r>
          </a:p>
          <a:p>
            <a:r>
              <a:rPr lang="en-GB" sz="1400" u="sng" dirty="0">
                <a:solidFill>
                  <a:srgbClr val="3F3F42"/>
                </a:solidFill>
                <a:latin typeface="OpenDyslexic" panose="00000500000000000000" pitchFamily="50" charset="0"/>
              </a:rPr>
              <a:t>																												</a:t>
            </a:r>
          </a:p>
          <a:p>
            <a:endParaRPr lang="en-GB" sz="1100" dirty="0">
              <a:solidFill>
                <a:srgbClr val="3F3F42"/>
              </a:solidFill>
              <a:latin typeface="OpenDyslexic" panose="00000500000000000000" pitchFamily="50" charset="0"/>
            </a:endParaRPr>
          </a:p>
          <a:p>
            <a:r>
              <a:rPr lang="en-GB" sz="1100" dirty="0">
                <a:solidFill>
                  <a:srgbClr val="3F3F42"/>
                </a:solidFill>
                <a:latin typeface="OpenDyslexic" panose="00000500000000000000" pitchFamily="50" charset="0"/>
              </a:rPr>
              <a:t>What is the view of health professions around the world? </a:t>
            </a:r>
          </a:p>
          <a:p>
            <a:r>
              <a:rPr lang="en-GB" sz="1100" u="sng" dirty="0">
                <a:solidFill>
                  <a:srgbClr val="3F3F42"/>
                </a:solidFill>
                <a:latin typeface="OpenDyslexic" panose="00000500000000000000" pitchFamily="50" charset="0"/>
              </a:rPr>
              <a:t>        																											</a:t>
            </a:r>
          </a:p>
        </p:txBody>
      </p:sp>
    </p:spTree>
    <p:extLst>
      <p:ext uri="{BB962C8B-B14F-4D97-AF65-F5344CB8AC3E}">
        <p14:creationId xmlns:p14="http://schemas.microsoft.com/office/powerpoint/2010/main" val="2697686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96DA59-3BEF-4FB2-93F6-4E9C1C9DE99A}"/>
              </a:ext>
            </a:extLst>
          </p:cNvPr>
          <p:cNvSpPr>
            <a:spLocks noGrp="1"/>
          </p:cNvSpPr>
          <p:nvPr>
            <p:ph type="sldNum" sz="quarter" idx="12"/>
          </p:nvPr>
        </p:nvSpPr>
        <p:spPr/>
        <p:txBody>
          <a:bodyPr/>
          <a:lstStyle/>
          <a:p>
            <a:fld id="{622CA69B-FCC7-420A-B9BE-C31FA725E113}" type="slidenum">
              <a:rPr lang="en-GB" smtClean="0"/>
              <a:t>51</a:t>
            </a:fld>
            <a:endParaRPr lang="en-GB"/>
          </a:p>
        </p:txBody>
      </p:sp>
      <p:sp>
        <p:nvSpPr>
          <p:cNvPr id="14" name="Rectangle 13">
            <a:extLst>
              <a:ext uri="{FF2B5EF4-FFF2-40B4-BE49-F238E27FC236}">
                <a16:creationId xmlns:a16="http://schemas.microsoft.com/office/drawing/2014/main" id="{E1A36E64-5FAD-4A37-8F67-69A558655EF7}"/>
              </a:ext>
            </a:extLst>
          </p:cNvPr>
          <p:cNvSpPr/>
          <p:nvPr/>
        </p:nvSpPr>
        <p:spPr>
          <a:xfrm>
            <a:off x="2797880" y="960371"/>
            <a:ext cx="1262239" cy="603326"/>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OpenDyslexic" panose="00000500000000000000" pitchFamily="50" charset="0"/>
              </a:rPr>
              <a:t>Dangers of FGM?  </a:t>
            </a:r>
          </a:p>
        </p:txBody>
      </p:sp>
      <p:sp>
        <p:nvSpPr>
          <p:cNvPr id="2" name="TextBox 1">
            <a:extLst>
              <a:ext uri="{FF2B5EF4-FFF2-40B4-BE49-F238E27FC236}">
                <a16:creationId xmlns:a16="http://schemas.microsoft.com/office/drawing/2014/main" id="{E7C1A279-E21A-4392-BDED-534826EC0240}"/>
              </a:ext>
            </a:extLst>
          </p:cNvPr>
          <p:cNvSpPr txBox="1"/>
          <p:nvPr/>
        </p:nvSpPr>
        <p:spPr>
          <a:xfrm>
            <a:off x="285750" y="2733675"/>
            <a:ext cx="6401987" cy="3693319"/>
          </a:xfrm>
          <a:prstGeom prst="rect">
            <a:avLst/>
          </a:prstGeom>
          <a:noFill/>
          <a:ln>
            <a:solidFill>
              <a:schemeClr val="bg1">
                <a:lumMod val="65000"/>
              </a:schemeClr>
            </a:solidFill>
          </a:ln>
        </p:spPr>
        <p:txBody>
          <a:bodyPr wrap="square" rtlCol="0">
            <a:spAutoFit/>
          </a:bodyPr>
          <a:lstStyle/>
          <a:p>
            <a:r>
              <a:rPr lang="en-GB" sz="1200" dirty="0">
                <a:latin typeface="OpenDyslexic" panose="00000500000000000000" pitchFamily="50" charset="0"/>
              </a:rPr>
              <a:t>Letter planning</a:t>
            </a:r>
            <a:r>
              <a:rPr lang="en-GB" dirty="0"/>
              <a:t>:</a:t>
            </a:r>
          </a:p>
          <a:p>
            <a:pPr algn="ctr"/>
            <a:r>
              <a:rPr lang="en-GB" u="sng" dirty="0"/>
              <a:t>																																																																																																																																																												</a:t>
            </a:r>
          </a:p>
        </p:txBody>
      </p:sp>
      <p:sp>
        <p:nvSpPr>
          <p:cNvPr id="6" name="TextBox 5">
            <a:extLst>
              <a:ext uri="{FF2B5EF4-FFF2-40B4-BE49-F238E27FC236}">
                <a16:creationId xmlns:a16="http://schemas.microsoft.com/office/drawing/2014/main" id="{A7B3605A-4CE3-1D40-59A9-D56C07101C0C}"/>
              </a:ext>
            </a:extLst>
          </p:cNvPr>
          <p:cNvSpPr txBox="1"/>
          <p:nvPr/>
        </p:nvSpPr>
        <p:spPr>
          <a:xfrm>
            <a:off x="285750" y="6457407"/>
            <a:ext cx="5890846" cy="276999"/>
          </a:xfrm>
          <a:prstGeom prst="rect">
            <a:avLst/>
          </a:prstGeom>
          <a:noFill/>
        </p:spPr>
        <p:txBody>
          <a:bodyPr wrap="square" rtlCol="0">
            <a:spAutoFit/>
          </a:bodyPr>
          <a:lstStyle/>
          <a:p>
            <a:r>
              <a:rPr lang="en-GB" sz="1200" u="sng" dirty="0">
                <a:latin typeface="OpenDyslexic" panose="00000500000000000000" pitchFamily="50" charset="0"/>
              </a:rPr>
              <a:t>Success criteria</a:t>
            </a:r>
            <a:r>
              <a:rPr lang="en-GB" sz="1200" u="sng" dirty="0"/>
              <a:t>: [10 marks]</a:t>
            </a:r>
          </a:p>
        </p:txBody>
      </p:sp>
      <p:graphicFrame>
        <p:nvGraphicFramePr>
          <p:cNvPr id="7" name="Table 3">
            <a:extLst>
              <a:ext uri="{FF2B5EF4-FFF2-40B4-BE49-F238E27FC236}">
                <a16:creationId xmlns:a16="http://schemas.microsoft.com/office/drawing/2014/main" id="{B0F37FFC-E474-0B82-70F0-8BACAD282E03}"/>
              </a:ext>
            </a:extLst>
          </p:cNvPr>
          <p:cNvGraphicFramePr>
            <a:graphicFrameLocks noGrp="1"/>
          </p:cNvGraphicFramePr>
          <p:nvPr/>
        </p:nvGraphicFramePr>
        <p:xfrm>
          <a:off x="359996" y="6826739"/>
          <a:ext cx="6401988" cy="2564036"/>
        </p:xfrm>
        <a:graphic>
          <a:graphicData uri="http://schemas.openxmlformats.org/drawingml/2006/table">
            <a:tbl>
              <a:tblPr firstRow="1" bandRow="1">
                <a:tableStyleId>{5C22544A-7EE6-4342-B048-85BDC9FD1C3A}</a:tableStyleId>
              </a:tblPr>
              <a:tblGrid>
                <a:gridCol w="2496963">
                  <a:extLst>
                    <a:ext uri="{9D8B030D-6E8A-4147-A177-3AD203B41FA5}">
                      <a16:colId xmlns:a16="http://schemas.microsoft.com/office/drawing/2014/main" val="1873883192"/>
                    </a:ext>
                  </a:extLst>
                </a:gridCol>
                <a:gridCol w="3905025">
                  <a:extLst>
                    <a:ext uri="{9D8B030D-6E8A-4147-A177-3AD203B41FA5}">
                      <a16:colId xmlns:a16="http://schemas.microsoft.com/office/drawing/2014/main" val="3839379477"/>
                    </a:ext>
                  </a:extLst>
                </a:gridCol>
              </a:tblGrid>
              <a:tr h="364466">
                <a:tc>
                  <a:txBody>
                    <a:bodyPr/>
                    <a:lstStyle/>
                    <a:p>
                      <a:r>
                        <a:rPr lang="en-GB" sz="1100" b="1" dirty="0">
                          <a:solidFill>
                            <a:schemeClr val="tx1"/>
                          </a:solidFill>
                          <a:latin typeface="OpenDyslexic" panose="00000500000000000000" pitchFamily="50" charset="0"/>
                        </a:rPr>
                        <a:t>Structure of the letter:</a:t>
                      </a:r>
                    </a:p>
                    <a:p>
                      <a:r>
                        <a:rPr lang="en-GB" sz="1100" b="1" dirty="0">
                          <a:solidFill>
                            <a:schemeClr val="tx1"/>
                          </a:solidFill>
                          <a:latin typeface="OpenDyslexic" panose="00000500000000000000" pitchFamily="50" charset="0"/>
                        </a:rPr>
                        <a:t>	</a:t>
                      </a:r>
                      <a:endParaRPr lang="en-GB"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Correct salutations [Dear Minister for Health, yours faithfully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9902382"/>
                  </a:ext>
                </a:extLst>
              </a:tr>
              <a:tr h="617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OpenDyslexic" panose="00000500000000000000" pitchFamily="50" charset="0"/>
                        </a:rPr>
                        <a:t>I am writing to you about…..</a:t>
                      </a:r>
                    </a:p>
                    <a:p>
                      <a:endParaRPr lang="en-GB"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What is FGM? [1]</a:t>
                      </a:r>
                    </a:p>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How many reported cases are there? [1]</a:t>
                      </a:r>
                    </a:p>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What does the law say?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2518600"/>
                  </a:ext>
                </a:extLst>
              </a:tr>
              <a:tr h="643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OpenDyslexic" panose="00000500000000000000" pitchFamily="50" charset="0"/>
                        </a:rPr>
                        <a:t>This crime is horrific because …….</a:t>
                      </a:r>
                    </a:p>
                    <a:p>
                      <a:endParaRPr lang="en-GB"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What are the life long effects on women [pregnancy, birth, general health] ? [1]</a:t>
                      </a:r>
                    </a:p>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Religious / cultural attitudes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314647"/>
                  </a:ext>
                </a:extLst>
              </a:tr>
              <a:tr h="608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OpenDyslexic" panose="00000500000000000000" pitchFamily="50" charset="0"/>
                        </a:rPr>
                        <a:t>I believe that more should be done about this crime and protect young girls. For example, I believe that ….. </a:t>
                      </a:r>
                      <a:endParaRPr lang="en-GB"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What should be done? [1]</a:t>
                      </a:r>
                    </a:p>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Is the law enough? [1]</a:t>
                      </a:r>
                    </a:p>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What is your opinion of FGM? [1]</a:t>
                      </a:r>
                    </a:p>
                    <a:p>
                      <a:pPr marL="285750" indent="-285750">
                        <a:buFont typeface="Arial" panose="020B0604020202020204" pitchFamily="34" charset="0"/>
                        <a:buChar char="•"/>
                      </a:pPr>
                      <a:r>
                        <a:rPr lang="en-GB" sz="1200" b="0" dirty="0">
                          <a:solidFill>
                            <a:srgbClr val="00B050"/>
                          </a:solidFill>
                          <a:latin typeface="OpenDyslexic" panose="00000500000000000000" pitchFamily="50" charset="0"/>
                        </a:rPr>
                        <a:t>How should we support victims?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32979"/>
                  </a:ext>
                </a:extLst>
              </a:tr>
            </a:tbl>
          </a:graphicData>
        </a:graphic>
      </p:graphicFrame>
    </p:spTree>
    <p:extLst>
      <p:ext uri="{BB962C8B-B14F-4D97-AF65-F5344CB8AC3E}">
        <p14:creationId xmlns:p14="http://schemas.microsoft.com/office/powerpoint/2010/main" val="2782856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A5D87-F26D-4EA7-BBC2-580D485CC994}"/>
              </a:ext>
            </a:extLst>
          </p:cNvPr>
          <p:cNvSpPr>
            <a:spLocks noGrp="1"/>
          </p:cNvSpPr>
          <p:nvPr>
            <p:ph type="sldNum" sz="quarter" idx="12"/>
          </p:nvPr>
        </p:nvSpPr>
        <p:spPr/>
        <p:txBody>
          <a:bodyPr/>
          <a:lstStyle/>
          <a:p>
            <a:fld id="{622CA69B-FCC7-420A-B9BE-C31FA725E113}" type="slidenum">
              <a:rPr lang="en-GB" smtClean="0"/>
              <a:t>52</a:t>
            </a:fld>
            <a:endParaRPr lang="en-GB"/>
          </a:p>
        </p:txBody>
      </p:sp>
      <p:sp>
        <p:nvSpPr>
          <p:cNvPr id="5" name="TextBox 4">
            <a:extLst>
              <a:ext uri="{FF2B5EF4-FFF2-40B4-BE49-F238E27FC236}">
                <a16:creationId xmlns:a16="http://schemas.microsoft.com/office/drawing/2014/main" id="{FB59836B-D0C1-42FD-A135-122B87B07E00}"/>
              </a:ext>
            </a:extLst>
          </p:cNvPr>
          <p:cNvSpPr txBox="1"/>
          <p:nvPr/>
        </p:nvSpPr>
        <p:spPr>
          <a:xfrm>
            <a:off x="74196" y="213241"/>
            <a:ext cx="6709608" cy="8956298"/>
          </a:xfrm>
          <a:prstGeom prst="rect">
            <a:avLst/>
          </a:prstGeom>
          <a:noFill/>
          <a:ln>
            <a:solidFill>
              <a:srgbClr val="FFC000"/>
            </a:solidFill>
          </a:ln>
        </p:spPr>
        <p:txBody>
          <a:bodyPr wrap="square" rtlCol="0">
            <a:spAutoFit/>
          </a:bodyPr>
          <a:lstStyle/>
          <a:p>
            <a:r>
              <a:rPr lang="en-GB" sz="1600" u="sng" dirty="0">
                <a:solidFill>
                  <a:schemeClr val="bg1">
                    <a:lumMod val="75000"/>
                  </a:schemeClr>
                </a:solidFill>
                <a:latin typeface="OpenDyslexic" panose="00000500000000000000" pitchFamily="50" charset="0"/>
              </a:rPr>
              <a:t>																																																								</a:t>
            </a:r>
          </a:p>
          <a:p>
            <a:r>
              <a:rPr lang="en-GB" sz="1600" u="sng" dirty="0">
                <a:solidFill>
                  <a:schemeClr val="bg1">
                    <a:lumMod val="75000"/>
                  </a:schemeClr>
                </a:solidFill>
                <a:latin typeface="OpenDyslexic" panose="00000500000000000000" pitchFamily="50" charset="0"/>
              </a:rPr>
              <a:t>																																																																						</a:t>
            </a:r>
          </a:p>
          <a:p>
            <a:r>
              <a:rPr lang="en-GB" sz="1600" u="sng" dirty="0">
                <a:solidFill>
                  <a:schemeClr val="bg1">
                    <a:lumMod val="75000"/>
                  </a:schemeClr>
                </a:solidFill>
                <a:latin typeface="OpenDyslexic" panose="00000500000000000000" pitchFamily="50" charset="0"/>
              </a:rPr>
              <a:t>																																																																																																																																																										</a:t>
            </a:r>
          </a:p>
          <a:p>
            <a:r>
              <a:rPr lang="en-GB" sz="1600" u="sng" dirty="0">
                <a:solidFill>
                  <a:schemeClr val="bg1">
                    <a:lumMod val="75000"/>
                  </a:schemeClr>
                </a:solidFill>
                <a:latin typeface="OpenDyslexic" panose="00000500000000000000" pitchFamily="50" charset="0"/>
              </a:rPr>
              <a:t>														</a:t>
            </a:r>
          </a:p>
          <a:p>
            <a:r>
              <a:rPr lang="en-GB" sz="1600" u="sng" dirty="0">
                <a:solidFill>
                  <a:schemeClr val="bg1">
                    <a:lumMod val="75000"/>
                  </a:schemeClr>
                </a:solidFill>
                <a:latin typeface="OpenDyslexic" panose="00000500000000000000" pitchFamily="50" charset="0"/>
              </a:rPr>
              <a:t>																																																																																																																																																																																																																		</a:t>
            </a:r>
          </a:p>
        </p:txBody>
      </p:sp>
    </p:spTree>
    <p:extLst>
      <p:ext uri="{BB962C8B-B14F-4D97-AF65-F5344CB8AC3E}">
        <p14:creationId xmlns:p14="http://schemas.microsoft.com/office/powerpoint/2010/main" val="506185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2B7472-3F68-4C10-B770-6F5815AB3742}"/>
              </a:ext>
            </a:extLst>
          </p:cNvPr>
          <p:cNvSpPr>
            <a:spLocks noGrp="1"/>
          </p:cNvSpPr>
          <p:nvPr>
            <p:ph type="sldNum" sz="quarter" idx="12"/>
          </p:nvPr>
        </p:nvSpPr>
        <p:spPr/>
        <p:txBody>
          <a:bodyPr/>
          <a:lstStyle/>
          <a:p>
            <a:fld id="{622CA69B-FCC7-420A-B9BE-C31FA725E113}" type="slidenum">
              <a:rPr lang="en-GB" smtClean="0"/>
              <a:t>53</a:t>
            </a:fld>
            <a:endParaRPr lang="en-GB"/>
          </a:p>
        </p:txBody>
      </p:sp>
      <p:sp>
        <p:nvSpPr>
          <p:cNvPr id="6" name="TextBox 5">
            <a:extLst>
              <a:ext uri="{FF2B5EF4-FFF2-40B4-BE49-F238E27FC236}">
                <a16:creationId xmlns:a16="http://schemas.microsoft.com/office/drawing/2014/main" id="{A83C8C04-8412-43BE-8986-7BCFC49EC4C9}"/>
              </a:ext>
            </a:extLst>
          </p:cNvPr>
          <p:cNvSpPr txBox="1"/>
          <p:nvPr/>
        </p:nvSpPr>
        <p:spPr>
          <a:xfrm>
            <a:off x="170263" y="5652701"/>
            <a:ext cx="6611814" cy="37240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56716" indent="-156716">
              <a:buAutoNum type="arabicParenR"/>
            </a:pPr>
            <a:r>
              <a:rPr lang="en-GB" sz="1100" dirty="0">
                <a:latin typeface="OpenDyslexic" panose="00000500000000000000" pitchFamily="50" charset="0"/>
              </a:rPr>
              <a:t>Why do you think that we have a vaccination programme in the UK?  </a:t>
            </a:r>
            <a:r>
              <a:rPr lang="en-GB" sz="1600" dirty="0">
                <a:latin typeface="+mj-lt"/>
              </a:rPr>
              <a:t>_________</a:t>
            </a:r>
          </a:p>
          <a:p>
            <a:r>
              <a:rPr lang="en-GB" sz="1600" dirty="0">
                <a:latin typeface="+mj-lt"/>
              </a:rPr>
              <a:t>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600" dirty="0">
              <a:latin typeface="OpenDyslexic" panose="00000500000000000000" pitchFamily="50" charset="0"/>
            </a:endParaRPr>
          </a:p>
          <a:p>
            <a:r>
              <a:rPr lang="en-GB" sz="1600" dirty="0">
                <a:latin typeface="+mj-lt"/>
              </a:rPr>
              <a:t>______________________________________________________________________________________________________________________________</a:t>
            </a:r>
          </a:p>
          <a:p>
            <a:r>
              <a:rPr lang="en-GB" sz="1600" dirty="0">
                <a:latin typeface="+mj-lt"/>
              </a:rPr>
              <a:t>_______________________________________________________________</a:t>
            </a:r>
          </a:p>
          <a:p>
            <a:endParaRPr lang="en-GB" sz="1100" dirty="0">
              <a:latin typeface="+mj-lt"/>
            </a:endParaRPr>
          </a:p>
          <a:p>
            <a:r>
              <a:rPr lang="en-GB" sz="1100" dirty="0">
                <a:latin typeface="OpenDyslexic" panose="00000500000000000000" pitchFamily="50" charset="0"/>
              </a:rPr>
              <a:t>2) Why do you think that there is such a difference between the statistics (5 and under vaccines and yr8 &amp; 9? </a:t>
            </a:r>
            <a:endParaRPr lang="en-GB" sz="1600" dirty="0">
              <a:latin typeface="+mj-lt"/>
            </a:endParaRPr>
          </a:p>
          <a:p>
            <a:r>
              <a:rPr lang="en-GB" sz="1600" dirty="0">
                <a:latin typeface="+mj-lt"/>
              </a:rPr>
              <a:t>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600" dirty="0">
              <a:latin typeface="OpenDyslexic" panose="00000500000000000000" pitchFamily="50" charset="0"/>
            </a:endParaRPr>
          </a:p>
          <a:p>
            <a:r>
              <a:rPr lang="en-GB" sz="1100" dirty="0">
                <a:latin typeface="+mj-lt"/>
              </a:rPr>
              <a:t>____________________________________________________________________________________________</a:t>
            </a:r>
          </a:p>
        </p:txBody>
      </p:sp>
      <p:sp>
        <p:nvSpPr>
          <p:cNvPr id="7" name="Title 1">
            <a:extLst>
              <a:ext uri="{FF2B5EF4-FFF2-40B4-BE49-F238E27FC236}">
                <a16:creationId xmlns:a16="http://schemas.microsoft.com/office/drawing/2014/main" id="{ED7860AF-A27A-2600-4F09-66E604A62A95}"/>
              </a:ext>
            </a:extLst>
          </p:cNvPr>
          <p:cNvSpPr txBox="1">
            <a:spLocks/>
          </p:cNvSpPr>
          <p:nvPr/>
        </p:nvSpPr>
        <p:spPr>
          <a:xfrm>
            <a:off x="222418" y="72528"/>
            <a:ext cx="6424612" cy="463195"/>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u="sng" dirty="0">
                <a:latin typeface="OpenDyslexic" panose="00000500000000000000" pitchFamily="50" charset="0"/>
                <a:ea typeface="Open Sans" panose="020B0606030504020204" pitchFamily="34" charset="0"/>
                <a:cs typeface="Open Sans" panose="020B0606030504020204" pitchFamily="34" charset="0"/>
              </a:rPr>
              <a:t>BQ5: Should I bother with my teen vaccines</a:t>
            </a:r>
            <a:r>
              <a:rPr lang="en-GB" sz="1400" u="sng" dirty="0">
                <a:latin typeface="Comic Sans MS" panose="030F0702030302020204" pitchFamily="66" charset="0"/>
              </a:rPr>
              <a:t>?  </a:t>
            </a:r>
          </a:p>
        </p:txBody>
      </p:sp>
      <p:graphicFrame>
        <p:nvGraphicFramePr>
          <p:cNvPr id="8" name="Table 11">
            <a:extLst>
              <a:ext uri="{FF2B5EF4-FFF2-40B4-BE49-F238E27FC236}">
                <a16:creationId xmlns:a16="http://schemas.microsoft.com/office/drawing/2014/main" id="{AF0F7C32-33F3-9330-2063-71D8EE5C3510}"/>
              </a:ext>
            </a:extLst>
          </p:cNvPr>
          <p:cNvGraphicFramePr>
            <a:graphicFrameLocks noGrp="1"/>
          </p:cNvGraphicFramePr>
          <p:nvPr/>
        </p:nvGraphicFramePr>
        <p:xfrm>
          <a:off x="230962" y="3629897"/>
          <a:ext cx="1285240" cy="1949277"/>
        </p:xfrm>
        <a:graphic>
          <a:graphicData uri="http://schemas.openxmlformats.org/drawingml/2006/table">
            <a:tbl>
              <a:tblPr firstRow="1" bandRow="1">
                <a:tableStyleId>{5C22544A-7EE6-4342-B048-85BDC9FD1C3A}</a:tableStyleId>
              </a:tblPr>
              <a:tblGrid>
                <a:gridCol w="1285240">
                  <a:extLst>
                    <a:ext uri="{9D8B030D-6E8A-4147-A177-3AD203B41FA5}">
                      <a16:colId xmlns:a16="http://schemas.microsoft.com/office/drawing/2014/main" val="949564508"/>
                    </a:ext>
                  </a:extLst>
                </a:gridCol>
              </a:tblGrid>
              <a:tr h="479441">
                <a:tc>
                  <a:txBody>
                    <a:bodyPr/>
                    <a:lstStyle/>
                    <a:p>
                      <a:r>
                        <a:rPr lang="en-GB" sz="1200" b="0" dirty="0">
                          <a:solidFill>
                            <a:schemeClr val="tx1"/>
                          </a:solidFill>
                          <a:latin typeface="OpenDyslexic" panose="00000500000000000000" pitchFamily="50" charset="0"/>
                        </a:rPr>
                        <a:t>Vaccination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429425"/>
                  </a:ext>
                </a:extLst>
              </a:tr>
              <a:tr h="510954">
                <a:tc>
                  <a:txBody>
                    <a:bodyPr/>
                    <a:lstStyle/>
                    <a:p>
                      <a:r>
                        <a:rPr lang="en-GB" sz="1200" b="0" dirty="0">
                          <a:solidFill>
                            <a:schemeClr val="tx1"/>
                          </a:solidFill>
                          <a:latin typeface="OpenDyslexic" panose="00000500000000000000" pitchFamily="50" charset="0"/>
                        </a:rPr>
                        <a:t>HPV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8046806"/>
                  </a:ext>
                </a:extLst>
              </a:tr>
              <a:tr h="479441">
                <a:tc>
                  <a:txBody>
                    <a:bodyPr/>
                    <a:lstStyle/>
                    <a:p>
                      <a:r>
                        <a:rPr lang="en-GB" sz="1200" b="0" dirty="0">
                          <a:solidFill>
                            <a:schemeClr val="tx1"/>
                          </a:solidFill>
                          <a:latin typeface="OpenDyslexic" panose="00000500000000000000" pitchFamily="50" charset="0"/>
                        </a:rPr>
                        <a:t>SPF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365830"/>
                  </a:ext>
                </a:extLst>
              </a:tr>
              <a:tr h="479441">
                <a:tc>
                  <a:txBody>
                    <a:bodyPr/>
                    <a:lstStyle/>
                    <a:p>
                      <a:r>
                        <a:rPr lang="en-GB" sz="1200" b="0" dirty="0">
                          <a:solidFill>
                            <a:schemeClr val="tx1"/>
                          </a:solidFill>
                          <a:latin typeface="OpenDyslexic" panose="00000500000000000000" pitchFamily="50" charset="0"/>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64562"/>
                  </a:ext>
                </a:extLst>
              </a:tr>
            </a:tbl>
          </a:graphicData>
        </a:graphic>
      </p:graphicFrame>
      <p:graphicFrame>
        <p:nvGraphicFramePr>
          <p:cNvPr id="11" name="Table 12">
            <a:extLst>
              <a:ext uri="{FF2B5EF4-FFF2-40B4-BE49-F238E27FC236}">
                <a16:creationId xmlns:a16="http://schemas.microsoft.com/office/drawing/2014/main" id="{07E9E78D-0B42-3B52-3132-35B222E64CAE}"/>
              </a:ext>
            </a:extLst>
          </p:cNvPr>
          <p:cNvGraphicFramePr>
            <a:graphicFrameLocks noGrp="1"/>
          </p:cNvGraphicFramePr>
          <p:nvPr/>
        </p:nvGraphicFramePr>
        <p:xfrm>
          <a:off x="1896828" y="3629897"/>
          <a:ext cx="4738753" cy="1949276"/>
        </p:xfrm>
        <a:graphic>
          <a:graphicData uri="http://schemas.openxmlformats.org/drawingml/2006/table">
            <a:tbl>
              <a:tblPr firstRow="1" bandRow="1">
                <a:tableStyleId>{5C22544A-7EE6-4342-B048-85BDC9FD1C3A}</a:tableStyleId>
              </a:tblPr>
              <a:tblGrid>
                <a:gridCol w="4738753">
                  <a:extLst>
                    <a:ext uri="{9D8B030D-6E8A-4147-A177-3AD203B41FA5}">
                      <a16:colId xmlns:a16="http://schemas.microsoft.com/office/drawing/2014/main" val="2709220162"/>
                    </a:ext>
                  </a:extLst>
                </a:gridCol>
              </a:tblGrid>
              <a:tr h="295872">
                <a:tc>
                  <a:txBody>
                    <a:bodyPr/>
                    <a:lstStyle/>
                    <a:p>
                      <a:r>
                        <a:rPr lang="en-GB" sz="1100" b="0" dirty="0">
                          <a:solidFill>
                            <a:schemeClr val="tx1"/>
                          </a:solidFill>
                          <a:latin typeface="OpenDyslexic" panose="00000500000000000000" pitchFamily="50" charset="0"/>
                        </a:rPr>
                        <a:t>The chance that something [hazard] can cause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133626"/>
                  </a:ext>
                </a:extLst>
              </a:tr>
              <a:tr h="678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chemeClr val="tx1"/>
                          </a:solidFill>
                          <a:effectLst/>
                          <a:latin typeface="OpenDyslexic" panose="00000500000000000000" pitchFamily="50" charset="0"/>
                        </a:rPr>
                        <a:t>Sun protection factor, calculated by measuring how much solar energy is required to produce sunburn on protected skin compared  to unprotected skin. </a:t>
                      </a:r>
                      <a:endParaRPr lang="en-GB" sz="11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888991"/>
                  </a:ext>
                </a:extLst>
              </a:tr>
              <a:tr h="487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chemeClr val="tx1"/>
                          </a:solidFill>
                          <a:effectLst/>
                          <a:latin typeface="OpenDyslexic" panose="00000500000000000000" pitchFamily="50" charset="0"/>
                        </a:rPr>
                        <a:t>Human papillomavirus is a very common group of viruses. Some types can cause cancer.</a:t>
                      </a:r>
                      <a:endParaRPr lang="en-GB" sz="11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751459"/>
                  </a:ext>
                </a:extLst>
              </a:tr>
              <a:tr h="487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OpenDyslexic" panose="00000500000000000000" pitchFamily="50" charset="0"/>
                          <a:ea typeface="+mn-ea"/>
                          <a:cs typeface="+mn-cs"/>
                        </a:rPr>
                        <a:t>treatment with a vaccine to produce immunity against a disease</a:t>
                      </a:r>
                      <a:endParaRPr lang="en-GB" sz="11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266703"/>
                  </a:ext>
                </a:extLst>
              </a:tr>
            </a:tbl>
          </a:graphicData>
        </a:graphic>
      </p:graphicFrame>
      <p:sp>
        <p:nvSpPr>
          <p:cNvPr id="12" name="TextBox 11">
            <a:extLst>
              <a:ext uri="{FF2B5EF4-FFF2-40B4-BE49-F238E27FC236}">
                <a16:creationId xmlns:a16="http://schemas.microsoft.com/office/drawing/2014/main" id="{D676D226-19BF-3655-9E1E-B2FF5BA1DE60}"/>
              </a:ext>
            </a:extLst>
          </p:cNvPr>
          <p:cNvSpPr txBox="1"/>
          <p:nvPr/>
        </p:nvSpPr>
        <p:spPr>
          <a:xfrm>
            <a:off x="210970" y="436490"/>
            <a:ext cx="6424611" cy="3616375"/>
          </a:xfrm>
          <a:prstGeom prst="rect">
            <a:avLst/>
          </a:prstGeom>
          <a:noFill/>
        </p:spPr>
        <p:txBody>
          <a:bodyPr wrap="square" rtlCol="0">
            <a:spAutoFit/>
          </a:bodyPr>
          <a:lstStyle/>
          <a:p>
            <a:r>
              <a:rPr lang="en-GB" sz="1200" u="sng" dirty="0">
                <a:latin typeface="OpenDyslexic" panose="00000500000000000000" pitchFamily="50" charset="0"/>
              </a:rPr>
              <a:t>Do now: Drill questions:</a:t>
            </a:r>
          </a:p>
          <a:p>
            <a:pPr marL="514350" indent="-514350">
              <a:buAutoNum type="alphaLcPeriod"/>
            </a:pPr>
            <a:r>
              <a:rPr lang="en-GB" sz="1200" dirty="0">
                <a:latin typeface="OpenDyslexic" panose="00000500000000000000" pitchFamily="50" charset="0"/>
              </a:rPr>
              <a:t>State 1 risk when you walk to school. </a:t>
            </a:r>
            <a:r>
              <a:rPr lang="en-GB" sz="1600" dirty="0">
                <a:latin typeface="+mj-lt"/>
              </a:rPr>
              <a:t>________________________________________________________ ________________________________________________________</a:t>
            </a:r>
          </a:p>
          <a:p>
            <a:endParaRPr lang="en-GB" sz="500" dirty="0">
              <a:latin typeface="OpenDyslexic" panose="00000500000000000000" pitchFamily="50" charset="0"/>
            </a:endParaRPr>
          </a:p>
          <a:p>
            <a:pPr marL="228600" indent="-228600">
              <a:buAutoNum type="alphaLcPeriod" startAt="2"/>
            </a:pPr>
            <a:r>
              <a:rPr lang="en-GB" sz="1200" dirty="0">
                <a:latin typeface="OpenDyslexic" panose="00000500000000000000" pitchFamily="50" charset="0"/>
              </a:rPr>
              <a:t>State 1 risk when you play online games.	</a:t>
            </a:r>
            <a:r>
              <a:rPr lang="en-GB" sz="1600" dirty="0">
                <a:latin typeface="+mj-lt"/>
              </a:rPr>
              <a:t>________________________________________________________ </a:t>
            </a:r>
            <a:endParaRPr lang="en-GB" sz="500" dirty="0">
              <a:latin typeface="OpenDyslexic" panose="00000500000000000000" pitchFamily="50" charset="0"/>
            </a:endParaRPr>
          </a:p>
          <a:p>
            <a:pPr marL="514350" indent="-514350">
              <a:buAutoNum type="alphaLcPeriod" startAt="2"/>
            </a:pPr>
            <a:r>
              <a:rPr lang="en-GB" dirty="0">
                <a:latin typeface="OpenDyslexic" panose="00000500000000000000" pitchFamily="50" charset="0"/>
              </a:rPr>
              <a:t>Give 2 reasons why it is important to wash regularly during puberty. (2) </a:t>
            </a:r>
            <a:r>
              <a:rPr lang="en-GB" u="sng" dirty="0">
                <a:latin typeface="OpenDyslexic" panose="00000500000000000000" pitchFamily="50" charset="0"/>
              </a:rPr>
              <a:t>																																																					</a:t>
            </a:r>
            <a:endParaRPr lang="en-GB" sz="9600" dirty="0">
              <a:latin typeface="OpenDyslexic" panose="00000500000000000000" pitchFamily="50" charset="0"/>
            </a:endParaRPr>
          </a:p>
          <a:p>
            <a:endParaRPr lang="en-GB" sz="3200" dirty="0">
              <a:latin typeface="OpenDyslexic" panose="00000500000000000000" pitchFamily="50" charset="0"/>
            </a:endParaRPr>
          </a:p>
        </p:txBody>
      </p:sp>
    </p:spTree>
    <p:extLst>
      <p:ext uri="{BB962C8B-B14F-4D97-AF65-F5344CB8AC3E}">
        <p14:creationId xmlns:p14="http://schemas.microsoft.com/office/powerpoint/2010/main" val="2430703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2B7472-3F68-4C10-B770-6F5815AB3742}"/>
              </a:ext>
            </a:extLst>
          </p:cNvPr>
          <p:cNvSpPr>
            <a:spLocks noGrp="1"/>
          </p:cNvSpPr>
          <p:nvPr>
            <p:ph type="sldNum" sz="quarter" idx="12"/>
          </p:nvPr>
        </p:nvSpPr>
        <p:spPr/>
        <p:txBody>
          <a:bodyPr/>
          <a:lstStyle/>
          <a:p>
            <a:fld id="{622CA69B-FCC7-420A-B9BE-C31FA725E113}" type="slidenum">
              <a:rPr lang="en-GB" smtClean="0"/>
              <a:t>54</a:t>
            </a:fld>
            <a:endParaRPr lang="en-GB"/>
          </a:p>
        </p:txBody>
      </p:sp>
      <p:sp>
        <p:nvSpPr>
          <p:cNvPr id="10" name="TextBox 9">
            <a:extLst>
              <a:ext uri="{FF2B5EF4-FFF2-40B4-BE49-F238E27FC236}">
                <a16:creationId xmlns:a16="http://schemas.microsoft.com/office/drawing/2014/main" id="{E2D92032-BCF3-41A2-9DDF-825A64221302}"/>
              </a:ext>
            </a:extLst>
          </p:cNvPr>
          <p:cNvSpPr txBox="1"/>
          <p:nvPr/>
        </p:nvSpPr>
        <p:spPr>
          <a:xfrm>
            <a:off x="123050" y="4724391"/>
            <a:ext cx="6602605" cy="646331"/>
          </a:xfrm>
          <a:prstGeom prst="rect">
            <a:avLst/>
          </a:prstGeom>
          <a:noFill/>
          <a:ln>
            <a:solidFill>
              <a:srgbClr val="FF0000"/>
            </a:solidFill>
          </a:ln>
        </p:spPr>
        <p:txBody>
          <a:bodyPr wrap="square" rtlCol="0">
            <a:spAutoFit/>
          </a:bodyPr>
          <a:lstStyle/>
          <a:p>
            <a:r>
              <a:rPr lang="en-GB" sz="1200" dirty="0">
                <a:latin typeface="OpenDyslexic" panose="00000500000000000000" pitchFamily="50" charset="0"/>
              </a:rPr>
              <a:t>Moles </a:t>
            </a:r>
          </a:p>
          <a:p>
            <a:r>
              <a:rPr lang="en-GB" sz="1200" dirty="0">
                <a:latin typeface="OpenDyslexic" panose="00000500000000000000" pitchFamily="50" charset="0"/>
              </a:rPr>
              <a:t>Most people have moles and they are usually nothing to worry about until they change in shape, size or colour.</a:t>
            </a:r>
          </a:p>
        </p:txBody>
      </p:sp>
      <p:sp>
        <p:nvSpPr>
          <p:cNvPr id="2" name="TextBox 1">
            <a:extLst>
              <a:ext uri="{FF2B5EF4-FFF2-40B4-BE49-F238E27FC236}">
                <a16:creationId xmlns:a16="http://schemas.microsoft.com/office/drawing/2014/main" id="{092F92BC-5CB7-4AC7-A6DF-59F3ACC594C1}"/>
              </a:ext>
            </a:extLst>
          </p:cNvPr>
          <p:cNvSpPr txBox="1"/>
          <p:nvPr/>
        </p:nvSpPr>
        <p:spPr>
          <a:xfrm>
            <a:off x="123050" y="5500692"/>
            <a:ext cx="6602605" cy="1569660"/>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3 signs to look out for if a mole changes</a:t>
            </a:r>
          </a:p>
          <a:p>
            <a:pPr marL="171450" indent="-171450">
              <a:buFont typeface="Arial" panose="020B0604020202020204" pitchFamily="34" charset="0"/>
              <a:buChar char="•"/>
            </a:pPr>
            <a:r>
              <a:rPr lang="en-GB" sz="1200" dirty="0">
                <a:latin typeface="OpenDyslexic" panose="00000500000000000000" pitchFamily="50" charset="0"/>
              </a:rPr>
              <a:t> </a:t>
            </a:r>
          </a:p>
          <a:p>
            <a:pPr marL="171450" indent="-171450">
              <a:buFont typeface="Arial" panose="020B0604020202020204" pitchFamily="34" charset="0"/>
              <a:buChar char="•"/>
            </a:pPr>
            <a:endParaRPr lang="en-GB" sz="1200" dirty="0">
              <a:latin typeface="OpenDyslexic" panose="00000500000000000000" pitchFamily="50" charset="0"/>
            </a:endParaRPr>
          </a:p>
          <a:p>
            <a:pPr marL="171450" indent="-171450">
              <a:buFont typeface="Arial" panose="020B0604020202020204" pitchFamily="34" charset="0"/>
              <a:buChar char="•"/>
            </a:pPr>
            <a:r>
              <a:rPr lang="en-GB" sz="1200" dirty="0">
                <a:latin typeface="OpenDyslexic" panose="00000500000000000000" pitchFamily="50" charset="0"/>
              </a:rPr>
              <a:t> </a:t>
            </a:r>
          </a:p>
          <a:p>
            <a:endParaRPr lang="en-GB" sz="1200" dirty="0">
              <a:latin typeface="OpenDyslexic" panose="00000500000000000000" pitchFamily="50" charset="0"/>
            </a:endParaRPr>
          </a:p>
          <a:p>
            <a:endParaRPr lang="en-GB" sz="1200" dirty="0">
              <a:latin typeface="OpenDyslexic" panose="00000500000000000000" pitchFamily="50" charset="0"/>
            </a:endParaRPr>
          </a:p>
          <a:p>
            <a:pPr marL="171450" indent="-171450">
              <a:buFont typeface="Arial" panose="020B0604020202020204" pitchFamily="34" charset="0"/>
              <a:buChar char="•"/>
            </a:pPr>
            <a:r>
              <a:rPr lang="en-GB" sz="1200" dirty="0">
                <a:latin typeface="OpenDyslexic" panose="00000500000000000000" pitchFamily="50" charset="0"/>
              </a:rPr>
              <a:t> </a:t>
            </a:r>
          </a:p>
          <a:p>
            <a:endParaRPr lang="en-GB" sz="1200" dirty="0">
              <a:latin typeface="OpenDyslexic" panose="00000500000000000000" pitchFamily="50" charset="0"/>
            </a:endParaRPr>
          </a:p>
        </p:txBody>
      </p:sp>
      <p:sp>
        <p:nvSpPr>
          <p:cNvPr id="9" name="TextBox 8">
            <a:extLst>
              <a:ext uri="{FF2B5EF4-FFF2-40B4-BE49-F238E27FC236}">
                <a16:creationId xmlns:a16="http://schemas.microsoft.com/office/drawing/2014/main" id="{904A8611-6393-4723-8D2A-9DE7799E4CA5}"/>
              </a:ext>
            </a:extLst>
          </p:cNvPr>
          <p:cNvSpPr txBox="1"/>
          <p:nvPr/>
        </p:nvSpPr>
        <p:spPr>
          <a:xfrm>
            <a:off x="170263" y="7246618"/>
            <a:ext cx="6602605" cy="2123658"/>
          </a:xfrm>
          <a:prstGeom prst="rect">
            <a:avLst/>
          </a:prstGeom>
          <a:noFill/>
          <a:ln>
            <a:solidFill>
              <a:srgbClr val="FFC000"/>
            </a:solidFill>
          </a:ln>
        </p:spPr>
        <p:txBody>
          <a:bodyPr wrap="square" rtlCol="0">
            <a:spAutoFit/>
          </a:bodyPr>
          <a:lstStyle/>
          <a:p>
            <a:r>
              <a:rPr lang="en-GB" sz="1200" dirty="0">
                <a:latin typeface="OpenDyslexic" panose="00000500000000000000" pitchFamily="50" charset="0"/>
              </a:rPr>
              <a:t>How can we protect ourself from any potential changes?</a:t>
            </a:r>
          </a:p>
          <a:p>
            <a:pPr marL="171450" indent="-171450">
              <a:buFont typeface="Arial" panose="020B0604020202020204" pitchFamily="34" charset="0"/>
              <a:buChar char="•"/>
            </a:pPr>
            <a:r>
              <a:rPr lang="en-GB" sz="1200" dirty="0">
                <a:latin typeface="OpenDyslexic" panose="00000500000000000000" pitchFamily="50" charset="0"/>
              </a:rPr>
              <a:t> </a:t>
            </a:r>
          </a:p>
          <a:p>
            <a:pPr marL="171450" indent="-171450">
              <a:buFont typeface="Arial" panose="020B0604020202020204" pitchFamily="34" charset="0"/>
              <a:buChar char="•"/>
            </a:pPr>
            <a:endParaRPr lang="en-GB" sz="1200" dirty="0">
              <a:latin typeface="OpenDyslexic" panose="00000500000000000000" pitchFamily="50" charset="0"/>
            </a:endParaRPr>
          </a:p>
          <a:p>
            <a:pPr marL="171450" indent="-171450">
              <a:buFont typeface="Arial" panose="020B0604020202020204" pitchFamily="34" charset="0"/>
              <a:buChar char="•"/>
            </a:pPr>
            <a:r>
              <a:rPr lang="en-GB" sz="1200" dirty="0">
                <a:latin typeface="OpenDyslexic" panose="00000500000000000000" pitchFamily="50" charset="0"/>
              </a:rPr>
              <a:t> </a:t>
            </a:r>
          </a:p>
          <a:p>
            <a:pPr marL="171450" indent="-171450">
              <a:buFont typeface="Arial" panose="020B0604020202020204" pitchFamily="34" charset="0"/>
              <a:buChar char="•"/>
            </a:pPr>
            <a:endParaRPr lang="en-GB" sz="1200" dirty="0">
              <a:latin typeface="OpenDyslexic" panose="00000500000000000000" pitchFamily="50" charset="0"/>
            </a:endParaRPr>
          </a:p>
          <a:p>
            <a:pPr marL="171450" indent="-171450">
              <a:buFont typeface="Arial" panose="020B0604020202020204" pitchFamily="34" charset="0"/>
              <a:buChar char="•"/>
            </a:pPr>
            <a:r>
              <a:rPr lang="en-GB" sz="1200" dirty="0">
                <a:latin typeface="OpenDyslexic" panose="00000500000000000000" pitchFamily="50" charset="0"/>
              </a:rPr>
              <a:t> </a:t>
            </a:r>
          </a:p>
          <a:p>
            <a:pPr marL="171450" indent="-171450">
              <a:buFont typeface="Arial" panose="020B0604020202020204" pitchFamily="34" charset="0"/>
              <a:buChar char="•"/>
            </a:pPr>
            <a:endParaRPr lang="en-GB" sz="1200" dirty="0">
              <a:latin typeface="OpenDyslexic" panose="00000500000000000000" pitchFamily="50" charset="0"/>
            </a:endParaRPr>
          </a:p>
          <a:p>
            <a:pPr marL="171450" indent="-171450">
              <a:buFont typeface="Arial" panose="020B0604020202020204" pitchFamily="34" charset="0"/>
              <a:buChar char="•"/>
            </a:pPr>
            <a:r>
              <a:rPr lang="en-GB" sz="1200" dirty="0">
                <a:latin typeface="OpenDyslexic" panose="00000500000000000000" pitchFamily="50" charset="0"/>
              </a:rPr>
              <a:t> </a:t>
            </a:r>
          </a:p>
          <a:p>
            <a:pPr marL="171450" indent="-171450">
              <a:buFont typeface="Arial" panose="020B0604020202020204" pitchFamily="34" charset="0"/>
              <a:buChar char="•"/>
            </a:pPr>
            <a:endParaRPr lang="en-GB" sz="1200" dirty="0">
              <a:latin typeface="OpenDyslexic" panose="00000500000000000000" pitchFamily="50" charset="0"/>
            </a:endParaRPr>
          </a:p>
          <a:p>
            <a:pPr marL="171450" indent="-171450">
              <a:buFont typeface="Arial" panose="020B0604020202020204" pitchFamily="34" charset="0"/>
              <a:buChar char="•"/>
            </a:pPr>
            <a:r>
              <a:rPr lang="en-GB" sz="1200" dirty="0">
                <a:latin typeface="OpenDyslexic" panose="00000500000000000000" pitchFamily="50" charset="0"/>
              </a:rPr>
              <a:t>  </a:t>
            </a:r>
          </a:p>
          <a:p>
            <a:endParaRPr lang="en-GB" sz="1200" dirty="0">
              <a:latin typeface="OpenDyslexic" panose="00000500000000000000" pitchFamily="50" charset="0"/>
            </a:endParaRPr>
          </a:p>
        </p:txBody>
      </p:sp>
      <p:sp>
        <p:nvSpPr>
          <p:cNvPr id="6" name="TextBox 5">
            <a:extLst>
              <a:ext uri="{FF2B5EF4-FFF2-40B4-BE49-F238E27FC236}">
                <a16:creationId xmlns:a16="http://schemas.microsoft.com/office/drawing/2014/main" id="{A83C8C04-8412-43BE-8986-7BCFC49EC4C9}"/>
              </a:ext>
            </a:extLst>
          </p:cNvPr>
          <p:cNvSpPr txBox="1"/>
          <p:nvPr/>
        </p:nvSpPr>
        <p:spPr>
          <a:xfrm>
            <a:off x="134598" y="219279"/>
            <a:ext cx="6611814"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56716" indent="-156716">
              <a:buAutoNum type="arabicParenR"/>
            </a:pPr>
            <a:r>
              <a:rPr lang="en-GB" sz="1100" dirty="0">
                <a:latin typeface="OpenDyslexic" panose="00000500000000000000" pitchFamily="50" charset="0"/>
              </a:rPr>
              <a:t>What is HPV virus? </a:t>
            </a:r>
          </a:p>
          <a:p>
            <a:r>
              <a:rPr lang="en-GB" sz="1600" dirty="0">
                <a:latin typeface="+mj-lt"/>
              </a:rPr>
              <a:t>______________________________________________________________________________________________________________________________</a:t>
            </a:r>
          </a:p>
          <a:p>
            <a:r>
              <a:rPr lang="en-GB" sz="1600" dirty="0">
                <a:latin typeface="+mj-lt"/>
              </a:rPr>
              <a:t>_______________________________________________________________</a:t>
            </a:r>
            <a:endParaRPr lang="en-GB" sz="1100" dirty="0">
              <a:latin typeface="OpenDyslexic" panose="00000500000000000000" pitchFamily="50" charset="0"/>
            </a:endParaRPr>
          </a:p>
          <a:p>
            <a:pPr marL="156716" indent="-156716">
              <a:buAutoNum type="arabicParenR"/>
            </a:pPr>
            <a:endParaRPr lang="en-GB" sz="1100" dirty="0">
              <a:latin typeface="OpenDyslexic" panose="00000500000000000000" pitchFamily="50" charset="0"/>
            </a:endParaRPr>
          </a:p>
          <a:p>
            <a:r>
              <a:rPr lang="en-GB" sz="1100" dirty="0">
                <a:latin typeface="OpenDyslexic" panose="00000500000000000000" pitchFamily="50" charset="0"/>
              </a:rPr>
              <a:t>2) How do you catch HPV? </a:t>
            </a:r>
          </a:p>
          <a:p>
            <a:r>
              <a:rPr lang="en-GB" sz="1600" dirty="0">
                <a:latin typeface="+mj-lt"/>
              </a:rPr>
              <a:t>______________________________________________________________________________________________________________________________</a:t>
            </a:r>
          </a:p>
          <a:p>
            <a:r>
              <a:rPr lang="en-GB" sz="1600" dirty="0">
                <a:latin typeface="+mj-lt"/>
              </a:rPr>
              <a:t>_______________________________________________________________</a:t>
            </a:r>
          </a:p>
          <a:p>
            <a:endParaRPr lang="en-GB" sz="1100" dirty="0">
              <a:latin typeface="OpenDyslexic" panose="00000500000000000000" pitchFamily="50" charset="0"/>
            </a:endParaRPr>
          </a:p>
          <a:p>
            <a:r>
              <a:rPr lang="en-GB" sz="1100" dirty="0">
                <a:latin typeface="OpenDyslexic" panose="00000500000000000000" pitchFamily="50" charset="0"/>
              </a:rPr>
              <a:t>3) What does HPV cause in girls? </a:t>
            </a:r>
          </a:p>
          <a:p>
            <a:r>
              <a:rPr lang="en-GB" sz="1600" dirty="0">
                <a:latin typeface="+mj-lt"/>
              </a:rPr>
              <a:t>______________________________________________________________________________________________________________________________</a:t>
            </a:r>
          </a:p>
          <a:p>
            <a:r>
              <a:rPr lang="en-GB" sz="1600" dirty="0">
                <a:latin typeface="+mj-lt"/>
              </a:rPr>
              <a:t>_______________________________________________________________</a:t>
            </a:r>
            <a:endParaRPr lang="en-GB" sz="1100" dirty="0">
              <a:latin typeface="OpenDyslexic" panose="00000500000000000000" pitchFamily="50" charset="0"/>
            </a:endParaRPr>
          </a:p>
          <a:p>
            <a:pPr marL="156716" indent="-156716">
              <a:buAutoNum type="arabicParenR"/>
            </a:pPr>
            <a:endParaRPr lang="en-GB" sz="1100" dirty="0">
              <a:latin typeface="OpenDyslexic" panose="00000500000000000000" pitchFamily="50" charset="0"/>
            </a:endParaRPr>
          </a:p>
          <a:p>
            <a:r>
              <a:rPr lang="en-GB" sz="1100" dirty="0">
                <a:latin typeface="OpenDyslexic" panose="00000500000000000000" pitchFamily="50" charset="0"/>
              </a:rPr>
              <a:t>4) Why is the HPV vaccine needed before you are sexually active?</a:t>
            </a:r>
          </a:p>
          <a:p>
            <a:r>
              <a:rPr lang="en-GB" sz="1600" dirty="0">
                <a:latin typeface="+mj-lt"/>
              </a:rPr>
              <a:t>______________________________________________________________________________________________________________________________</a:t>
            </a:r>
          </a:p>
          <a:p>
            <a:r>
              <a:rPr lang="en-GB" sz="1600" dirty="0">
                <a:latin typeface="+mj-lt"/>
              </a:rPr>
              <a:t>_______________________________________________________________</a:t>
            </a:r>
          </a:p>
          <a:p>
            <a:endParaRPr lang="en-GB" sz="1100" dirty="0">
              <a:latin typeface="OpenDyslexic" panose="00000500000000000000" pitchFamily="50" charset="0"/>
            </a:endParaRPr>
          </a:p>
        </p:txBody>
      </p:sp>
    </p:spTree>
    <p:extLst>
      <p:ext uri="{BB962C8B-B14F-4D97-AF65-F5344CB8AC3E}">
        <p14:creationId xmlns:p14="http://schemas.microsoft.com/office/powerpoint/2010/main" val="183663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E6000F-410E-4910-BE85-4D91405EE31F}"/>
              </a:ext>
            </a:extLst>
          </p:cNvPr>
          <p:cNvSpPr>
            <a:spLocks noGrp="1"/>
          </p:cNvSpPr>
          <p:nvPr>
            <p:ph type="sldNum" sz="quarter" idx="12"/>
          </p:nvPr>
        </p:nvSpPr>
        <p:spPr/>
        <p:txBody>
          <a:bodyPr/>
          <a:lstStyle/>
          <a:p>
            <a:fld id="{622CA69B-FCC7-420A-B9BE-C31FA725E113}" type="slidenum">
              <a:rPr lang="en-GB" smtClean="0"/>
              <a:t>55</a:t>
            </a:fld>
            <a:endParaRPr lang="en-GB"/>
          </a:p>
        </p:txBody>
      </p:sp>
      <p:sp>
        <p:nvSpPr>
          <p:cNvPr id="5" name="TextBox 4">
            <a:extLst>
              <a:ext uri="{FF2B5EF4-FFF2-40B4-BE49-F238E27FC236}">
                <a16:creationId xmlns:a16="http://schemas.microsoft.com/office/drawing/2014/main" id="{1AFC4CD9-BFC0-4669-BA6D-29C0314274EE}"/>
              </a:ext>
            </a:extLst>
          </p:cNvPr>
          <p:cNvSpPr txBox="1"/>
          <p:nvPr/>
        </p:nvSpPr>
        <p:spPr>
          <a:xfrm>
            <a:off x="-1" y="142715"/>
            <a:ext cx="6687737" cy="307777"/>
          </a:xfrm>
          <a:prstGeom prst="rect">
            <a:avLst/>
          </a:prstGeom>
          <a:noFill/>
        </p:spPr>
        <p:txBody>
          <a:bodyPr wrap="square" rtlCol="0">
            <a:spAutoFit/>
          </a:bodyPr>
          <a:lstStyle/>
          <a:p>
            <a:r>
              <a:rPr lang="en-GB" sz="1400" u="sng" dirty="0">
                <a:latin typeface="OpenDyslexic" panose="00000500000000000000" pitchFamily="50" charset="0"/>
              </a:rPr>
              <a:t>BQ6: How does puberty impact my personal hygiene?  </a:t>
            </a:r>
          </a:p>
        </p:txBody>
      </p:sp>
      <p:sp>
        <p:nvSpPr>
          <p:cNvPr id="7" name="TextBox 6">
            <a:extLst>
              <a:ext uri="{FF2B5EF4-FFF2-40B4-BE49-F238E27FC236}">
                <a16:creationId xmlns:a16="http://schemas.microsoft.com/office/drawing/2014/main" id="{EC967ED7-AA93-49D3-BE2E-BA285021BB68}"/>
              </a:ext>
            </a:extLst>
          </p:cNvPr>
          <p:cNvSpPr txBox="1"/>
          <p:nvPr/>
        </p:nvSpPr>
        <p:spPr>
          <a:xfrm>
            <a:off x="76199" y="450492"/>
            <a:ext cx="6705601" cy="3016210"/>
          </a:xfrm>
          <a:prstGeom prst="rect">
            <a:avLst/>
          </a:prstGeom>
          <a:noFill/>
        </p:spPr>
        <p:txBody>
          <a:bodyPr wrap="square" rtlCol="0">
            <a:spAutoFit/>
          </a:bodyPr>
          <a:lstStyle/>
          <a:p>
            <a:r>
              <a:rPr lang="en-GB" sz="1400" u="sng" dirty="0">
                <a:latin typeface="OpenDyslexic" panose="00000500000000000000" pitchFamily="50" charset="0"/>
              </a:rPr>
              <a:t>Do now: Drill questions</a:t>
            </a:r>
            <a:r>
              <a:rPr lang="en-GB" sz="1400" dirty="0">
                <a:latin typeface="OpenDyslexic" panose="00000500000000000000" pitchFamily="50" charset="0"/>
              </a:rPr>
              <a:t>: </a:t>
            </a:r>
          </a:p>
          <a:p>
            <a:endParaRPr lang="en-GB" sz="1400" dirty="0">
              <a:latin typeface="OpenDyslexic" panose="00000500000000000000" pitchFamily="50" charset="0"/>
            </a:endParaRPr>
          </a:p>
          <a:p>
            <a:r>
              <a:rPr lang="en-GB" sz="1400" dirty="0">
                <a:latin typeface="OpenDyslexic" panose="00000500000000000000" pitchFamily="50" charset="0"/>
              </a:rPr>
              <a:t>1.  How does the story of Adam &amp; Eve link to free will? </a:t>
            </a:r>
            <a:r>
              <a:rPr lang="en-GB" sz="1400" u="sng" dirty="0">
                <a:solidFill>
                  <a:schemeClr val="bg1">
                    <a:lumMod val="75000"/>
                  </a:schemeClr>
                </a:solidFill>
                <a:latin typeface="OpenDyslexic" panose="00000500000000000000" pitchFamily="50" charset="0"/>
              </a:rPr>
              <a:t>																	</a:t>
            </a:r>
          </a:p>
          <a:p>
            <a:endParaRPr lang="en-GB" sz="1400" u="sng" dirty="0">
              <a:latin typeface="OpenDyslexic" panose="00000500000000000000" pitchFamily="50" charset="0"/>
            </a:endParaRPr>
          </a:p>
          <a:p>
            <a:r>
              <a:rPr lang="en-GB" sz="1400" dirty="0">
                <a:latin typeface="OpenDyslexic" panose="00000500000000000000" pitchFamily="50" charset="0"/>
              </a:rPr>
              <a:t>2.  How many angels sit on a persons shoulder in Islam? 	</a:t>
            </a:r>
            <a:r>
              <a:rPr lang="en-GB" sz="1400" u="sng" dirty="0">
                <a:solidFill>
                  <a:schemeClr val="bg1">
                    <a:lumMod val="75000"/>
                  </a:schemeClr>
                </a:solidFill>
                <a:latin typeface="OpenDyslexic" panose="00000500000000000000" pitchFamily="50" charset="0"/>
              </a:rPr>
              <a:t>		</a:t>
            </a:r>
          </a:p>
          <a:p>
            <a:pPr marL="342900" indent="-342900">
              <a:buAutoNum type="alphaUcPeriod"/>
            </a:pPr>
            <a:endParaRPr lang="en-GB" sz="1400" dirty="0">
              <a:latin typeface="OpenDyslexic" panose="00000500000000000000" pitchFamily="50" charset="0"/>
            </a:endParaRPr>
          </a:p>
          <a:p>
            <a:r>
              <a:rPr lang="en-GB" sz="1400" dirty="0">
                <a:latin typeface="OpenDyslexic" panose="00000500000000000000" pitchFamily="50" charset="0"/>
              </a:rPr>
              <a:t>a.  Name 2 changes that a biological male will experience during   </a:t>
            </a:r>
          </a:p>
          <a:p>
            <a:r>
              <a:rPr lang="en-GB" sz="1400" dirty="0">
                <a:latin typeface="OpenDyslexic" panose="00000500000000000000" pitchFamily="50" charset="0"/>
              </a:rPr>
              <a:t>     puberty? </a:t>
            </a:r>
            <a:r>
              <a:rPr lang="en-GB" sz="1400" u="sng" dirty="0">
                <a:solidFill>
                  <a:schemeClr val="bg1">
                    <a:lumMod val="75000"/>
                  </a:schemeClr>
                </a:solidFill>
                <a:latin typeface="OpenDyslexic" panose="00000500000000000000" pitchFamily="50" charset="0"/>
              </a:rPr>
              <a:t>												</a:t>
            </a:r>
          </a:p>
          <a:p>
            <a:pPr lvl="1"/>
            <a:endParaRPr lang="en-GB" sz="1400" u="sng" dirty="0">
              <a:latin typeface="OpenDyslexic" panose="00000500000000000000" pitchFamily="50" charset="0"/>
            </a:endParaRPr>
          </a:p>
          <a:p>
            <a:pPr lvl="1"/>
            <a:r>
              <a:rPr lang="en-GB" sz="1400" dirty="0">
                <a:solidFill>
                  <a:srgbClr val="FF0066"/>
                </a:solidFill>
                <a:latin typeface="OpenDyslexic" panose="00000500000000000000" pitchFamily="50" charset="0"/>
              </a:rPr>
              <a:t>Suggest 2 reasons why puberty is an important part of 	life? (2 marks) </a:t>
            </a:r>
            <a:r>
              <a:rPr lang="en-GB" u="sng" dirty="0">
                <a:solidFill>
                  <a:schemeClr val="bg1">
                    <a:lumMod val="75000"/>
                  </a:schemeClr>
                </a:solidFill>
              </a:rPr>
              <a:t>																					____</a:t>
            </a:r>
          </a:p>
        </p:txBody>
      </p:sp>
      <p:graphicFrame>
        <p:nvGraphicFramePr>
          <p:cNvPr id="13" name="Table 12">
            <a:extLst>
              <a:ext uri="{FF2B5EF4-FFF2-40B4-BE49-F238E27FC236}">
                <a16:creationId xmlns:a16="http://schemas.microsoft.com/office/drawing/2014/main" id="{1DEF0416-4C6E-49D4-B58A-C9C57B8C8DB4}"/>
              </a:ext>
            </a:extLst>
          </p:cNvPr>
          <p:cNvGraphicFramePr>
            <a:graphicFrameLocks noGrp="1"/>
          </p:cNvGraphicFramePr>
          <p:nvPr/>
        </p:nvGraphicFramePr>
        <p:xfrm>
          <a:off x="179195" y="3682146"/>
          <a:ext cx="1480433" cy="1533616"/>
        </p:xfrm>
        <a:graphic>
          <a:graphicData uri="http://schemas.openxmlformats.org/drawingml/2006/table">
            <a:tbl>
              <a:tblPr firstRow="1" bandRow="1">
                <a:tableStyleId>{5C22544A-7EE6-4342-B048-85BDC9FD1C3A}</a:tableStyleId>
              </a:tblPr>
              <a:tblGrid>
                <a:gridCol w="1480433">
                  <a:extLst>
                    <a:ext uri="{9D8B030D-6E8A-4147-A177-3AD203B41FA5}">
                      <a16:colId xmlns:a16="http://schemas.microsoft.com/office/drawing/2014/main" val="2002587198"/>
                    </a:ext>
                  </a:extLst>
                </a:gridCol>
              </a:tblGrid>
              <a:tr h="383404">
                <a:tc>
                  <a:txBody>
                    <a:bodyPr/>
                    <a:lstStyle/>
                    <a:p>
                      <a:r>
                        <a:rPr lang="en-GB" sz="1200" b="1" dirty="0">
                          <a:solidFill>
                            <a:schemeClr val="tx1"/>
                          </a:solidFill>
                          <a:latin typeface="OpenDyslexic" panose="00000500000000000000" pitchFamily="50" charset="0"/>
                        </a:rPr>
                        <a:t>Hygiene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383404">
                <a:tc>
                  <a:txBody>
                    <a:bodyPr/>
                    <a:lstStyle/>
                    <a:p>
                      <a:r>
                        <a:rPr lang="en-GB" sz="1200" b="1" dirty="0">
                          <a:solidFill>
                            <a:schemeClr val="tx1"/>
                          </a:solidFill>
                          <a:latin typeface="OpenDyslexic" panose="00000500000000000000" pitchFamily="50" charset="0"/>
                        </a:rPr>
                        <a:t>Cleanliness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383404">
                <a:tc>
                  <a:txBody>
                    <a:bodyPr/>
                    <a:lstStyle/>
                    <a:p>
                      <a:r>
                        <a:rPr lang="en-GB" sz="1200" b="1" dirty="0">
                          <a:solidFill>
                            <a:schemeClr val="tx1"/>
                          </a:solidFill>
                          <a:latin typeface="OpenDyslexic" panose="00000500000000000000" pitchFamily="50" charset="0"/>
                        </a:rPr>
                        <a:t>Odour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383404">
                <a:tc>
                  <a:txBody>
                    <a:bodyPr/>
                    <a:lstStyle/>
                    <a:p>
                      <a:r>
                        <a:rPr lang="en-GB" sz="1200" b="1" dirty="0">
                          <a:solidFill>
                            <a:schemeClr val="tx1"/>
                          </a:solidFill>
                          <a:latin typeface="OpenDyslexic" panose="00000500000000000000" pitchFamily="50" charset="0"/>
                        </a:rPr>
                        <a:t>Bacteria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14" name="Table 13">
            <a:extLst>
              <a:ext uri="{FF2B5EF4-FFF2-40B4-BE49-F238E27FC236}">
                <a16:creationId xmlns:a16="http://schemas.microsoft.com/office/drawing/2014/main" id="{1378FFFF-BA5C-42AA-AD5C-931EEB1E351B}"/>
              </a:ext>
            </a:extLst>
          </p:cNvPr>
          <p:cNvGraphicFramePr>
            <a:graphicFrameLocks noGrp="1"/>
          </p:cNvGraphicFramePr>
          <p:nvPr/>
        </p:nvGraphicFramePr>
        <p:xfrm>
          <a:off x="2458636" y="3682146"/>
          <a:ext cx="4229100" cy="1533617"/>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2587198"/>
                    </a:ext>
                  </a:extLst>
                </a:gridCol>
              </a:tblGrid>
              <a:tr h="338680">
                <a:tc>
                  <a:txBody>
                    <a:bodyPr/>
                    <a:lstStyle/>
                    <a:p>
                      <a:r>
                        <a:rPr lang="en-GB" sz="1100" b="0" dirty="0">
                          <a:solidFill>
                            <a:schemeClr val="tx1"/>
                          </a:solidFill>
                          <a:latin typeface="OpenDyslexic" panose="00000500000000000000" pitchFamily="50" charset="0"/>
                        </a:rPr>
                        <a:t>Keeping yourself and your surroundings clean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227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OpenDyslexic" panose="00000500000000000000" pitchFamily="50" charset="0"/>
                          <a:ea typeface="+mn-ea"/>
                          <a:cs typeface="+mn-cs"/>
                        </a:rPr>
                        <a:t>a distinctive smell, especially an unpleasant one. </a:t>
                      </a:r>
                      <a:endParaRPr lang="en-GB" sz="11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443645">
                <a:tc>
                  <a:txBody>
                    <a:bodyPr/>
                    <a:lstStyle/>
                    <a:p>
                      <a:r>
                        <a:rPr lang="en-GB" sz="1100" b="0" i="0" kern="1200" dirty="0">
                          <a:solidFill>
                            <a:schemeClr val="dk1"/>
                          </a:solidFill>
                          <a:effectLst/>
                          <a:latin typeface="OpenDyslexic" panose="00000500000000000000" pitchFamily="50" charset="0"/>
                          <a:ea typeface="+mn-ea"/>
                          <a:cs typeface="+mn-cs"/>
                        </a:rPr>
                        <a:t>Bacteria are small organisms, or living things. Once broken down can create a smell </a:t>
                      </a:r>
                      <a:endParaRPr lang="en-GB" sz="11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492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OpenDyslexic" panose="00000500000000000000" pitchFamily="50" charset="0"/>
                          <a:ea typeface="+mn-ea"/>
                          <a:cs typeface="+mn-cs"/>
                        </a:rPr>
                        <a:t>the practice of keeping clean to stay healthy and prevent disease</a:t>
                      </a:r>
                      <a:endParaRPr lang="en-GB" sz="11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15" name="TextBox 14">
            <a:extLst>
              <a:ext uri="{FF2B5EF4-FFF2-40B4-BE49-F238E27FC236}">
                <a16:creationId xmlns:a16="http://schemas.microsoft.com/office/drawing/2014/main" id="{F2C5D9B0-F0D3-4167-B383-7BAE503BA3CF}"/>
              </a:ext>
            </a:extLst>
          </p:cNvPr>
          <p:cNvSpPr txBox="1"/>
          <p:nvPr/>
        </p:nvSpPr>
        <p:spPr>
          <a:xfrm>
            <a:off x="94062" y="5305674"/>
            <a:ext cx="6687738" cy="2277547"/>
          </a:xfrm>
          <a:prstGeom prst="rect">
            <a:avLst/>
          </a:prstGeom>
          <a:noFill/>
          <a:ln>
            <a:solidFill>
              <a:srgbClr val="92D050"/>
            </a:solidFill>
          </a:ln>
        </p:spPr>
        <p:txBody>
          <a:bodyPr wrap="square" rtlCol="0">
            <a:spAutoFit/>
          </a:bodyPr>
          <a:lstStyle/>
          <a:p>
            <a:r>
              <a:rPr lang="en-GB" sz="1400" dirty="0">
                <a:latin typeface="OpenDyslexic" panose="00000500000000000000" pitchFamily="50" charset="0"/>
              </a:rPr>
              <a:t>During puberty young people have an increase in body </a:t>
            </a:r>
            <a:r>
              <a:rPr lang="en-GB" sz="1400" u="sng" dirty="0">
                <a:latin typeface="OpenDyslexic" panose="00000500000000000000" pitchFamily="50" charset="0"/>
              </a:rPr>
              <a:t>			</a:t>
            </a:r>
          </a:p>
          <a:p>
            <a:endParaRPr lang="en-GB" sz="500" dirty="0">
              <a:latin typeface="OpenDyslexic" panose="00000500000000000000" pitchFamily="50" charset="0"/>
            </a:endParaRPr>
          </a:p>
          <a:p>
            <a:r>
              <a:rPr lang="en-GB" sz="1400" dirty="0">
                <a:latin typeface="OpenDyslexic" panose="00000500000000000000" pitchFamily="50" charset="0"/>
              </a:rPr>
              <a:t>due to the increase of hormones in their body. The body produces </a:t>
            </a:r>
          </a:p>
          <a:p>
            <a:endParaRPr lang="en-GB" sz="500" dirty="0">
              <a:latin typeface="OpenDyslexic" panose="00000500000000000000" pitchFamily="50" charset="0"/>
            </a:endParaRPr>
          </a:p>
          <a:p>
            <a:r>
              <a:rPr lang="en-GB" sz="1400" dirty="0">
                <a:latin typeface="OpenDyslexic" panose="00000500000000000000" pitchFamily="50" charset="0"/>
              </a:rPr>
              <a:t>more </a:t>
            </a:r>
            <a:r>
              <a:rPr lang="en-GB" sz="1400" u="sng" dirty="0">
                <a:latin typeface="OpenDyslexic" panose="00000500000000000000" pitchFamily="50" charset="0"/>
              </a:rPr>
              <a:t>		</a:t>
            </a:r>
            <a:r>
              <a:rPr lang="en-GB" sz="1400" dirty="0">
                <a:latin typeface="OpenDyslexic" panose="00000500000000000000" pitchFamily="50" charset="0"/>
              </a:rPr>
              <a:t>and sweat glands give off different chemicals, some </a:t>
            </a:r>
          </a:p>
          <a:p>
            <a:endParaRPr lang="en-GB" sz="500" dirty="0">
              <a:latin typeface="OpenDyslexic" panose="00000500000000000000" pitchFamily="50" charset="0"/>
            </a:endParaRPr>
          </a:p>
          <a:p>
            <a:r>
              <a:rPr lang="en-GB" sz="1400" dirty="0">
                <a:latin typeface="OpenDyslexic" panose="00000500000000000000" pitchFamily="50" charset="0"/>
              </a:rPr>
              <a:t>of these can be stinky. Smells can arise from feet, armpits or       </a:t>
            </a:r>
            <a:r>
              <a:rPr lang="en-GB" sz="1400" u="sng" dirty="0">
                <a:latin typeface="OpenDyslexic" panose="00000500000000000000" pitchFamily="50" charset="0"/>
              </a:rPr>
              <a:t>			</a:t>
            </a:r>
            <a:r>
              <a:rPr lang="en-GB" sz="1400" dirty="0">
                <a:latin typeface="OpenDyslexic" panose="00000500000000000000" pitchFamily="50" charset="0"/>
              </a:rPr>
              <a:t>. </a:t>
            </a:r>
          </a:p>
          <a:p>
            <a:endParaRPr lang="en-GB" sz="1400" dirty="0">
              <a:latin typeface="OpenDyslexic" panose="00000500000000000000" pitchFamily="50" charset="0"/>
            </a:endParaRPr>
          </a:p>
          <a:p>
            <a:r>
              <a:rPr lang="en-GB" sz="1400" dirty="0">
                <a:latin typeface="OpenDyslexic" panose="00000500000000000000" pitchFamily="50" charset="0"/>
              </a:rPr>
              <a:t>The best way to lose the smell is to wear clean clothes, </a:t>
            </a:r>
            <a:r>
              <a:rPr lang="en-GB" sz="1400" u="sng" dirty="0">
                <a:latin typeface="OpenDyslexic" panose="00000500000000000000" pitchFamily="50" charset="0"/>
              </a:rPr>
              <a:t>		 </a:t>
            </a:r>
          </a:p>
          <a:p>
            <a:endParaRPr lang="en-GB" sz="300" u="sng" dirty="0">
              <a:latin typeface="OpenDyslexic" panose="00000500000000000000" pitchFamily="50" charset="0"/>
            </a:endParaRPr>
          </a:p>
          <a:p>
            <a:r>
              <a:rPr lang="en-GB" sz="1400" dirty="0">
                <a:latin typeface="OpenDyslexic" panose="00000500000000000000" pitchFamily="50" charset="0"/>
              </a:rPr>
              <a:t>daily and use </a:t>
            </a:r>
            <a:r>
              <a:rPr lang="en-GB" sz="1400" u="sng" dirty="0">
                <a:latin typeface="OpenDyslexic" panose="00000500000000000000" pitchFamily="50" charset="0"/>
              </a:rPr>
              <a:t>			</a:t>
            </a:r>
            <a:r>
              <a:rPr lang="en-GB" sz="1400" dirty="0">
                <a:latin typeface="OpenDyslexic" panose="00000500000000000000" pitchFamily="50" charset="0"/>
              </a:rPr>
              <a:t>.  </a:t>
            </a:r>
          </a:p>
          <a:p>
            <a:endParaRPr lang="en-GB" sz="1200" dirty="0">
              <a:latin typeface="OpenDyslexic" panose="00000500000000000000" pitchFamily="50" charset="0"/>
            </a:endParaRPr>
          </a:p>
        </p:txBody>
      </p:sp>
      <p:graphicFrame>
        <p:nvGraphicFramePr>
          <p:cNvPr id="16" name="Table 5">
            <a:extLst>
              <a:ext uri="{FF2B5EF4-FFF2-40B4-BE49-F238E27FC236}">
                <a16:creationId xmlns:a16="http://schemas.microsoft.com/office/drawing/2014/main" id="{CDEA2CE1-5B03-40CF-B83D-AE9BF4A9F8F3}"/>
              </a:ext>
            </a:extLst>
          </p:cNvPr>
          <p:cNvGraphicFramePr>
            <a:graphicFrameLocks noGrp="1"/>
          </p:cNvGraphicFramePr>
          <p:nvPr/>
        </p:nvGraphicFramePr>
        <p:xfrm>
          <a:off x="848592" y="7444003"/>
          <a:ext cx="5202380" cy="370840"/>
        </p:xfrm>
        <a:graphic>
          <a:graphicData uri="http://schemas.openxmlformats.org/drawingml/2006/table">
            <a:tbl>
              <a:tblPr firstRow="1" bandRow="1">
                <a:tableStyleId>{93296810-A885-4BE3-A3E7-6D5BEEA58F35}</a:tableStyleId>
              </a:tblPr>
              <a:tblGrid>
                <a:gridCol w="1040476">
                  <a:extLst>
                    <a:ext uri="{9D8B030D-6E8A-4147-A177-3AD203B41FA5}">
                      <a16:colId xmlns:a16="http://schemas.microsoft.com/office/drawing/2014/main" val="3229218727"/>
                    </a:ext>
                  </a:extLst>
                </a:gridCol>
                <a:gridCol w="1040476">
                  <a:extLst>
                    <a:ext uri="{9D8B030D-6E8A-4147-A177-3AD203B41FA5}">
                      <a16:colId xmlns:a16="http://schemas.microsoft.com/office/drawing/2014/main" val="1343466199"/>
                    </a:ext>
                  </a:extLst>
                </a:gridCol>
                <a:gridCol w="1040476">
                  <a:extLst>
                    <a:ext uri="{9D8B030D-6E8A-4147-A177-3AD203B41FA5}">
                      <a16:colId xmlns:a16="http://schemas.microsoft.com/office/drawing/2014/main" val="2267157555"/>
                    </a:ext>
                  </a:extLst>
                </a:gridCol>
                <a:gridCol w="1040476">
                  <a:extLst>
                    <a:ext uri="{9D8B030D-6E8A-4147-A177-3AD203B41FA5}">
                      <a16:colId xmlns:a16="http://schemas.microsoft.com/office/drawing/2014/main" val="1734048363"/>
                    </a:ext>
                  </a:extLst>
                </a:gridCol>
                <a:gridCol w="1040476">
                  <a:extLst>
                    <a:ext uri="{9D8B030D-6E8A-4147-A177-3AD203B41FA5}">
                      <a16:colId xmlns:a16="http://schemas.microsoft.com/office/drawing/2014/main" val="3454389113"/>
                    </a:ext>
                  </a:extLst>
                </a:gridCol>
              </a:tblGrid>
              <a:tr h="370840">
                <a:tc>
                  <a:txBody>
                    <a:bodyPr/>
                    <a:lstStyle/>
                    <a:p>
                      <a:pPr algn="ctr"/>
                      <a:r>
                        <a:rPr lang="en-GB" sz="1200" b="0" dirty="0">
                          <a:latin typeface="OpenDyslexic" panose="00000500000000000000" pitchFamily="50" charset="0"/>
                        </a:rPr>
                        <a:t>Odour </a:t>
                      </a:r>
                    </a:p>
                  </a:txBody>
                  <a:tcPr/>
                </a:tc>
                <a:tc>
                  <a:txBody>
                    <a:bodyPr/>
                    <a:lstStyle/>
                    <a:p>
                      <a:pPr algn="ctr"/>
                      <a:r>
                        <a:rPr lang="en-GB" sz="1200" b="0" dirty="0">
                          <a:latin typeface="OpenDyslexic" panose="00000500000000000000" pitchFamily="50" charset="0"/>
                        </a:rPr>
                        <a:t>Genitals </a:t>
                      </a:r>
                    </a:p>
                  </a:txBody>
                  <a:tcPr/>
                </a:tc>
                <a:tc>
                  <a:txBody>
                    <a:bodyPr/>
                    <a:lstStyle/>
                    <a:p>
                      <a:pPr algn="ctr"/>
                      <a:r>
                        <a:rPr lang="en-GB" sz="1200" b="0" dirty="0">
                          <a:latin typeface="OpenDyslexic" panose="00000500000000000000" pitchFamily="50" charset="0"/>
                        </a:rPr>
                        <a:t>Sweat </a:t>
                      </a:r>
                    </a:p>
                  </a:txBody>
                  <a:tcPr/>
                </a:tc>
                <a:tc>
                  <a:txBody>
                    <a:bodyPr/>
                    <a:lstStyle/>
                    <a:p>
                      <a:pPr algn="ctr"/>
                      <a:r>
                        <a:rPr lang="en-GB" sz="1200" b="0" dirty="0">
                          <a:latin typeface="OpenDyslexic" panose="00000500000000000000" pitchFamily="50" charset="0"/>
                        </a:rPr>
                        <a:t>Shower </a:t>
                      </a:r>
                    </a:p>
                  </a:txBody>
                  <a:tcPr/>
                </a:tc>
                <a:tc>
                  <a:txBody>
                    <a:bodyPr/>
                    <a:lstStyle/>
                    <a:p>
                      <a:pPr algn="ctr"/>
                      <a:r>
                        <a:rPr lang="en-GB" sz="1200" b="0" dirty="0">
                          <a:latin typeface="OpenDyslexic" panose="00000500000000000000" pitchFamily="50" charset="0"/>
                        </a:rPr>
                        <a:t>Deodorant </a:t>
                      </a:r>
                    </a:p>
                  </a:txBody>
                  <a:tcPr/>
                </a:tc>
                <a:extLst>
                  <a:ext uri="{0D108BD9-81ED-4DB2-BD59-A6C34878D82A}">
                    <a16:rowId xmlns:a16="http://schemas.microsoft.com/office/drawing/2014/main" val="3477218168"/>
                  </a:ext>
                </a:extLst>
              </a:tr>
            </a:tbl>
          </a:graphicData>
        </a:graphic>
      </p:graphicFrame>
      <p:pic>
        <p:nvPicPr>
          <p:cNvPr id="17" name="Picture 2" descr="How To Discuss Puberty with Your Child who has Special Needs - Friendship  Circle - Special Needs Blog : Friendship Circle — Special Needs Blog">
            <a:extLst>
              <a:ext uri="{FF2B5EF4-FFF2-40B4-BE49-F238E27FC236}">
                <a16:creationId xmlns:a16="http://schemas.microsoft.com/office/drawing/2014/main" id="{8CAB755D-6F51-49B6-A10E-7E5EAE699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95" y="7861209"/>
            <a:ext cx="2068574" cy="8351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5E0F12E-6955-476E-B1C0-B8A81B1650CE}"/>
              </a:ext>
            </a:extLst>
          </p:cNvPr>
          <p:cNvSpPr txBox="1"/>
          <p:nvPr/>
        </p:nvSpPr>
        <p:spPr>
          <a:xfrm>
            <a:off x="2318358" y="7861209"/>
            <a:ext cx="4369377" cy="892552"/>
          </a:xfrm>
          <a:prstGeom prst="rect">
            <a:avLst/>
          </a:prstGeom>
          <a:noFill/>
          <a:ln>
            <a:solidFill>
              <a:srgbClr val="FFC000"/>
            </a:solidFill>
          </a:ln>
        </p:spPr>
        <p:txBody>
          <a:bodyPr wrap="square" rtlCol="0">
            <a:spAutoFit/>
          </a:bodyPr>
          <a:lstStyle/>
          <a:p>
            <a:r>
              <a:rPr lang="en-GB" sz="1200" u="sng" dirty="0">
                <a:latin typeface="OpenDyslexic" panose="00000500000000000000" pitchFamily="50" charset="0"/>
              </a:rPr>
              <a:t>Oil</a:t>
            </a:r>
            <a:r>
              <a:rPr lang="en-GB" sz="1200" dirty="0">
                <a:latin typeface="OpenDyslexic" panose="00000500000000000000" pitchFamily="50" charset="0"/>
              </a:rPr>
              <a:t>: What can we do about it?  </a:t>
            </a:r>
            <a:r>
              <a:rPr lang="en-GB" sz="1600" dirty="0">
                <a:solidFill>
                  <a:schemeClr val="bg1">
                    <a:lumMod val="65000"/>
                  </a:schemeClr>
                </a:solidFill>
                <a:latin typeface="+mj-lt"/>
              </a:rPr>
              <a:t>________________</a:t>
            </a:r>
            <a:endParaRPr lang="en-GB" sz="1200" dirty="0">
              <a:solidFill>
                <a:schemeClr val="bg1">
                  <a:lumMod val="65000"/>
                </a:schemeClr>
              </a:solidFill>
              <a:latin typeface="+mj-lt"/>
            </a:endParaRPr>
          </a:p>
          <a:p>
            <a:r>
              <a:rPr lang="en-GB" dirty="0">
                <a:solidFill>
                  <a:schemeClr val="bg1">
                    <a:lumMod val="65000"/>
                  </a:schemeClr>
                </a:solidFill>
              </a:rPr>
              <a:t>____________________________________</a:t>
            </a:r>
          </a:p>
          <a:p>
            <a:r>
              <a:rPr lang="en-GB" dirty="0">
                <a:solidFill>
                  <a:schemeClr val="bg1">
                    <a:lumMod val="65000"/>
                  </a:schemeClr>
                </a:solidFill>
              </a:rPr>
              <a:t>____________________________________</a:t>
            </a:r>
          </a:p>
        </p:txBody>
      </p:sp>
      <p:sp>
        <p:nvSpPr>
          <p:cNvPr id="19" name="TextBox 18">
            <a:extLst>
              <a:ext uri="{FF2B5EF4-FFF2-40B4-BE49-F238E27FC236}">
                <a16:creationId xmlns:a16="http://schemas.microsoft.com/office/drawing/2014/main" id="{BB358308-D497-480D-89AA-538F446A41F5}"/>
              </a:ext>
            </a:extLst>
          </p:cNvPr>
          <p:cNvSpPr txBox="1"/>
          <p:nvPr/>
        </p:nvSpPr>
        <p:spPr>
          <a:xfrm>
            <a:off x="203809" y="8866635"/>
            <a:ext cx="6483926" cy="615553"/>
          </a:xfrm>
          <a:prstGeom prst="rect">
            <a:avLst/>
          </a:prstGeom>
          <a:noFill/>
          <a:ln>
            <a:solidFill>
              <a:srgbClr val="FFC000"/>
            </a:solidFill>
          </a:ln>
        </p:spPr>
        <p:txBody>
          <a:bodyPr wrap="square" rtlCol="0">
            <a:spAutoFit/>
          </a:bodyPr>
          <a:lstStyle/>
          <a:p>
            <a:r>
              <a:rPr lang="en-GB" sz="1200" u="sng" dirty="0">
                <a:latin typeface="OpenDyslexic" panose="00000500000000000000" pitchFamily="50" charset="0"/>
              </a:rPr>
              <a:t>Sweat and odour</a:t>
            </a:r>
            <a:r>
              <a:rPr lang="en-GB" sz="1200" dirty="0">
                <a:latin typeface="OpenDyslexic" panose="00000500000000000000" pitchFamily="50" charset="0"/>
              </a:rPr>
              <a:t>: What can we do about it?  </a:t>
            </a:r>
            <a:r>
              <a:rPr lang="en-GB" sz="1600" dirty="0">
                <a:solidFill>
                  <a:schemeClr val="bg1">
                    <a:lumMod val="65000"/>
                  </a:schemeClr>
                </a:solidFill>
                <a:latin typeface="+mj-lt"/>
              </a:rPr>
              <a:t>_________________________</a:t>
            </a:r>
            <a:endParaRPr lang="en-GB" sz="1200" dirty="0">
              <a:solidFill>
                <a:schemeClr val="bg1">
                  <a:lumMod val="65000"/>
                </a:schemeClr>
              </a:solidFill>
              <a:latin typeface="+mj-lt"/>
            </a:endParaRPr>
          </a:p>
          <a:p>
            <a:r>
              <a:rPr lang="en-GB" dirty="0">
                <a:solidFill>
                  <a:schemeClr val="bg1">
                    <a:lumMod val="65000"/>
                  </a:schemeClr>
                </a:solidFill>
              </a:rPr>
              <a:t>	___________________________________________________</a:t>
            </a:r>
          </a:p>
        </p:txBody>
      </p:sp>
    </p:spTree>
    <p:extLst>
      <p:ext uri="{BB962C8B-B14F-4D97-AF65-F5344CB8AC3E}">
        <p14:creationId xmlns:p14="http://schemas.microsoft.com/office/powerpoint/2010/main" val="3702992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73F260-2791-4403-A086-0D39C54FCF5F}"/>
              </a:ext>
            </a:extLst>
          </p:cNvPr>
          <p:cNvSpPr>
            <a:spLocks noGrp="1"/>
          </p:cNvSpPr>
          <p:nvPr>
            <p:ph type="sldNum" sz="quarter" idx="12"/>
          </p:nvPr>
        </p:nvSpPr>
        <p:spPr/>
        <p:txBody>
          <a:bodyPr/>
          <a:lstStyle/>
          <a:p>
            <a:fld id="{622CA69B-FCC7-420A-B9BE-C31FA725E113}" type="slidenum">
              <a:rPr lang="en-GB" smtClean="0"/>
              <a:t>56</a:t>
            </a:fld>
            <a:endParaRPr lang="en-GB"/>
          </a:p>
        </p:txBody>
      </p:sp>
      <p:sp>
        <p:nvSpPr>
          <p:cNvPr id="8" name="TextBox 7">
            <a:extLst>
              <a:ext uri="{FF2B5EF4-FFF2-40B4-BE49-F238E27FC236}">
                <a16:creationId xmlns:a16="http://schemas.microsoft.com/office/drawing/2014/main" id="{6A730907-71DF-462A-93E3-5FAC0947AFB5}"/>
              </a:ext>
            </a:extLst>
          </p:cNvPr>
          <p:cNvSpPr txBox="1"/>
          <p:nvPr/>
        </p:nvSpPr>
        <p:spPr>
          <a:xfrm>
            <a:off x="121352" y="3414117"/>
            <a:ext cx="6687738" cy="6001643"/>
          </a:xfrm>
          <a:prstGeom prst="rect">
            <a:avLst/>
          </a:prstGeom>
          <a:noFill/>
          <a:ln>
            <a:solidFill>
              <a:srgbClr val="92D050"/>
            </a:solidFill>
          </a:ln>
        </p:spPr>
        <p:txBody>
          <a:bodyPr wrap="square" rtlCol="0">
            <a:spAutoFit/>
          </a:bodyPr>
          <a:lstStyle/>
          <a:p>
            <a:r>
              <a:rPr lang="en-GB" sz="1200" dirty="0">
                <a:latin typeface="OpenDyslexic" panose="00000500000000000000" pitchFamily="50" charset="0"/>
              </a:rPr>
              <a:t>Pick who comes for an interview at Orchard Mead</a:t>
            </a:r>
          </a:p>
          <a:p>
            <a:endParaRPr lang="en-GB" sz="1200" dirty="0">
              <a:latin typeface="OpenDyslexic" panose="00000500000000000000" pitchFamily="50" charset="0"/>
            </a:endParaRPr>
          </a:p>
          <a:p>
            <a:r>
              <a:rPr lang="en-GB" sz="1200" dirty="0">
                <a:latin typeface="OpenDyslexic" panose="00000500000000000000" pitchFamily="50" charset="0"/>
              </a:rPr>
              <a:t>Group 1- </a:t>
            </a:r>
          </a:p>
          <a:p>
            <a:endParaRPr lang="en-GB" sz="1200" dirty="0">
              <a:latin typeface="OpenDyslexic" panose="00000500000000000000" pitchFamily="50" charset="0"/>
            </a:endParaRPr>
          </a:p>
          <a:p>
            <a:endParaRPr lang="en-GB" sz="1200" dirty="0">
              <a:latin typeface="OpenDyslexic" panose="00000500000000000000" pitchFamily="50" charset="0"/>
            </a:endParaRPr>
          </a:p>
          <a:p>
            <a:r>
              <a:rPr lang="en-GB" sz="1200" dirty="0">
                <a:latin typeface="OpenDyslexic" panose="00000500000000000000" pitchFamily="50" charset="0"/>
              </a:rPr>
              <a:t>Group 2- </a:t>
            </a:r>
          </a:p>
          <a:p>
            <a:endParaRPr lang="en-GB" sz="1200" dirty="0">
              <a:latin typeface="OpenDyslexic" panose="00000500000000000000" pitchFamily="50" charset="0"/>
            </a:endParaRPr>
          </a:p>
          <a:p>
            <a:r>
              <a:rPr lang="en-GB" sz="1200" dirty="0">
                <a:latin typeface="OpenDyslexic" panose="00000500000000000000" pitchFamily="50" charset="0"/>
              </a:rPr>
              <a:t> </a:t>
            </a:r>
          </a:p>
          <a:p>
            <a:r>
              <a:rPr lang="en-GB" sz="1200" dirty="0">
                <a:latin typeface="OpenDyslexic" panose="00000500000000000000" pitchFamily="50" charset="0"/>
              </a:rPr>
              <a:t>Group 3- </a:t>
            </a:r>
          </a:p>
          <a:p>
            <a:endParaRPr lang="en-GB" sz="1200" dirty="0">
              <a:latin typeface="OpenDyslexic" panose="00000500000000000000" pitchFamily="50" charset="0"/>
            </a:endParaRPr>
          </a:p>
          <a:p>
            <a:endParaRPr lang="en-GB" sz="1200" dirty="0">
              <a:latin typeface="OpenDyslexic" panose="00000500000000000000" pitchFamily="50" charset="0"/>
            </a:endParaRPr>
          </a:p>
          <a:p>
            <a:r>
              <a:rPr lang="en-GB" sz="1200" dirty="0">
                <a:latin typeface="OpenDyslexic" panose="00000500000000000000" pitchFamily="50" charset="0"/>
              </a:rPr>
              <a:t>Why do first impressions count? </a:t>
            </a:r>
          </a:p>
          <a:p>
            <a:r>
              <a:rPr lang="en-GB" sz="1600" u="sng" dirty="0">
                <a:latin typeface="OpenDyslexic" panose="00000500000000000000" pitchFamily="50" charset="0"/>
              </a:rPr>
              <a:t>																																										</a:t>
            </a:r>
          </a:p>
          <a:p>
            <a:r>
              <a:rPr lang="en-GB" sz="1600" dirty="0">
                <a:latin typeface="+mj-lt"/>
              </a:rPr>
              <a:t>_______________________________________________________________</a:t>
            </a:r>
          </a:p>
          <a:p>
            <a:r>
              <a:rPr lang="en-GB" sz="1600" dirty="0">
                <a:latin typeface="+mj-lt"/>
              </a:rPr>
              <a:t>_______________________________________________________________</a:t>
            </a:r>
          </a:p>
          <a:p>
            <a:endParaRPr lang="en-GB" sz="1600" dirty="0">
              <a:latin typeface="+mj-lt"/>
            </a:endParaRPr>
          </a:p>
          <a:p>
            <a:r>
              <a:rPr lang="en-GB" sz="1200" u="sng" dirty="0">
                <a:latin typeface="OpenDyslexic" panose="00000500000000000000" pitchFamily="50" charset="0"/>
              </a:rPr>
              <a:t>How does puberty impact my personal hygiene?</a:t>
            </a:r>
            <a:endParaRPr lang="en-GB" sz="1200" u="sng" dirty="0">
              <a:latin typeface="+mj-lt"/>
            </a:endParaRPr>
          </a:p>
          <a:p>
            <a:endParaRPr lang="en-GB" sz="600" dirty="0">
              <a:latin typeface="+mj-lt"/>
            </a:endParaRPr>
          </a:p>
          <a:p>
            <a:r>
              <a:rPr lang="en-GB" sz="1600" u="sng" dirty="0">
                <a:latin typeface="OpenDyslexic" panose="00000500000000000000" pitchFamily="50" charset="0"/>
              </a:rPr>
              <a:t>																																										</a:t>
            </a:r>
          </a:p>
          <a:p>
            <a:r>
              <a:rPr lang="en-GB" sz="1600" dirty="0">
                <a:latin typeface="+mj-lt"/>
              </a:rPr>
              <a:t>_______________________________________________________________</a:t>
            </a:r>
          </a:p>
          <a:p>
            <a:r>
              <a:rPr lang="en-GB" sz="1600" dirty="0">
                <a:latin typeface="+mj-lt"/>
              </a:rPr>
              <a:t>_______________________________________________________________</a:t>
            </a:r>
          </a:p>
          <a:p>
            <a:r>
              <a:rPr lang="en-GB" sz="1600" dirty="0">
                <a:latin typeface="+mj-lt"/>
              </a:rPr>
              <a:t>_______________________________________________________________</a:t>
            </a:r>
          </a:p>
          <a:p>
            <a:r>
              <a:rPr lang="en-GB" sz="1600" dirty="0">
                <a:latin typeface="+mj-lt"/>
              </a:rPr>
              <a:t>_______________________________________________________________</a:t>
            </a:r>
          </a:p>
          <a:p>
            <a:r>
              <a:rPr lang="en-GB" sz="1400" dirty="0">
                <a:latin typeface="OpenDyslexic" panose="00000500000000000000" pitchFamily="50" charset="0"/>
              </a:rPr>
              <a:t>       </a:t>
            </a:r>
            <a:r>
              <a:rPr lang="en-GB" sz="1600" dirty="0">
                <a:latin typeface="+mj-lt"/>
              </a:rPr>
              <a:t>__________________________________________________________</a:t>
            </a:r>
            <a:endParaRPr lang="en-GB" sz="1400" dirty="0">
              <a:latin typeface="OpenDyslexic" panose="00000500000000000000" pitchFamily="50" charset="0"/>
            </a:endParaRPr>
          </a:p>
        </p:txBody>
      </p:sp>
      <p:sp>
        <p:nvSpPr>
          <p:cNvPr id="10" name="TextBox 9">
            <a:extLst>
              <a:ext uri="{FF2B5EF4-FFF2-40B4-BE49-F238E27FC236}">
                <a16:creationId xmlns:a16="http://schemas.microsoft.com/office/drawing/2014/main" id="{7E07E825-D851-448F-9B33-BFF11C7121FF}"/>
              </a:ext>
            </a:extLst>
          </p:cNvPr>
          <p:cNvSpPr txBox="1"/>
          <p:nvPr/>
        </p:nvSpPr>
        <p:spPr>
          <a:xfrm>
            <a:off x="169425" y="234128"/>
            <a:ext cx="6591593" cy="2923877"/>
          </a:xfrm>
          <a:prstGeom prst="rect">
            <a:avLst/>
          </a:prstGeom>
          <a:noFill/>
          <a:ln>
            <a:solidFill>
              <a:schemeClr val="tx1"/>
            </a:solidFill>
          </a:ln>
        </p:spPr>
        <p:txBody>
          <a:bodyPr wrap="square" rtlCol="0">
            <a:spAutoFit/>
          </a:bodyPr>
          <a:lstStyle/>
          <a:p>
            <a:pPr marL="342900" indent="-342900">
              <a:buAutoNum type="arabicPeriod"/>
            </a:pPr>
            <a:r>
              <a:rPr lang="en-GB" sz="1100" dirty="0">
                <a:latin typeface="OpenDyslexic" panose="00000500000000000000" pitchFamily="50" charset="0"/>
              </a:rPr>
              <a:t>Which type of deodorant stops sweating?</a:t>
            </a:r>
          </a:p>
          <a:p>
            <a:r>
              <a:rPr lang="en-GB" sz="1100" dirty="0">
                <a:latin typeface="OpenDyslexic" panose="00000500000000000000" pitchFamily="50" charset="0"/>
              </a:rPr>
              <a:t>	a. Body spray</a:t>
            </a:r>
          </a:p>
          <a:p>
            <a:r>
              <a:rPr lang="en-GB" sz="1100" dirty="0">
                <a:latin typeface="OpenDyslexic" panose="00000500000000000000" pitchFamily="50" charset="0"/>
              </a:rPr>
              <a:t>	b. Anti- perspirant</a:t>
            </a:r>
          </a:p>
          <a:p>
            <a:r>
              <a:rPr lang="en-GB" sz="1100" dirty="0">
                <a:latin typeface="OpenDyslexic" panose="00000500000000000000" pitchFamily="50" charset="0"/>
              </a:rPr>
              <a:t>	c. both</a:t>
            </a:r>
          </a:p>
          <a:p>
            <a:r>
              <a:rPr lang="en-GB" sz="1100" dirty="0">
                <a:latin typeface="OpenDyslexic" panose="00000500000000000000" pitchFamily="50" charset="0"/>
              </a:rPr>
              <a:t>	d. Neither</a:t>
            </a:r>
          </a:p>
          <a:p>
            <a:endParaRPr lang="en-GB" sz="300" dirty="0">
              <a:latin typeface="OpenDyslexic" panose="00000500000000000000" pitchFamily="50" charset="0"/>
            </a:endParaRPr>
          </a:p>
          <a:p>
            <a:endParaRPr lang="en-GB" sz="100" dirty="0">
              <a:latin typeface="OpenDyslexic" panose="00000500000000000000" pitchFamily="50" charset="0"/>
            </a:endParaRPr>
          </a:p>
          <a:p>
            <a:endParaRPr lang="en-GB" sz="300" dirty="0">
              <a:latin typeface="OpenDyslexic" panose="00000500000000000000" pitchFamily="50" charset="0"/>
            </a:endParaRPr>
          </a:p>
          <a:p>
            <a:endParaRPr lang="en-GB" sz="300" dirty="0">
              <a:latin typeface="OpenDyslexic" panose="00000500000000000000" pitchFamily="50" charset="0"/>
            </a:endParaRPr>
          </a:p>
          <a:p>
            <a:endParaRPr lang="en-GB" sz="300" dirty="0">
              <a:latin typeface="OpenDyslexic" panose="00000500000000000000" pitchFamily="50" charset="0"/>
            </a:endParaRPr>
          </a:p>
          <a:p>
            <a:r>
              <a:rPr lang="en-GB" sz="1100" dirty="0">
                <a:latin typeface="OpenDyslexic" panose="00000500000000000000" pitchFamily="50" charset="0"/>
              </a:rPr>
              <a:t>2. Why do humans have pubic hair? [min 3 reasons]</a:t>
            </a:r>
          </a:p>
          <a:p>
            <a:r>
              <a:rPr lang="en-GB" sz="1100" dirty="0">
                <a:latin typeface="OpenDyslexic" panose="00000500000000000000" pitchFamily="50" charset="0"/>
              </a:rPr>
              <a:t>    </a:t>
            </a:r>
            <a:r>
              <a:rPr lang="en-GB" sz="1600" dirty="0">
                <a:solidFill>
                  <a:schemeClr val="bg1">
                    <a:lumMod val="65000"/>
                  </a:schemeClr>
                </a:solidFill>
                <a:latin typeface="+mj-lt"/>
              </a:rPr>
              <a:t>____________________________________________________________</a:t>
            </a:r>
          </a:p>
          <a:p>
            <a:r>
              <a:rPr lang="en-GB" sz="1600" dirty="0">
                <a:solidFill>
                  <a:schemeClr val="bg1">
                    <a:lumMod val="65000"/>
                  </a:schemeClr>
                </a:solidFill>
                <a:latin typeface="+mj-lt"/>
              </a:rPr>
              <a:t>    ____________________________________________________________</a:t>
            </a:r>
          </a:p>
          <a:p>
            <a:r>
              <a:rPr lang="en-GB" sz="1600" dirty="0">
                <a:solidFill>
                  <a:schemeClr val="bg1">
                    <a:lumMod val="65000"/>
                  </a:schemeClr>
                </a:solidFill>
                <a:latin typeface="+mj-lt"/>
              </a:rPr>
              <a:t>    ____________________________________________________________</a:t>
            </a:r>
          </a:p>
          <a:p>
            <a:endParaRPr lang="en-GB" sz="1100" dirty="0">
              <a:solidFill>
                <a:schemeClr val="bg1">
                  <a:lumMod val="65000"/>
                </a:schemeClr>
              </a:solidFill>
              <a:latin typeface="OpenDyslexic" panose="00000500000000000000" pitchFamily="50" charset="0"/>
            </a:endParaRPr>
          </a:p>
          <a:p>
            <a:endParaRPr lang="en-GB" sz="300" dirty="0">
              <a:latin typeface="OpenDyslexic" panose="00000500000000000000" pitchFamily="50" charset="0"/>
            </a:endParaRPr>
          </a:p>
          <a:p>
            <a:r>
              <a:rPr lang="en-GB" sz="1100" dirty="0">
                <a:latin typeface="OpenDyslexic" panose="00000500000000000000" pitchFamily="50" charset="0"/>
              </a:rPr>
              <a:t>3. State 1 misconception regarding pubic hair.</a:t>
            </a:r>
          </a:p>
          <a:p>
            <a:r>
              <a:rPr lang="en-GB" sz="900" dirty="0">
                <a:latin typeface="OpenDyslexic" panose="00000500000000000000" pitchFamily="50" charset="0"/>
              </a:rPr>
              <a:t>    </a:t>
            </a:r>
            <a:r>
              <a:rPr lang="en-GB" sz="1600" dirty="0">
                <a:solidFill>
                  <a:schemeClr val="bg1">
                    <a:lumMod val="65000"/>
                  </a:schemeClr>
                </a:solidFill>
                <a:latin typeface="+mj-lt"/>
              </a:rPr>
              <a:t>____________________________________________________________</a:t>
            </a:r>
          </a:p>
          <a:p>
            <a:r>
              <a:rPr lang="en-GB" sz="1600" dirty="0">
                <a:solidFill>
                  <a:schemeClr val="bg1">
                    <a:lumMod val="65000"/>
                  </a:schemeClr>
                </a:solidFill>
                <a:latin typeface="+mj-lt"/>
              </a:rPr>
              <a:t>    ____________________________________________________________</a:t>
            </a:r>
          </a:p>
        </p:txBody>
      </p:sp>
      <p:graphicFrame>
        <p:nvGraphicFramePr>
          <p:cNvPr id="6" name="Table 11">
            <a:extLst>
              <a:ext uri="{FF2B5EF4-FFF2-40B4-BE49-F238E27FC236}">
                <a16:creationId xmlns:a16="http://schemas.microsoft.com/office/drawing/2014/main" id="{0B465BBE-B9DC-4C13-8A2C-BCC5EB14F120}"/>
              </a:ext>
            </a:extLst>
          </p:cNvPr>
          <p:cNvGraphicFramePr>
            <a:graphicFrameLocks noGrp="1"/>
          </p:cNvGraphicFramePr>
          <p:nvPr/>
        </p:nvGraphicFramePr>
        <p:xfrm>
          <a:off x="1009650" y="3752850"/>
          <a:ext cx="4572000" cy="28575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995443728"/>
                    </a:ext>
                  </a:extLst>
                </a:gridCol>
                <a:gridCol w="1524000">
                  <a:extLst>
                    <a:ext uri="{9D8B030D-6E8A-4147-A177-3AD203B41FA5}">
                      <a16:colId xmlns:a16="http://schemas.microsoft.com/office/drawing/2014/main" val="2303187254"/>
                    </a:ext>
                  </a:extLst>
                </a:gridCol>
                <a:gridCol w="1524000">
                  <a:extLst>
                    <a:ext uri="{9D8B030D-6E8A-4147-A177-3AD203B41FA5}">
                      <a16:colId xmlns:a16="http://schemas.microsoft.com/office/drawing/2014/main" val="1440443806"/>
                    </a:ext>
                  </a:extLst>
                </a:gridCol>
              </a:tblGrid>
              <a:tr h="285750">
                <a:tc>
                  <a:txBody>
                    <a:bodyPr/>
                    <a:lstStyle/>
                    <a:p>
                      <a:pPr algn="ctr"/>
                      <a:r>
                        <a:rPr lang="en-GB" sz="1050" b="0" dirty="0">
                          <a:solidFill>
                            <a:schemeClr val="tx1"/>
                          </a:solidFill>
                          <a:latin typeface="OpenDyslexic" panose="00000500000000000000" pitchFamily="50" charset="0"/>
                        </a:rPr>
                        <a:t>Dr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Miss Arnold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Mrs Fletcher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864140"/>
                  </a:ext>
                </a:extLst>
              </a:tr>
            </a:tbl>
          </a:graphicData>
        </a:graphic>
      </p:graphicFrame>
      <p:graphicFrame>
        <p:nvGraphicFramePr>
          <p:cNvPr id="14" name="Table 11">
            <a:extLst>
              <a:ext uri="{FF2B5EF4-FFF2-40B4-BE49-F238E27FC236}">
                <a16:creationId xmlns:a16="http://schemas.microsoft.com/office/drawing/2014/main" id="{2AF358D9-92DB-4849-9105-AB98E7B39E80}"/>
              </a:ext>
            </a:extLst>
          </p:cNvPr>
          <p:cNvGraphicFramePr>
            <a:graphicFrameLocks noGrp="1"/>
          </p:cNvGraphicFramePr>
          <p:nvPr/>
        </p:nvGraphicFramePr>
        <p:xfrm>
          <a:off x="1009650" y="4285187"/>
          <a:ext cx="4572000" cy="28575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995443728"/>
                    </a:ext>
                  </a:extLst>
                </a:gridCol>
                <a:gridCol w="1524000">
                  <a:extLst>
                    <a:ext uri="{9D8B030D-6E8A-4147-A177-3AD203B41FA5}">
                      <a16:colId xmlns:a16="http://schemas.microsoft.com/office/drawing/2014/main" val="2303187254"/>
                    </a:ext>
                  </a:extLst>
                </a:gridCol>
                <a:gridCol w="1524000">
                  <a:extLst>
                    <a:ext uri="{9D8B030D-6E8A-4147-A177-3AD203B41FA5}">
                      <a16:colId xmlns:a16="http://schemas.microsoft.com/office/drawing/2014/main" val="1440443806"/>
                    </a:ext>
                  </a:extLst>
                </a:gridCol>
              </a:tblGrid>
              <a:tr h="285750">
                <a:tc>
                  <a:txBody>
                    <a:bodyPr/>
                    <a:lstStyle/>
                    <a:p>
                      <a:pPr algn="ctr"/>
                      <a:r>
                        <a:rPr lang="en-GB" sz="1050" b="0" dirty="0">
                          <a:solidFill>
                            <a:schemeClr val="tx1"/>
                          </a:solidFill>
                          <a:latin typeface="OpenDyslexic" panose="00000500000000000000" pitchFamily="50" charset="0"/>
                        </a:rPr>
                        <a:t>Mr 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Mr Phillips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Dr Barnett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864140"/>
                  </a:ext>
                </a:extLst>
              </a:tr>
            </a:tbl>
          </a:graphicData>
        </a:graphic>
      </p:graphicFrame>
      <p:graphicFrame>
        <p:nvGraphicFramePr>
          <p:cNvPr id="15" name="Table 11">
            <a:extLst>
              <a:ext uri="{FF2B5EF4-FFF2-40B4-BE49-F238E27FC236}">
                <a16:creationId xmlns:a16="http://schemas.microsoft.com/office/drawing/2014/main" id="{E4F9D50B-DDB2-42B0-95BF-E03EBDCFDF8E}"/>
              </a:ext>
            </a:extLst>
          </p:cNvPr>
          <p:cNvGraphicFramePr>
            <a:graphicFrameLocks noGrp="1"/>
          </p:cNvGraphicFramePr>
          <p:nvPr/>
        </p:nvGraphicFramePr>
        <p:xfrm>
          <a:off x="1009650" y="4827049"/>
          <a:ext cx="4572000" cy="28575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995443728"/>
                    </a:ext>
                  </a:extLst>
                </a:gridCol>
                <a:gridCol w="1524000">
                  <a:extLst>
                    <a:ext uri="{9D8B030D-6E8A-4147-A177-3AD203B41FA5}">
                      <a16:colId xmlns:a16="http://schemas.microsoft.com/office/drawing/2014/main" val="2303187254"/>
                    </a:ext>
                  </a:extLst>
                </a:gridCol>
                <a:gridCol w="1524000">
                  <a:extLst>
                    <a:ext uri="{9D8B030D-6E8A-4147-A177-3AD203B41FA5}">
                      <a16:colId xmlns:a16="http://schemas.microsoft.com/office/drawing/2014/main" val="1440443806"/>
                    </a:ext>
                  </a:extLst>
                </a:gridCol>
              </a:tblGrid>
              <a:tr h="285750">
                <a:tc>
                  <a:txBody>
                    <a:bodyPr/>
                    <a:lstStyle/>
                    <a:p>
                      <a:pPr algn="ctr"/>
                      <a:r>
                        <a:rPr lang="en-GB" sz="1050" b="0" dirty="0">
                          <a:solidFill>
                            <a:schemeClr val="tx1"/>
                          </a:solidFill>
                          <a:latin typeface="OpenDyslexic" panose="00000500000000000000" pitchFamily="50" charset="0"/>
                        </a:rPr>
                        <a:t>Mr Butler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Miss Burton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Mrs </a:t>
                      </a:r>
                      <a:r>
                        <a:rPr lang="en-GB" sz="1050" b="0" dirty="0" err="1">
                          <a:solidFill>
                            <a:schemeClr val="tx1"/>
                          </a:solidFill>
                          <a:latin typeface="OpenDyslexic" panose="00000500000000000000" pitchFamily="50" charset="0"/>
                        </a:rPr>
                        <a:t>Bhayat</a:t>
                      </a:r>
                      <a:endParaRPr lang="en-GB" sz="105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864140"/>
                  </a:ext>
                </a:extLst>
              </a:tr>
            </a:tbl>
          </a:graphicData>
        </a:graphic>
      </p:graphicFrame>
    </p:spTree>
    <p:extLst>
      <p:ext uri="{BB962C8B-B14F-4D97-AF65-F5344CB8AC3E}">
        <p14:creationId xmlns:p14="http://schemas.microsoft.com/office/powerpoint/2010/main" val="2899116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7F7B79-797C-BB40-9245-7B2E2D0C8DBC}"/>
              </a:ext>
            </a:extLst>
          </p:cNvPr>
          <p:cNvSpPr>
            <a:spLocks noGrp="1"/>
          </p:cNvSpPr>
          <p:nvPr>
            <p:ph type="sldNum" sz="quarter" idx="12"/>
          </p:nvPr>
        </p:nvSpPr>
        <p:spPr/>
        <p:txBody>
          <a:bodyPr/>
          <a:lstStyle/>
          <a:p>
            <a:fld id="{622CA69B-FCC7-420A-B9BE-C31FA725E113}" type="slidenum">
              <a:rPr lang="en-GB" smtClean="0"/>
              <a:t>57</a:t>
            </a:fld>
            <a:endParaRPr lang="en-GB"/>
          </a:p>
        </p:txBody>
      </p:sp>
      <p:sp>
        <p:nvSpPr>
          <p:cNvPr id="18" name="Title 1">
            <a:extLst>
              <a:ext uri="{FF2B5EF4-FFF2-40B4-BE49-F238E27FC236}">
                <a16:creationId xmlns:a16="http://schemas.microsoft.com/office/drawing/2014/main" id="{B662FD08-4DB8-5342-80D9-44D3AF9AFE12}"/>
              </a:ext>
            </a:extLst>
          </p:cNvPr>
          <p:cNvSpPr>
            <a:spLocks noGrp="1"/>
          </p:cNvSpPr>
          <p:nvPr>
            <p:ph type="title"/>
          </p:nvPr>
        </p:nvSpPr>
        <p:spPr>
          <a:xfrm>
            <a:off x="222418" y="72528"/>
            <a:ext cx="6424612" cy="463195"/>
          </a:xfrm>
        </p:spPr>
        <p:txBody>
          <a:bodyPr>
            <a:normAutofit/>
          </a:bodyPr>
          <a:lstStyle/>
          <a:p>
            <a:r>
              <a:rPr lang="en-GB" sz="1400" u="sng" dirty="0">
                <a:latin typeface="OpenDyslexic" panose="00000500000000000000" pitchFamily="50" charset="0"/>
                <a:ea typeface="Open Sans" panose="020B0606030504020204" pitchFamily="34" charset="0"/>
                <a:cs typeface="Open Sans" panose="020B0606030504020204" pitchFamily="34" charset="0"/>
              </a:rPr>
              <a:t>BQ7: Why do I need to go to the dentist?  </a:t>
            </a:r>
          </a:p>
        </p:txBody>
      </p:sp>
      <p:graphicFrame>
        <p:nvGraphicFramePr>
          <p:cNvPr id="19" name="Table 11">
            <a:extLst>
              <a:ext uri="{FF2B5EF4-FFF2-40B4-BE49-F238E27FC236}">
                <a16:creationId xmlns:a16="http://schemas.microsoft.com/office/drawing/2014/main" id="{E72E48D5-3612-8843-BBA3-C024A7F2991B}"/>
              </a:ext>
            </a:extLst>
          </p:cNvPr>
          <p:cNvGraphicFramePr>
            <a:graphicFrameLocks noGrp="1"/>
          </p:cNvGraphicFramePr>
          <p:nvPr>
            <p:extLst>
              <p:ext uri="{D42A27DB-BD31-4B8C-83A1-F6EECF244321}">
                <p14:modId xmlns:p14="http://schemas.microsoft.com/office/powerpoint/2010/main" val="852888999"/>
              </p:ext>
            </p:extLst>
          </p:nvPr>
        </p:nvGraphicFramePr>
        <p:xfrm>
          <a:off x="181711" y="2953418"/>
          <a:ext cx="1285240" cy="1874520"/>
        </p:xfrm>
        <a:graphic>
          <a:graphicData uri="http://schemas.openxmlformats.org/drawingml/2006/table">
            <a:tbl>
              <a:tblPr firstRow="1" bandRow="1">
                <a:tableStyleId>{5C22544A-7EE6-4342-B048-85BDC9FD1C3A}</a:tableStyleId>
              </a:tblPr>
              <a:tblGrid>
                <a:gridCol w="1285240">
                  <a:extLst>
                    <a:ext uri="{9D8B030D-6E8A-4147-A177-3AD203B41FA5}">
                      <a16:colId xmlns:a16="http://schemas.microsoft.com/office/drawing/2014/main" val="949564508"/>
                    </a:ext>
                  </a:extLst>
                </a:gridCol>
              </a:tblGrid>
              <a:tr h="427014">
                <a:tc>
                  <a:txBody>
                    <a:bodyPr/>
                    <a:lstStyle/>
                    <a:p>
                      <a:pPr algn="ctr"/>
                      <a:endParaRPr lang="en-GB" sz="1200" b="0" dirty="0">
                        <a:solidFill>
                          <a:schemeClr val="tx1"/>
                        </a:solidFill>
                        <a:latin typeface="OpenDyslexic" panose="00000500000000000000" pitchFamily="50" charset="0"/>
                      </a:endParaRPr>
                    </a:p>
                    <a:p>
                      <a:pPr algn="ctr"/>
                      <a:r>
                        <a:rPr lang="en-GB" sz="1200" b="0" dirty="0">
                          <a:solidFill>
                            <a:schemeClr val="tx1"/>
                          </a:solidFill>
                          <a:latin typeface="OpenDyslexic" panose="00000500000000000000" pitchFamily="50" charset="0"/>
                        </a:rPr>
                        <a:t>Tooth decay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1429425"/>
                  </a:ext>
                </a:extLst>
              </a:tr>
              <a:tr h="427014">
                <a:tc>
                  <a:txBody>
                    <a:bodyPr/>
                    <a:lstStyle/>
                    <a:p>
                      <a:pPr algn="ctr"/>
                      <a:endParaRPr lang="en-GB" sz="1200" b="0" dirty="0">
                        <a:solidFill>
                          <a:schemeClr val="tx1"/>
                        </a:solidFill>
                        <a:latin typeface="OpenDyslexic" panose="00000500000000000000" pitchFamily="50" charset="0"/>
                      </a:endParaRPr>
                    </a:p>
                    <a:p>
                      <a:pPr algn="ctr"/>
                      <a:r>
                        <a:rPr lang="en-GB" sz="1200" b="0" dirty="0">
                          <a:solidFill>
                            <a:schemeClr val="tx1"/>
                          </a:solidFill>
                          <a:latin typeface="OpenDyslexic" panose="00000500000000000000" pitchFamily="50" charset="0"/>
                        </a:rPr>
                        <a:t>Fluoride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8046806"/>
                  </a:ext>
                </a:extLst>
              </a:tr>
              <a:tr h="309101">
                <a:tc>
                  <a:txBody>
                    <a:bodyPr/>
                    <a:lstStyle/>
                    <a:p>
                      <a:pPr algn="ctr"/>
                      <a:endParaRPr lang="en-GB" sz="300" b="0" dirty="0">
                        <a:solidFill>
                          <a:schemeClr val="tx1"/>
                        </a:solidFill>
                        <a:latin typeface="OpenDyslexic" panose="00000500000000000000" pitchFamily="50" charset="0"/>
                      </a:endParaRPr>
                    </a:p>
                    <a:p>
                      <a:pPr algn="ctr"/>
                      <a:r>
                        <a:rPr lang="en-GB" sz="1200" b="0" dirty="0">
                          <a:solidFill>
                            <a:schemeClr val="tx1"/>
                          </a:solidFill>
                          <a:latin typeface="OpenDyslexic" panose="00000500000000000000" pitchFamily="50" charset="0"/>
                        </a:rPr>
                        <a:t>Cosmetic dentistry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365830"/>
                  </a:ext>
                </a:extLst>
              </a:tr>
              <a:tr h="427014">
                <a:tc>
                  <a:txBody>
                    <a:bodyPr/>
                    <a:lstStyle/>
                    <a:p>
                      <a:pPr algn="ctr"/>
                      <a:endParaRPr lang="en-GB" sz="1200" b="0" dirty="0">
                        <a:solidFill>
                          <a:schemeClr val="tx1"/>
                        </a:solidFill>
                        <a:latin typeface="OpenDyslexic" panose="00000500000000000000" pitchFamily="50" charset="0"/>
                      </a:endParaRPr>
                    </a:p>
                    <a:p>
                      <a:pPr algn="ctr"/>
                      <a:r>
                        <a:rPr lang="en-GB" sz="1200" b="0" dirty="0">
                          <a:solidFill>
                            <a:schemeClr val="tx1"/>
                          </a:solidFill>
                          <a:latin typeface="OpenDyslexic" panose="00000500000000000000" pitchFamily="50" charset="0"/>
                        </a:rPr>
                        <a:t>Dentist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464562"/>
                  </a:ext>
                </a:extLst>
              </a:tr>
            </a:tbl>
          </a:graphicData>
        </a:graphic>
      </p:graphicFrame>
      <p:graphicFrame>
        <p:nvGraphicFramePr>
          <p:cNvPr id="20" name="Table 12">
            <a:extLst>
              <a:ext uri="{FF2B5EF4-FFF2-40B4-BE49-F238E27FC236}">
                <a16:creationId xmlns:a16="http://schemas.microsoft.com/office/drawing/2014/main" id="{A516EADE-740C-0A49-ABDD-FD635C8FDACA}"/>
              </a:ext>
            </a:extLst>
          </p:cNvPr>
          <p:cNvGraphicFramePr>
            <a:graphicFrameLocks noGrp="1"/>
          </p:cNvGraphicFramePr>
          <p:nvPr>
            <p:extLst>
              <p:ext uri="{D42A27DB-BD31-4B8C-83A1-F6EECF244321}">
                <p14:modId xmlns:p14="http://schemas.microsoft.com/office/powerpoint/2010/main" val="282842332"/>
              </p:ext>
            </p:extLst>
          </p:nvPr>
        </p:nvGraphicFramePr>
        <p:xfrm>
          <a:off x="1781108" y="2935016"/>
          <a:ext cx="4865922" cy="1874520"/>
        </p:xfrm>
        <a:graphic>
          <a:graphicData uri="http://schemas.openxmlformats.org/drawingml/2006/table">
            <a:tbl>
              <a:tblPr firstRow="1" bandRow="1">
                <a:tableStyleId>{5C22544A-7EE6-4342-B048-85BDC9FD1C3A}</a:tableStyleId>
              </a:tblPr>
              <a:tblGrid>
                <a:gridCol w="4865922">
                  <a:extLst>
                    <a:ext uri="{9D8B030D-6E8A-4147-A177-3AD203B41FA5}">
                      <a16:colId xmlns:a16="http://schemas.microsoft.com/office/drawing/2014/main" val="2709220162"/>
                    </a:ext>
                  </a:extLst>
                </a:gridCol>
              </a:tblGrid>
              <a:tr h="451147">
                <a:tc>
                  <a:txBody>
                    <a:bodyPr/>
                    <a:lstStyle/>
                    <a:p>
                      <a:pPr algn="l" fontAlgn="t"/>
                      <a:r>
                        <a:rPr lang="en-GB" sz="1050" b="0" i="0" u="none" strike="noStrike" dirty="0">
                          <a:solidFill>
                            <a:srgbClr val="000000"/>
                          </a:solidFill>
                          <a:effectLst/>
                          <a:latin typeface="OpenDyslexic" panose="00000500000000000000" pitchFamily="50" charset="0"/>
                        </a:rPr>
                        <a:t> Techniques to improve the appearance of teeth. This can include  </a:t>
                      </a:r>
                    </a:p>
                    <a:p>
                      <a:pPr algn="l" fontAlgn="t"/>
                      <a:r>
                        <a:rPr lang="en-GB" sz="1050" b="0" i="0" u="none" strike="noStrike" dirty="0">
                          <a:solidFill>
                            <a:srgbClr val="000000"/>
                          </a:solidFill>
                          <a:effectLst/>
                          <a:latin typeface="OpenDyslexic" panose="00000500000000000000" pitchFamily="50" charset="0"/>
                        </a:rPr>
                        <a:t> veneers, teeth whitening and dental implants.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9133626"/>
                  </a:ext>
                </a:extLst>
              </a:tr>
              <a:tr h="335603">
                <a:tc>
                  <a:txBody>
                    <a:bodyPr/>
                    <a:lstStyle/>
                    <a:p>
                      <a:pPr algn="l" rtl="0" fontAlgn="ctr"/>
                      <a:r>
                        <a:rPr lang="en-GB" sz="1000" b="0" i="0" u="none" strike="noStrike" dirty="0">
                          <a:solidFill>
                            <a:srgbClr val="000000"/>
                          </a:solidFill>
                          <a:effectLst/>
                          <a:latin typeface="OpenDyslexic" panose="00000500000000000000" pitchFamily="50" charset="0"/>
                        </a:rPr>
                        <a:t> Decay of the outer surface of a tooth as a result of a bacterial  </a:t>
                      </a:r>
                    </a:p>
                    <a:p>
                      <a:pPr algn="l" rtl="0" fontAlgn="ctr"/>
                      <a:r>
                        <a:rPr lang="en-GB" sz="1000" b="0" i="0" u="none" strike="noStrike" dirty="0">
                          <a:solidFill>
                            <a:srgbClr val="000000"/>
                          </a:solidFill>
                          <a:effectLst/>
                          <a:latin typeface="OpenDyslexic" panose="00000500000000000000" pitchFamily="50" charset="0"/>
                        </a:rPr>
                        <a:t> infection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2888991"/>
                  </a:ext>
                </a:extLst>
              </a:tr>
              <a:tr h="50013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50" b="0" i="0" u="none" strike="noStrike" dirty="0">
                          <a:solidFill>
                            <a:srgbClr val="202124"/>
                          </a:solidFill>
                          <a:effectLst/>
                          <a:latin typeface="OpenDyslexic" panose="00000500000000000000" pitchFamily="50" charset="0"/>
                        </a:rPr>
                        <a:t> </a:t>
                      </a:r>
                      <a:r>
                        <a:rPr lang="en-GB" sz="1000" b="0" dirty="0">
                          <a:solidFill>
                            <a:schemeClr val="tx1"/>
                          </a:solidFill>
                          <a:latin typeface="OpenDyslexic" panose="00000500000000000000" pitchFamily="50" charset="0"/>
                        </a:rPr>
                        <a:t>A person who is qualified to treat diseases and other conditions that  </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b="0" dirty="0">
                          <a:solidFill>
                            <a:schemeClr val="tx1"/>
                          </a:solidFill>
                          <a:latin typeface="OpenDyslexic" panose="00000500000000000000" pitchFamily="50" charset="0"/>
                        </a:rPr>
                        <a:t> affect the teeth and gums, especially repair and removal of teeth</a:t>
                      </a:r>
                      <a:endParaRPr lang="en-GB" sz="1050" b="0" dirty="0">
                        <a:solidFill>
                          <a:schemeClr val="tx1"/>
                        </a:solidFill>
                        <a:latin typeface="OpenDyslexic" panose="00000500000000000000" pitchFamily="50"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751459"/>
                  </a:ext>
                </a:extLst>
              </a:tr>
              <a:tr h="587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dirty="0">
                          <a:solidFill>
                            <a:srgbClr val="202124"/>
                          </a:solidFill>
                          <a:effectLst/>
                          <a:latin typeface="OpenDyslexic" panose="00000500000000000000" pitchFamily="50" charset="0"/>
                        </a:rPr>
                        <a:t>A naturally occurring mineral commonly used in dentistry to strengthen enamel, which is the outer layer of your teeth. Fluoride helps to prevent cavities.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266703"/>
                  </a:ext>
                </a:extLst>
              </a:tr>
            </a:tbl>
          </a:graphicData>
        </a:graphic>
      </p:graphicFrame>
      <p:sp>
        <p:nvSpPr>
          <p:cNvPr id="8" name="TextBox 7">
            <a:extLst>
              <a:ext uri="{FF2B5EF4-FFF2-40B4-BE49-F238E27FC236}">
                <a16:creationId xmlns:a16="http://schemas.microsoft.com/office/drawing/2014/main" id="{BD808FD3-5845-499C-90F2-E0F96BF346F1}"/>
              </a:ext>
            </a:extLst>
          </p:cNvPr>
          <p:cNvSpPr txBox="1"/>
          <p:nvPr/>
        </p:nvSpPr>
        <p:spPr>
          <a:xfrm>
            <a:off x="181711" y="5255790"/>
            <a:ext cx="6423577" cy="4085734"/>
          </a:xfrm>
          <a:prstGeom prst="rect">
            <a:avLst/>
          </a:prstGeom>
          <a:noFill/>
        </p:spPr>
        <p:txBody>
          <a:bodyPr wrap="square">
            <a:spAutoFit/>
          </a:bodyPr>
          <a:lstStyle/>
          <a:p>
            <a:pPr marL="228600" indent="-228600">
              <a:buAutoNum type="arabicPeriod"/>
            </a:pPr>
            <a:r>
              <a:rPr lang="en-GB" sz="1050" b="1" dirty="0">
                <a:latin typeface="OpenDyslexic" panose="00000500000000000000" pitchFamily="50" charset="0"/>
              </a:rPr>
              <a:t>Which description shows the best steps in caring for teeth each day? </a:t>
            </a:r>
          </a:p>
          <a:p>
            <a:pPr marL="0" indent="0">
              <a:buNone/>
            </a:pPr>
            <a:r>
              <a:rPr lang="en-GB" sz="1000" dirty="0">
                <a:latin typeface="OpenDyslexic" panose="00000500000000000000" pitchFamily="50" charset="0"/>
              </a:rPr>
              <a:t>	A.  Clean between teeth, brush with fluoride toothpaste, rinse with mouthwash </a:t>
            </a:r>
          </a:p>
          <a:p>
            <a:pPr marL="0" indent="0">
              <a:buNone/>
            </a:pPr>
            <a:r>
              <a:rPr lang="en-GB" sz="1000" dirty="0">
                <a:latin typeface="OpenDyslexic" panose="00000500000000000000" pitchFamily="50" charset="0"/>
              </a:rPr>
              <a:t>	B.  Brush with fluoride toothpaste, clean between teeth, rinse with mouthwash </a:t>
            </a:r>
          </a:p>
          <a:p>
            <a:pPr marL="0" indent="0">
              <a:buNone/>
            </a:pPr>
            <a:r>
              <a:rPr lang="en-GB" sz="1000" dirty="0">
                <a:latin typeface="OpenDyslexic" panose="00000500000000000000" pitchFamily="50" charset="0"/>
              </a:rPr>
              <a:t>	C.  Brush with fluoride toothpaste, clean between teeth, spit out excess </a:t>
            </a:r>
          </a:p>
          <a:p>
            <a:pPr marL="0" indent="0">
              <a:buNone/>
            </a:pPr>
            <a:r>
              <a:rPr lang="en-GB" sz="1000" dirty="0">
                <a:latin typeface="OpenDyslexic" panose="00000500000000000000" pitchFamily="50" charset="0"/>
              </a:rPr>
              <a:t>	     toothpaste </a:t>
            </a:r>
          </a:p>
          <a:p>
            <a:pPr marL="0" indent="0">
              <a:buNone/>
            </a:pPr>
            <a:r>
              <a:rPr lang="en-GB" sz="1000" dirty="0">
                <a:latin typeface="OpenDyslexic" panose="00000500000000000000" pitchFamily="50" charset="0"/>
              </a:rPr>
              <a:t>	D.  Clean between teeth, brush with fluoride toothpaste, spit out excess    </a:t>
            </a:r>
          </a:p>
          <a:p>
            <a:pPr marL="0" indent="0">
              <a:buNone/>
            </a:pPr>
            <a:r>
              <a:rPr lang="en-GB" sz="1000" dirty="0">
                <a:latin typeface="OpenDyslexic" panose="00000500000000000000" pitchFamily="50" charset="0"/>
              </a:rPr>
              <a:t>	     toothpaste </a:t>
            </a:r>
          </a:p>
          <a:p>
            <a:pPr marL="0" indent="0">
              <a:buNone/>
            </a:pPr>
            <a:endParaRPr lang="en-GB" sz="200" dirty="0">
              <a:latin typeface="OpenDyslexic" panose="00000500000000000000" pitchFamily="50" charset="0"/>
            </a:endParaRPr>
          </a:p>
          <a:p>
            <a:pPr marL="0" indent="0">
              <a:buNone/>
            </a:pPr>
            <a:r>
              <a:rPr lang="en-GB" sz="1000" b="1" dirty="0">
                <a:latin typeface="OpenDyslexic" panose="00000500000000000000" pitchFamily="50" charset="0"/>
              </a:rPr>
              <a:t>2. What makes a good toothpaste? </a:t>
            </a:r>
          </a:p>
          <a:p>
            <a:pPr marL="0" indent="0">
              <a:buNone/>
            </a:pPr>
            <a:r>
              <a:rPr lang="en-GB" sz="1000" dirty="0">
                <a:latin typeface="OpenDyslexic" panose="00000500000000000000" pitchFamily="50" charset="0"/>
              </a:rPr>
              <a:t>	A.  Recognisable brand name </a:t>
            </a:r>
          </a:p>
          <a:p>
            <a:pPr marL="0" indent="0">
              <a:buNone/>
            </a:pPr>
            <a:r>
              <a:rPr lang="en-GB" sz="1000" dirty="0">
                <a:latin typeface="OpenDyslexic" panose="00000500000000000000" pitchFamily="50" charset="0"/>
              </a:rPr>
              <a:t>	B.  The right amount of fluoride </a:t>
            </a:r>
          </a:p>
          <a:p>
            <a:pPr marL="0" indent="0">
              <a:buNone/>
            </a:pPr>
            <a:r>
              <a:rPr lang="en-GB" sz="1000" dirty="0">
                <a:latin typeface="OpenDyslexic" panose="00000500000000000000" pitchFamily="50" charset="0"/>
              </a:rPr>
              <a:t>	C.  Higher cost </a:t>
            </a:r>
          </a:p>
          <a:p>
            <a:pPr marL="0" indent="0">
              <a:buNone/>
            </a:pPr>
            <a:r>
              <a:rPr lang="en-GB" sz="1000" dirty="0">
                <a:latin typeface="OpenDyslexic" panose="00000500000000000000" pitchFamily="50" charset="0"/>
              </a:rPr>
              <a:t>	D.  All of the above </a:t>
            </a:r>
          </a:p>
          <a:p>
            <a:pPr marL="0" indent="0">
              <a:buNone/>
            </a:pPr>
            <a:endParaRPr lang="en-GB" sz="500" dirty="0">
              <a:latin typeface="OpenDyslexic" panose="00000500000000000000" pitchFamily="50" charset="0"/>
            </a:endParaRPr>
          </a:p>
          <a:p>
            <a:pPr marL="0" indent="0">
              <a:buNone/>
            </a:pPr>
            <a:r>
              <a:rPr lang="en-GB" sz="1000" b="1" dirty="0">
                <a:latin typeface="OpenDyslexic" panose="00000500000000000000" pitchFamily="50" charset="0"/>
              </a:rPr>
              <a:t>3. If someone has severe dental pain and their dentist is closed for the night they  </a:t>
            </a:r>
          </a:p>
          <a:p>
            <a:pPr marL="0" indent="0">
              <a:buNone/>
            </a:pPr>
            <a:r>
              <a:rPr lang="en-GB" sz="1000" b="1" dirty="0">
                <a:latin typeface="OpenDyslexic" panose="00000500000000000000" pitchFamily="50" charset="0"/>
              </a:rPr>
              <a:t>    should… </a:t>
            </a:r>
          </a:p>
          <a:p>
            <a:pPr marL="685800" lvl="1" indent="-228600">
              <a:buAutoNum type="alphaUcPeriod"/>
            </a:pPr>
            <a:r>
              <a:rPr lang="en-GB" sz="1000" dirty="0">
                <a:latin typeface="OpenDyslexic" panose="00000500000000000000" pitchFamily="50" charset="0"/>
              </a:rPr>
              <a:t>Take some pain killers and wait until it opens the next day </a:t>
            </a:r>
          </a:p>
          <a:p>
            <a:pPr marL="685800" lvl="1" indent="-228600">
              <a:buAutoNum type="alphaUcPeriod"/>
            </a:pPr>
            <a:r>
              <a:rPr lang="en-GB" sz="1000" dirty="0">
                <a:latin typeface="OpenDyslexic" panose="00000500000000000000" pitchFamily="50" charset="0"/>
              </a:rPr>
              <a:t>Call their dentist and check if there is an out of hours services </a:t>
            </a:r>
          </a:p>
          <a:p>
            <a:r>
              <a:rPr lang="en-GB" sz="1000" dirty="0">
                <a:latin typeface="OpenDyslexic" panose="00000500000000000000" pitchFamily="50" charset="0"/>
              </a:rPr>
              <a:t>	C.  Call NHS 111 </a:t>
            </a:r>
          </a:p>
          <a:p>
            <a:r>
              <a:rPr lang="en-GB" sz="1000" dirty="0">
                <a:latin typeface="OpenDyslexic" panose="00000500000000000000" pitchFamily="50" charset="0"/>
              </a:rPr>
              <a:t>	D. Any of the above </a:t>
            </a:r>
          </a:p>
          <a:p>
            <a:pPr marL="228600" indent="-228600">
              <a:buAutoNum type="alphaUcPeriod"/>
            </a:pPr>
            <a:endParaRPr lang="en-GB" sz="500" dirty="0">
              <a:latin typeface="OpenDyslexic" panose="00000500000000000000" pitchFamily="50" charset="0"/>
            </a:endParaRPr>
          </a:p>
          <a:p>
            <a:pPr marL="0" indent="0">
              <a:buNone/>
            </a:pPr>
            <a:r>
              <a:rPr lang="en-GB" sz="1000" b="1" dirty="0">
                <a:latin typeface="OpenDyslexic" panose="00000500000000000000" pitchFamily="50" charset="0"/>
              </a:rPr>
              <a:t>4. Which food or drink from the options below is the most damaging to teeth? </a:t>
            </a:r>
          </a:p>
          <a:p>
            <a:pPr marL="685800" lvl="1" indent="-228600">
              <a:buAutoNum type="alphaUcPeriod"/>
            </a:pPr>
            <a:r>
              <a:rPr lang="en-GB" sz="1000" dirty="0">
                <a:latin typeface="OpenDyslexic" panose="00000500000000000000" pitchFamily="50" charset="0"/>
              </a:rPr>
              <a:t>Whole fruit </a:t>
            </a:r>
          </a:p>
          <a:p>
            <a:pPr marL="685800" lvl="1" indent="-228600">
              <a:buAutoNum type="alphaUcPeriod"/>
            </a:pPr>
            <a:r>
              <a:rPr lang="en-GB" sz="1000" dirty="0">
                <a:latin typeface="OpenDyslexic" panose="00000500000000000000" pitchFamily="50" charset="0"/>
              </a:rPr>
              <a:t>Fruit juice </a:t>
            </a:r>
          </a:p>
          <a:p>
            <a:pPr marL="685800" lvl="1" indent="-228600">
              <a:buAutoNum type="alphaUcPeriod"/>
            </a:pPr>
            <a:r>
              <a:rPr lang="en-GB" sz="1000" dirty="0">
                <a:latin typeface="OpenDyslexic" panose="00000500000000000000" pitchFamily="50" charset="0"/>
              </a:rPr>
              <a:t>Smoothie </a:t>
            </a:r>
          </a:p>
          <a:p>
            <a:pPr marL="685800" lvl="1" indent="-228600">
              <a:buAutoNum type="alphaUcPeriod"/>
            </a:pPr>
            <a:r>
              <a:rPr lang="en-GB" sz="1000" dirty="0">
                <a:latin typeface="OpenDyslexic" panose="00000500000000000000" pitchFamily="50" charset="0"/>
              </a:rPr>
              <a:t>Milk </a:t>
            </a:r>
          </a:p>
          <a:p>
            <a:pPr marL="228600" indent="-228600">
              <a:buAutoNum type="alphaUcPeriod"/>
            </a:pPr>
            <a:endParaRPr lang="en-GB" sz="600" dirty="0">
              <a:latin typeface="OpenDyslexic" panose="00000500000000000000" pitchFamily="50" charset="0"/>
            </a:endParaRPr>
          </a:p>
          <a:p>
            <a:pPr marL="0" indent="0">
              <a:buNone/>
            </a:pPr>
            <a:endParaRPr lang="en-GB" sz="1100" dirty="0">
              <a:latin typeface="OpenDyslexic" panose="00000500000000000000" pitchFamily="50" charset="0"/>
            </a:endParaRPr>
          </a:p>
        </p:txBody>
      </p:sp>
      <p:sp>
        <p:nvSpPr>
          <p:cNvPr id="9" name="TextBox 8">
            <a:extLst>
              <a:ext uri="{FF2B5EF4-FFF2-40B4-BE49-F238E27FC236}">
                <a16:creationId xmlns:a16="http://schemas.microsoft.com/office/drawing/2014/main" id="{FACEA248-A204-559F-1DB3-C2EE3283D6DA}"/>
              </a:ext>
            </a:extLst>
          </p:cNvPr>
          <p:cNvSpPr txBox="1"/>
          <p:nvPr/>
        </p:nvSpPr>
        <p:spPr>
          <a:xfrm>
            <a:off x="222376" y="464297"/>
            <a:ext cx="6465361" cy="3016210"/>
          </a:xfrm>
          <a:prstGeom prst="rect">
            <a:avLst/>
          </a:prstGeom>
          <a:noFill/>
        </p:spPr>
        <p:txBody>
          <a:bodyPr wrap="square" rtlCol="0">
            <a:spAutoFit/>
          </a:bodyPr>
          <a:lstStyle/>
          <a:p>
            <a:r>
              <a:rPr lang="en-GB" sz="1200" u="sng" dirty="0">
                <a:latin typeface="OpenDyslexic" panose="00000500000000000000" pitchFamily="50" charset="0"/>
              </a:rPr>
              <a:t>Do now: Drill questions:</a:t>
            </a:r>
          </a:p>
          <a:p>
            <a:pPr marL="514350" indent="-514350">
              <a:buAutoNum type="alphaLcPeriod"/>
            </a:pPr>
            <a:endParaRPr lang="en-GB" sz="500" dirty="0">
              <a:latin typeface="OpenDyslexic" panose="00000500000000000000" pitchFamily="50" charset="0"/>
            </a:endParaRPr>
          </a:p>
          <a:p>
            <a:pPr marL="514350" indent="-514350">
              <a:buAutoNum type="alphaLcPeriod"/>
            </a:pPr>
            <a:r>
              <a:rPr lang="en-GB" sz="1200" dirty="0">
                <a:latin typeface="OpenDyslexic" panose="00000500000000000000" pitchFamily="50" charset="0"/>
              </a:rPr>
              <a:t>What is consent? </a:t>
            </a:r>
            <a:r>
              <a:rPr lang="en-GB" dirty="0">
                <a:latin typeface="+mj-lt"/>
              </a:rPr>
              <a:t>___________________________________________</a:t>
            </a:r>
            <a:r>
              <a:rPr lang="en-GB" sz="1200" dirty="0">
                <a:latin typeface="+mj-lt"/>
              </a:rPr>
              <a:t>            </a:t>
            </a:r>
            <a:r>
              <a:rPr lang="en-GB" sz="1600" dirty="0">
                <a:latin typeface="+mj-lt"/>
              </a:rPr>
              <a:t>________________________________________________________</a:t>
            </a:r>
            <a:endParaRPr lang="en-GB" sz="1200" dirty="0">
              <a:latin typeface="OpenDyslexic" panose="00000500000000000000" pitchFamily="50" charset="0"/>
            </a:endParaRPr>
          </a:p>
          <a:p>
            <a:endParaRPr lang="en-GB" sz="300" u="sng" dirty="0">
              <a:latin typeface="OpenDyslexic" panose="00000500000000000000" pitchFamily="50" charset="0"/>
            </a:endParaRPr>
          </a:p>
          <a:p>
            <a:r>
              <a:rPr lang="en-GB" sz="1200" dirty="0">
                <a:latin typeface="OpenDyslexic" panose="00000500000000000000" pitchFamily="50" charset="0"/>
              </a:rPr>
              <a:t>c. What is a fallopian tube? </a:t>
            </a:r>
            <a:r>
              <a:rPr lang="en-GB" sz="1600" dirty="0">
                <a:latin typeface="+mj-lt"/>
              </a:rPr>
              <a:t>_______________________________________         _____________________________________________________________</a:t>
            </a:r>
            <a:endParaRPr lang="en-GB" sz="1600" dirty="0">
              <a:latin typeface="OpenDyslexic" panose="00000500000000000000" pitchFamily="50" charset="0"/>
            </a:endParaRPr>
          </a:p>
          <a:p>
            <a:endParaRPr lang="en-GB" sz="300" dirty="0">
              <a:latin typeface="OpenDyslexic" panose="00000500000000000000" pitchFamily="50" charset="0"/>
            </a:endParaRPr>
          </a:p>
          <a:p>
            <a:r>
              <a:rPr lang="en-GB" sz="1200" dirty="0">
                <a:latin typeface="OpenDyslexic" panose="00000500000000000000" pitchFamily="50" charset="0"/>
              </a:rPr>
              <a:t>d. What FGM? </a:t>
            </a:r>
            <a:r>
              <a:rPr lang="en-GB" sz="1600" dirty="0">
                <a:latin typeface="+mj-lt"/>
              </a:rPr>
              <a:t>__________________________________________________            _____________________________________________________________</a:t>
            </a:r>
          </a:p>
          <a:p>
            <a:endParaRPr lang="en-GB" sz="500" dirty="0">
              <a:latin typeface="OpenDyslexic" panose="00000500000000000000" pitchFamily="50" charset="0"/>
            </a:endParaRPr>
          </a:p>
          <a:p>
            <a:r>
              <a:rPr lang="en-GB" sz="1200" dirty="0">
                <a:latin typeface="OpenDyslexic" panose="00000500000000000000" pitchFamily="50" charset="0"/>
              </a:rPr>
              <a:t>e. Is FGM a religious practice? Yes / no</a:t>
            </a:r>
          </a:p>
          <a:p>
            <a:endParaRPr lang="en-GB" sz="4000" dirty="0">
              <a:latin typeface="OpenDyslexic" panose="00000500000000000000" pitchFamily="50" charset="0"/>
            </a:endParaRPr>
          </a:p>
        </p:txBody>
      </p:sp>
    </p:spTree>
    <p:extLst>
      <p:ext uri="{BB962C8B-B14F-4D97-AF65-F5344CB8AC3E}">
        <p14:creationId xmlns:p14="http://schemas.microsoft.com/office/powerpoint/2010/main" val="2151730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5E107-184E-3C46-B5A4-3146EFCCBA20}"/>
              </a:ext>
            </a:extLst>
          </p:cNvPr>
          <p:cNvSpPr>
            <a:spLocks noGrp="1"/>
          </p:cNvSpPr>
          <p:nvPr>
            <p:ph type="sldNum" sz="quarter" idx="12"/>
          </p:nvPr>
        </p:nvSpPr>
        <p:spPr/>
        <p:txBody>
          <a:bodyPr/>
          <a:lstStyle/>
          <a:p>
            <a:fld id="{622CA69B-FCC7-420A-B9BE-C31FA725E113}" type="slidenum">
              <a:rPr lang="en-GB" smtClean="0"/>
              <a:t>58</a:t>
            </a:fld>
            <a:endParaRPr lang="en-GB"/>
          </a:p>
        </p:txBody>
      </p:sp>
      <p:sp>
        <p:nvSpPr>
          <p:cNvPr id="6" name="TextBox 5">
            <a:extLst>
              <a:ext uri="{FF2B5EF4-FFF2-40B4-BE49-F238E27FC236}">
                <a16:creationId xmlns:a16="http://schemas.microsoft.com/office/drawing/2014/main" id="{6141B0B2-971F-A549-8283-25DE046A33C9}"/>
              </a:ext>
            </a:extLst>
          </p:cNvPr>
          <p:cNvSpPr txBox="1"/>
          <p:nvPr/>
        </p:nvSpPr>
        <p:spPr>
          <a:xfrm>
            <a:off x="264160" y="230128"/>
            <a:ext cx="6423577" cy="2716128"/>
          </a:xfrm>
          <a:prstGeom prst="rect">
            <a:avLst/>
          </a:prstGeom>
          <a:noFill/>
        </p:spPr>
        <p:txBody>
          <a:bodyPr wrap="square">
            <a:spAutoFit/>
          </a:bodyPr>
          <a:lstStyle/>
          <a:p>
            <a:endParaRPr lang="en-GB" sz="600" dirty="0">
              <a:latin typeface="OpenDyslexic" panose="00000500000000000000" pitchFamily="50" charset="0"/>
            </a:endParaRPr>
          </a:p>
          <a:p>
            <a:pPr marL="0" indent="0">
              <a:buNone/>
            </a:pPr>
            <a:r>
              <a:rPr lang="en-GB" sz="1000" b="1" dirty="0">
                <a:latin typeface="OpenDyslexic" panose="00000500000000000000" pitchFamily="50" charset="0"/>
              </a:rPr>
              <a:t>5. Which of the following treatments could be necessary for someone’s dental health? </a:t>
            </a:r>
          </a:p>
          <a:p>
            <a:pPr marL="685800" lvl="1" indent="-228600">
              <a:buAutoNum type="alphaUcPeriod"/>
            </a:pPr>
            <a:r>
              <a:rPr lang="en-GB" sz="1000" dirty="0">
                <a:latin typeface="OpenDyslexic" panose="00000500000000000000" pitchFamily="50" charset="0"/>
              </a:rPr>
              <a:t>Braces </a:t>
            </a:r>
          </a:p>
          <a:p>
            <a:pPr marL="685800" lvl="1" indent="-228600">
              <a:buAutoNum type="alphaUcPeriod"/>
            </a:pPr>
            <a:r>
              <a:rPr lang="en-GB" sz="1000" dirty="0">
                <a:latin typeface="OpenDyslexic" panose="00000500000000000000" pitchFamily="50" charset="0"/>
              </a:rPr>
              <a:t>Veneers </a:t>
            </a:r>
          </a:p>
          <a:p>
            <a:pPr marL="685800" lvl="1" indent="-228600">
              <a:buAutoNum type="alphaUcPeriod"/>
            </a:pPr>
            <a:r>
              <a:rPr lang="en-GB" sz="1000" dirty="0">
                <a:latin typeface="OpenDyslexic" panose="00000500000000000000" pitchFamily="50" charset="0"/>
              </a:rPr>
              <a:t>Tooth whitening </a:t>
            </a:r>
          </a:p>
          <a:p>
            <a:pPr marL="685800" lvl="1" indent="-228600">
              <a:buAutoNum type="alphaUcPeriod"/>
            </a:pPr>
            <a:r>
              <a:rPr lang="en-GB" sz="1000" dirty="0">
                <a:latin typeface="OpenDyslexic" panose="00000500000000000000" pitchFamily="50" charset="0"/>
              </a:rPr>
              <a:t>All of the above </a:t>
            </a:r>
          </a:p>
          <a:p>
            <a:pPr marL="228600" indent="-228600">
              <a:buAutoNum type="alphaUcPeriod"/>
            </a:pPr>
            <a:endParaRPr lang="en-GB" sz="600" dirty="0">
              <a:latin typeface="OpenDyslexic" panose="00000500000000000000" pitchFamily="50" charset="0"/>
            </a:endParaRPr>
          </a:p>
          <a:p>
            <a:pPr marL="0" indent="0">
              <a:buNone/>
            </a:pPr>
            <a:r>
              <a:rPr lang="en-GB" sz="1000" b="1" dirty="0">
                <a:latin typeface="OpenDyslexic" panose="00000500000000000000" pitchFamily="50" charset="0"/>
              </a:rPr>
              <a:t>6. Which of the following people is qualified to provide tooth whitening services</a:t>
            </a:r>
          </a:p>
          <a:p>
            <a:pPr marL="0" indent="0">
              <a:buNone/>
            </a:pPr>
            <a:r>
              <a:rPr lang="en-GB" sz="1000" dirty="0">
                <a:latin typeface="OpenDyslexic" panose="00000500000000000000" pitchFamily="50" charset="0"/>
              </a:rPr>
              <a:t>	A. Dental nurse </a:t>
            </a:r>
          </a:p>
          <a:p>
            <a:pPr marL="0" indent="0">
              <a:buNone/>
            </a:pPr>
            <a:r>
              <a:rPr lang="en-GB" sz="1000" dirty="0">
                <a:latin typeface="OpenDyslexic" panose="00000500000000000000" pitchFamily="50" charset="0"/>
              </a:rPr>
              <a:t>	B. Dentist </a:t>
            </a:r>
          </a:p>
          <a:p>
            <a:pPr marL="0" indent="0">
              <a:buNone/>
            </a:pPr>
            <a:r>
              <a:rPr lang="en-GB" sz="1000" dirty="0">
                <a:latin typeface="OpenDyslexic" panose="00000500000000000000" pitchFamily="50" charset="0"/>
              </a:rPr>
              <a:t>	C. Beautician </a:t>
            </a:r>
          </a:p>
          <a:p>
            <a:pPr marL="0" indent="0">
              <a:buNone/>
            </a:pPr>
            <a:r>
              <a:rPr lang="en-GB" sz="1000" dirty="0">
                <a:latin typeface="OpenDyslexic" panose="00000500000000000000" pitchFamily="50" charset="0"/>
              </a:rPr>
              <a:t>	D. All of the above </a:t>
            </a:r>
          </a:p>
          <a:p>
            <a:pPr marL="0" indent="0">
              <a:buNone/>
            </a:pPr>
            <a:endParaRPr lang="en-GB" sz="600" dirty="0">
              <a:latin typeface="OpenDyslexic" panose="00000500000000000000" pitchFamily="50" charset="0"/>
            </a:endParaRPr>
          </a:p>
          <a:p>
            <a:pPr marL="0" indent="0">
              <a:buNone/>
            </a:pPr>
            <a:r>
              <a:rPr lang="en-GB" sz="1000" b="1" dirty="0">
                <a:latin typeface="OpenDyslexic" panose="00000500000000000000" pitchFamily="50" charset="0"/>
              </a:rPr>
              <a:t>7. How can smoking affect dental health? </a:t>
            </a:r>
          </a:p>
          <a:p>
            <a:pPr marL="685800" lvl="1" indent="-228600">
              <a:buAutoNum type="alphaUcPeriod"/>
            </a:pPr>
            <a:r>
              <a:rPr lang="en-GB" sz="1000" dirty="0">
                <a:latin typeface="OpenDyslexic" panose="00000500000000000000" pitchFamily="50" charset="0"/>
              </a:rPr>
              <a:t>Slows healing after teeth have been removed </a:t>
            </a:r>
          </a:p>
          <a:p>
            <a:pPr marL="685800" lvl="1" indent="-228600">
              <a:buAutoNum type="alphaUcPeriod"/>
            </a:pPr>
            <a:r>
              <a:rPr lang="en-GB" sz="1000" dirty="0">
                <a:latin typeface="OpenDyslexic" panose="00000500000000000000" pitchFamily="50" charset="0"/>
              </a:rPr>
              <a:t>Increases risk of gum disease </a:t>
            </a:r>
          </a:p>
          <a:p>
            <a:pPr marL="685800" lvl="1" indent="-228600">
              <a:buAutoNum type="alphaUcPeriod"/>
            </a:pPr>
            <a:r>
              <a:rPr lang="en-GB" sz="1000" dirty="0">
                <a:latin typeface="OpenDyslexic" panose="00000500000000000000" pitchFamily="50" charset="0"/>
              </a:rPr>
              <a:t>Increases risk of tooth loss </a:t>
            </a:r>
          </a:p>
          <a:p>
            <a:pPr marL="685800" lvl="1" indent="-228600">
              <a:buAutoNum type="alphaUcPeriod"/>
            </a:pPr>
            <a:r>
              <a:rPr lang="en-GB" sz="1000" dirty="0">
                <a:latin typeface="OpenDyslexic" panose="00000500000000000000" pitchFamily="50" charset="0"/>
              </a:rPr>
              <a:t>All of the above</a:t>
            </a:r>
            <a:endParaRPr lang="en-US" sz="1000" b="0" i="0" baseline="0" dirty="0">
              <a:latin typeface="OpenDyslexic" panose="00000500000000000000" pitchFamily="50" charset="0"/>
            </a:endParaRPr>
          </a:p>
        </p:txBody>
      </p:sp>
      <p:graphicFrame>
        <p:nvGraphicFramePr>
          <p:cNvPr id="8" name="Table 2">
            <a:extLst>
              <a:ext uri="{FF2B5EF4-FFF2-40B4-BE49-F238E27FC236}">
                <a16:creationId xmlns:a16="http://schemas.microsoft.com/office/drawing/2014/main" id="{86AE127D-9183-C44D-A27D-2A0D3FF8F47B}"/>
              </a:ext>
            </a:extLst>
          </p:cNvPr>
          <p:cNvGraphicFramePr>
            <a:graphicFrameLocks noGrp="1"/>
          </p:cNvGraphicFramePr>
          <p:nvPr/>
        </p:nvGraphicFramePr>
        <p:xfrm>
          <a:off x="129582" y="2946256"/>
          <a:ext cx="6598836" cy="2212476"/>
        </p:xfrm>
        <a:graphic>
          <a:graphicData uri="http://schemas.openxmlformats.org/drawingml/2006/table">
            <a:tbl>
              <a:tblPr firstRow="1" bandRow="1">
                <a:tableStyleId>{5C22544A-7EE6-4342-B048-85BDC9FD1C3A}</a:tableStyleId>
              </a:tblPr>
              <a:tblGrid>
                <a:gridCol w="2199612">
                  <a:extLst>
                    <a:ext uri="{9D8B030D-6E8A-4147-A177-3AD203B41FA5}">
                      <a16:colId xmlns:a16="http://schemas.microsoft.com/office/drawing/2014/main" val="2429140772"/>
                    </a:ext>
                  </a:extLst>
                </a:gridCol>
                <a:gridCol w="2199612">
                  <a:extLst>
                    <a:ext uri="{9D8B030D-6E8A-4147-A177-3AD203B41FA5}">
                      <a16:colId xmlns:a16="http://schemas.microsoft.com/office/drawing/2014/main" val="751787774"/>
                    </a:ext>
                  </a:extLst>
                </a:gridCol>
                <a:gridCol w="2199612">
                  <a:extLst>
                    <a:ext uri="{9D8B030D-6E8A-4147-A177-3AD203B41FA5}">
                      <a16:colId xmlns:a16="http://schemas.microsoft.com/office/drawing/2014/main" val="1838697472"/>
                    </a:ext>
                  </a:extLst>
                </a:gridCol>
              </a:tblGrid>
              <a:tr h="500714">
                <a:tc>
                  <a:txBody>
                    <a:bodyPr/>
                    <a:lstStyle/>
                    <a:p>
                      <a:pPr algn="ctr"/>
                      <a:r>
                        <a:rPr lang="en-GB" sz="1050" b="0" dirty="0">
                          <a:solidFill>
                            <a:schemeClr val="tx1"/>
                          </a:solidFill>
                          <a:latin typeface="OpenDyslexic" panose="00000500000000000000" pitchFamily="50" charset="0"/>
                        </a:rPr>
                        <a:t>Having a dental check-up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Getting veneers (thin pieces of porcelain that cover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Tooth whitening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147516"/>
                  </a:ext>
                </a:extLst>
              </a:tr>
              <a:tr h="497976">
                <a:tc>
                  <a:txBody>
                    <a:bodyPr/>
                    <a:lstStyle/>
                    <a:p>
                      <a:pPr algn="ctr"/>
                      <a:r>
                        <a:rPr lang="en-GB" sz="1050" b="0" dirty="0">
                          <a:solidFill>
                            <a:schemeClr val="tx1"/>
                          </a:solidFill>
                          <a:latin typeface="OpenDyslexic" panose="00000500000000000000" pitchFamily="50" charset="0"/>
                        </a:rPr>
                        <a:t>Getting braces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Getting a filling to treat tooth decay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Removal of decayed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034450"/>
                  </a:ext>
                </a:extLst>
              </a:tr>
              <a:tr h="500714">
                <a:tc>
                  <a:txBody>
                    <a:bodyPr/>
                    <a:lstStyle/>
                    <a:p>
                      <a:pPr algn="ctr"/>
                      <a:r>
                        <a:rPr lang="en-GB" sz="1050" b="0" dirty="0">
                          <a:solidFill>
                            <a:schemeClr val="tx1"/>
                          </a:solidFill>
                          <a:latin typeface="OpenDyslexic" panose="00000500000000000000" pitchFamily="50" charset="0"/>
                        </a:rPr>
                        <a:t>Removing wisdom teeth (the teeth at the back of your mouth)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Scale and polish (when a hygienist removes plaque and tartar from teeth)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Root canal (treating a dead tooth nerve)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488715"/>
                  </a:ext>
                </a:extLst>
              </a:tr>
              <a:tr h="500714">
                <a:tc>
                  <a:txBody>
                    <a:bodyPr/>
                    <a:lstStyle/>
                    <a:p>
                      <a:pPr algn="ctr"/>
                      <a:r>
                        <a:rPr lang="en-GB" sz="1050" b="0" dirty="0">
                          <a:solidFill>
                            <a:schemeClr val="tx1"/>
                          </a:solidFill>
                          <a:latin typeface="OpenDyslexic" panose="00000500000000000000" pitchFamily="50" charset="0"/>
                        </a:rPr>
                        <a:t>Remove an existing amalgam (silver) filling with a white filling.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0" dirty="0">
                          <a:solidFill>
                            <a:schemeClr val="tx1"/>
                          </a:solidFill>
                          <a:latin typeface="OpenDyslexic" panose="00000500000000000000" pitchFamily="50" charset="0"/>
                        </a:rPr>
                        <a:t>Covering a damaged tooth with a crown.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05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0395524"/>
                  </a:ext>
                </a:extLst>
              </a:tr>
            </a:tbl>
          </a:graphicData>
        </a:graphic>
      </p:graphicFrame>
      <p:sp>
        <p:nvSpPr>
          <p:cNvPr id="5" name="TextBox 4">
            <a:extLst>
              <a:ext uri="{FF2B5EF4-FFF2-40B4-BE49-F238E27FC236}">
                <a16:creationId xmlns:a16="http://schemas.microsoft.com/office/drawing/2014/main" id="{BE770F82-82A6-417E-9E07-7E7C988D6552}"/>
              </a:ext>
            </a:extLst>
          </p:cNvPr>
          <p:cNvSpPr txBox="1"/>
          <p:nvPr/>
        </p:nvSpPr>
        <p:spPr>
          <a:xfrm>
            <a:off x="129582" y="5313036"/>
            <a:ext cx="2855831" cy="2246769"/>
          </a:xfrm>
          <a:prstGeom prst="rect">
            <a:avLst/>
          </a:prstGeom>
          <a:noFill/>
          <a:ln>
            <a:solidFill>
              <a:schemeClr val="tx1">
                <a:lumMod val="50000"/>
                <a:lumOff val="50000"/>
              </a:schemeClr>
            </a:solidFill>
          </a:ln>
        </p:spPr>
        <p:txBody>
          <a:bodyPr wrap="square">
            <a:spAutoFit/>
          </a:bodyPr>
          <a:lstStyle/>
          <a:p>
            <a:r>
              <a:rPr lang="en-GB" sz="1100" dirty="0">
                <a:latin typeface="OpenDyslexic" panose="00000500000000000000" pitchFamily="50" charset="0"/>
              </a:rPr>
              <a:t>Sky </a:t>
            </a:r>
          </a:p>
          <a:p>
            <a:endParaRPr lang="en-GB" sz="400" dirty="0">
              <a:latin typeface="OpenDyslexic" panose="00000500000000000000" pitchFamily="50" charset="0"/>
            </a:endParaRPr>
          </a:p>
          <a:p>
            <a:r>
              <a:rPr lang="en-GB" sz="1100" dirty="0">
                <a:latin typeface="OpenDyslexic" panose="00000500000000000000" pitchFamily="50" charset="0"/>
              </a:rPr>
              <a:t>Sky visits the dentist regularly and almost always flosses twice a day before brushing their teeth.</a:t>
            </a:r>
          </a:p>
          <a:p>
            <a:endParaRPr lang="en-GB" sz="400" dirty="0">
              <a:latin typeface="OpenDyslexic" panose="00000500000000000000" pitchFamily="50" charset="0"/>
            </a:endParaRPr>
          </a:p>
          <a:p>
            <a:r>
              <a:rPr lang="en-GB" sz="1100" dirty="0">
                <a:latin typeface="OpenDyslexic" panose="00000500000000000000" pitchFamily="50" charset="0"/>
              </a:rPr>
              <a:t>After school Sky knocked a tooth out during an accident at rugby practice and they’re pretty sure the dentist is closed! A friend found the tooth and has brought it to them. There hasn’t really been much bleeding but Sky’s mouth feels really sore. </a:t>
            </a:r>
          </a:p>
        </p:txBody>
      </p:sp>
      <p:sp>
        <p:nvSpPr>
          <p:cNvPr id="7" name="TextBox 6">
            <a:extLst>
              <a:ext uri="{FF2B5EF4-FFF2-40B4-BE49-F238E27FC236}">
                <a16:creationId xmlns:a16="http://schemas.microsoft.com/office/drawing/2014/main" id="{0D058E39-6BD9-49AD-8739-FA0CA8FE7A66}"/>
              </a:ext>
            </a:extLst>
          </p:cNvPr>
          <p:cNvSpPr txBox="1"/>
          <p:nvPr/>
        </p:nvSpPr>
        <p:spPr>
          <a:xfrm>
            <a:off x="3093247" y="5313036"/>
            <a:ext cx="3594490" cy="2677656"/>
          </a:xfrm>
          <a:prstGeom prst="rect">
            <a:avLst/>
          </a:prstGeom>
          <a:noFill/>
        </p:spPr>
        <p:txBody>
          <a:bodyPr wrap="square">
            <a:spAutoFit/>
          </a:bodyPr>
          <a:lstStyle/>
          <a:p>
            <a:pPr marL="228600" indent="-228600">
              <a:buAutoNum type="arabicPeriod"/>
            </a:pPr>
            <a:r>
              <a:rPr lang="en-GB" sz="1200" dirty="0">
                <a:latin typeface="OpenDyslexic" panose="00000500000000000000" pitchFamily="50" charset="0"/>
              </a:rPr>
              <a:t>What habits might affect Sky’s dental health? </a:t>
            </a:r>
          </a:p>
          <a:p>
            <a:r>
              <a:rPr lang="en-GB" sz="1600" dirty="0"/>
              <a:t>_________________________________</a:t>
            </a:r>
          </a:p>
          <a:p>
            <a:r>
              <a:rPr lang="en-GB" sz="1600" dirty="0"/>
              <a:t>_________________________________</a:t>
            </a:r>
          </a:p>
          <a:p>
            <a:r>
              <a:rPr lang="en-GB" sz="1600" dirty="0"/>
              <a:t>_________________________________</a:t>
            </a:r>
          </a:p>
          <a:p>
            <a:endParaRPr lang="en-GB" sz="1200" dirty="0"/>
          </a:p>
          <a:p>
            <a:r>
              <a:rPr lang="en-GB" sz="1200" dirty="0">
                <a:latin typeface="OpenDyslexic" panose="00000500000000000000" pitchFamily="50" charset="0"/>
              </a:rPr>
              <a:t>2. Where might they get support or   </a:t>
            </a:r>
          </a:p>
          <a:p>
            <a:r>
              <a:rPr lang="en-GB" sz="1200" dirty="0">
                <a:latin typeface="OpenDyslexic" panose="00000500000000000000" pitchFamily="50" charset="0"/>
              </a:rPr>
              <a:t>    treatment? </a:t>
            </a:r>
            <a:r>
              <a:rPr lang="en-GB" sz="1600" dirty="0"/>
              <a:t>_________________________________</a:t>
            </a:r>
          </a:p>
          <a:p>
            <a:r>
              <a:rPr lang="en-GB" sz="1600" dirty="0"/>
              <a:t>_________________________________</a:t>
            </a:r>
          </a:p>
          <a:p>
            <a:r>
              <a:rPr lang="en-GB" sz="1600" dirty="0"/>
              <a:t>_________________________________</a:t>
            </a:r>
          </a:p>
          <a:p>
            <a:endParaRPr lang="en-GB" sz="1200" dirty="0">
              <a:latin typeface="OpenDyslexic" panose="00000500000000000000" pitchFamily="50" charset="0"/>
            </a:endParaRPr>
          </a:p>
        </p:txBody>
      </p:sp>
      <p:sp>
        <p:nvSpPr>
          <p:cNvPr id="9" name="TextBox 8">
            <a:extLst>
              <a:ext uri="{FF2B5EF4-FFF2-40B4-BE49-F238E27FC236}">
                <a16:creationId xmlns:a16="http://schemas.microsoft.com/office/drawing/2014/main" id="{7584FE5D-39DD-4029-9A9A-18FC06813F2F}"/>
              </a:ext>
            </a:extLst>
          </p:cNvPr>
          <p:cNvSpPr txBox="1"/>
          <p:nvPr/>
        </p:nvSpPr>
        <p:spPr>
          <a:xfrm>
            <a:off x="129582" y="7714109"/>
            <a:ext cx="6433736" cy="2000548"/>
          </a:xfrm>
          <a:prstGeom prst="rect">
            <a:avLst/>
          </a:prstGeom>
          <a:noFill/>
        </p:spPr>
        <p:txBody>
          <a:bodyPr wrap="square">
            <a:spAutoFit/>
          </a:bodyPr>
          <a:lstStyle/>
          <a:p>
            <a:r>
              <a:rPr lang="en-GB" sz="1200" dirty="0">
                <a:latin typeface="OpenDyslexic" panose="00000500000000000000" pitchFamily="50" charset="0"/>
              </a:rPr>
              <a:t>3. What considerations would they need to have when deciding whether to  </a:t>
            </a:r>
          </a:p>
          <a:p>
            <a:r>
              <a:rPr lang="en-GB" sz="1200" dirty="0">
                <a:latin typeface="OpenDyslexic" panose="00000500000000000000" pitchFamily="50" charset="0"/>
              </a:rPr>
              <a:t>   get treatment? (i.e. cost or risks) </a:t>
            </a:r>
            <a:r>
              <a:rPr lang="en-GB" sz="1600" dirty="0">
                <a:latin typeface="+mj-lt"/>
              </a:rPr>
              <a:t>________________________________</a:t>
            </a:r>
          </a:p>
          <a:p>
            <a:r>
              <a:rPr lang="en-GB" sz="1600" dirty="0">
                <a:latin typeface="+mj-lt"/>
              </a:rPr>
              <a:t>    ___________________________________________________________</a:t>
            </a:r>
          </a:p>
          <a:p>
            <a:r>
              <a:rPr lang="en-GB" sz="1600" dirty="0">
                <a:latin typeface="+mj-lt"/>
              </a:rPr>
              <a:t>    ___________________________________________________________</a:t>
            </a:r>
          </a:p>
          <a:p>
            <a:r>
              <a:rPr lang="en-GB" sz="1600" dirty="0">
                <a:latin typeface="+mj-lt"/>
              </a:rPr>
              <a:t>   ____________________________________________________________</a:t>
            </a:r>
          </a:p>
          <a:p>
            <a:r>
              <a:rPr lang="en-GB" sz="1600" dirty="0">
                <a:latin typeface="+mj-lt"/>
              </a:rPr>
              <a:t>   ____________________________________________________________</a:t>
            </a:r>
          </a:p>
          <a:p>
            <a:r>
              <a:rPr lang="en-GB" sz="1600" dirty="0">
                <a:latin typeface="+mj-lt"/>
              </a:rPr>
              <a:t>           ________________________________________________________</a:t>
            </a:r>
          </a:p>
          <a:p>
            <a:r>
              <a:rPr lang="en-GB" sz="1600" dirty="0">
                <a:latin typeface="+mj-lt"/>
              </a:rPr>
              <a:t> </a:t>
            </a:r>
            <a:endParaRPr lang="en-GB" sz="1200" dirty="0">
              <a:latin typeface="OpenDyslexic" panose="00000500000000000000" pitchFamily="50" charset="0"/>
            </a:endParaRPr>
          </a:p>
        </p:txBody>
      </p:sp>
    </p:spTree>
    <p:extLst>
      <p:ext uri="{BB962C8B-B14F-4D97-AF65-F5344CB8AC3E}">
        <p14:creationId xmlns:p14="http://schemas.microsoft.com/office/powerpoint/2010/main" val="3153872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3B7D35-226B-8949-9631-B572923DFC27}"/>
              </a:ext>
            </a:extLst>
          </p:cNvPr>
          <p:cNvSpPr>
            <a:spLocks noGrp="1"/>
          </p:cNvSpPr>
          <p:nvPr>
            <p:ph type="sldNum" sz="quarter" idx="12"/>
          </p:nvPr>
        </p:nvSpPr>
        <p:spPr/>
        <p:txBody>
          <a:bodyPr/>
          <a:lstStyle/>
          <a:p>
            <a:fld id="{622CA69B-FCC7-420A-B9BE-C31FA725E113}" type="slidenum">
              <a:rPr lang="en-GB" smtClean="0"/>
              <a:t>59</a:t>
            </a:fld>
            <a:endParaRPr lang="en-GB"/>
          </a:p>
        </p:txBody>
      </p:sp>
      <p:sp>
        <p:nvSpPr>
          <p:cNvPr id="8" name="TextBox 7">
            <a:extLst>
              <a:ext uri="{FF2B5EF4-FFF2-40B4-BE49-F238E27FC236}">
                <a16:creationId xmlns:a16="http://schemas.microsoft.com/office/drawing/2014/main" id="{FA293F20-EE7F-5D47-BE01-C5717E7388D3}"/>
              </a:ext>
            </a:extLst>
          </p:cNvPr>
          <p:cNvSpPr txBox="1"/>
          <p:nvPr/>
        </p:nvSpPr>
        <p:spPr>
          <a:xfrm>
            <a:off x="243069" y="294555"/>
            <a:ext cx="3400526" cy="3354765"/>
          </a:xfrm>
          <a:prstGeom prst="rect">
            <a:avLst/>
          </a:prstGeom>
          <a:noFill/>
        </p:spPr>
        <p:txBody>
          <a:bodyPr wrap="square">
            <a:spAutoFit/>
          </a:bodyPr>
          <a:lstStyle/>
          <a:p>
            <a:pPr marL="228600" indent="-228600">
              <a:buAutoNum type="arabicPeriod"/>
            </a:pPr>
            <a:r>
              <a:rPr lang="en-GB" sz="1200" dirty="0">
                <a:latin typeface="OpenDyslexic" panose="00000500000000000000" pitchFamily="50" charset="0"/>
              </a:rPr>
              <a:t>What habits might affect Jae’s dental health? </a:t>
            </a:r>
          </a:p>
          <a:p>
            <a:r>
              <a:rPr lang="en-GB" sz="1600" dirty="0">
                <a:latin typeface="+mj-lt"/>
              </a:rPr>
              <a:t>______________________________</a:t>
            </a:r>
          </a:p>
          <a:p>
            <a:r>
              <a:rPr lang="en-GB" sz="1600" dirty="0">
                <a:latin typeface="+mj-lt"/>
              </a:rPr>
              <a:t>______________________________</a:t>
            </a:r>
          </a:p>
          <a:p>
            <a:r>
              <a:rPr lang="en-GB" sz="1600" dirty="0">
                <a:latin typeface="+mj-lt"/>
              </a:rPr>
              <a:t>______________________________</a:t>
            </a:r>
          </a:p>
          <a:p>
            <a:r>
              <a:rPr lang="en-GB" sz="1600" dirty="0">
                <a:latin typeface="+mj-lt"/>
              </a:rPr>
              <a:t>______________________________</a:t>
            </a:r>
          </a:p>
          <a:p>
            <a:endParaRPr lang="en-GB" sz="1200" dirty="0">
              <a:latin typeface="OpenDyslexic" panose="00000500000000000000" pitchFamily="50" charset="0"/>
            </a:endParaRPr>
          </a:p>
          <a:p>
            <a:r>
              <a:rPr lang="en-GB" sz="1200" dirty="0">
                <a:latin typeface="OpenDyslexic" panose="00000500000000000000" pitchFamily="50" charset="0"/>
              </a:rPr>
              <a:t>2. Where might they get support or  </a:t>
            </a:r>
          </a:p>
          <a:p>
            <a:r>
              <a:rPr lang="en-GB" sz="1200" dirty="0">
                <a:latin typeface="OpenDyslexic" panose="00000500000000000000" pitchFamily="50" charset="0"/>
              </a:rPr>
              <a:t>   treatment? </a:t>
            </a:r>
          </a:p>
          <a:p>
            <a:r>
              <a:rPr lang="en-GB" sz="1200" dirty="0">
                <a:latin typeface="OpenDyslexic" panose="00000500000000000000" pitchFamily="50" charset="0"/>
              </a:rPr>
              <a:t>   </a:t>
            </a:r>
            <a:r>
              <a:rPr lang="en-GB" sz="1600" dirty="0">
                <a:latin typeface="+mj-lt"/>
              </a:rPr>
              <a:t>______________________________</a:t>
            </a:r>
          </a:p>
          <a:p>
            <a:r>
              <a:rPr lang="en-GB" sz="1600" dirty="0">
                <a:latin typeface="+mj-lt"/>
              </a:rPr>
              <a:t>______________________________</a:t>
            </a:r>
          </a:p>
          <a:p>
            <a:r>
              <a:rPr lang="en-GB" sz="1600" dirty="0">
                <a:latin typeface="+mj-lt"/>
              </a:rPr>
              <a:t>______________________________</a:t>
            </a:r>
          </a:p>
          <a:p>
            <a:r>
              <a:rPr lang="en-GB" sz="1600" dirty="0">
                <a:latin typeface="+mj-lt"/>
              </a:rPr>
              <a:t>______________________________</a:t>
            </a:r>
          </a:p>
          <a:p>
            <a:endParaRPr lang="en-GB" sz="1200" dirty="0">
              <a:latin typeface="OpenDyslexic" panose="00000500000000000000" pitchFamily="50" charset="0"/>
            </a:endParaRPr>
          </a:p>
        </p:txBody>
      </p:sp>
      <p:sp>
        <p:nvSpPr>
          <p:cNvPr id="10" name="TextBox 9">
            <a:extLst>
              <a:ext uri="{FF2B5EF4-FFF2-40B4-BE49-F238E27FC236}">
                <a16:creationId xmlns:a16="http://schemas.microsoft.com/office/drawing/2014/main" id="{F21E61E3-0CAA-0C49-A4E8-A28EADF011D0}"/>
              </a:ext>
            </a:extLst>
          </p:cNvPr>
          <p:cNvSpPr txBox="1"/>
          <p:nvPr/>
        </p:nvSpPr>
        <p:spPr>
          <a:xfrm>
            <a:off x="3625398" y="291010"/>
            <a:ext cx="2989533" cy="3231654"/>
          </a:xfrm>
          <a:prstGeom prst="rect">
            <a:avLst/>
          </a:prstGeom>
          <a:noFill/>
          <a:ln>
            <a:solidFill>
              <a:srgbClr val="00B050"/>
            </a:solidFill>
          </a:ln>
        </p:spPr>
        <p:txBody>
          <a:bodyPr wrap="square">
            <a:spAutoFit/>
          </a:bodyPr>
          <a:lstStyle/>
          <a:p>
            <a:r>
              <a:rPr lang="en-GB" sz="1200" dirty="0">
                <a:solidFill>
                  <a:srgbClr val="00B050"/>
                </a:solidFill>
                <a:latin typeface="OpenDyslexic" panose="00000500000000000000" pitchFamily="50" charset="0"/>
              </a:rPr>
              <a:t>Jae:</a:t>
            </a:r>
          </a:p>
          <a:p>
            <a:r>
              <a:rPr lang="en-GB" sz="1200" dirty="0">
                <a:solidFill>
                  <a:srgbClr val="00B050"/>
                </a:solidFill>
                <a:latin typeface="OpenDyslexic" panose="00000500000000000000" pitchFamily="50" charset="0"/>
              </a:rPr>
              <a:t>Jae drinks lots of cola and coffee and occasionally smokes a cigarette with friends at the weekend. He has developed a stain on his teeth, he’s spoken to his friends about it and they have said that they hadn’t really noticed. </a:t>
            </a:r>
          </a:p>
          <a:p>
            <a:endParaRPr lang="en-GB" sz="1200" dirty="0">
              <a:solidFill>
                <a:srgbClr val="00B050"/>
              </a:solidFill>
              <a:latin typeface="OpenDyslexic" panose="00000500000000000000" pitchFamily="50" charset="0"/>
            </a:endParaRPr>
          </a:p>
          <a:p>
            <a:r>
              <a:rPr lang="en-GB" sz="1200" dirty="0">
                <a:solidFill>
                  <a:srgbClr val="00B050"/>
                </a:solidFill>
                <a:latin typeface="OpenDyslexic" panose="00000500000000000000" pitchFamily="50" charset="0"/>
              </a:rPr>
              <a:t>Jae still wants to get rid of the stains. He’s recently bought an electric toothbrush, which has helped a little bit. He hasn’t been to the dentist in a while but he did need some fillings last time he was there</a:t>
            </a:r>
          </a:p>
        </p:txBody>
      </p:sp>
      <p:sp>
        <p:nvSpPr>
          <p:cNvPr id="12" name="TextBox 11">
            <a:extLst>
              <a:ext uri="{FF2B5EF4-FFF2-40B4-BE49-F238E27FC236}">
                <a16:creationId xmlns:a16="http://schemas.microsoft.com/office/drawing/2014/main" id="{ECFCA6CE-765A-6E45-9432-075BDBE51BA6}"/>
              </a:ext>
            </a:extLst>
          </p:cNvPr>
          <p:cNvSpPr txBox="1"/>
          <p:nvPr/>
        </p:nvSpPr>
        <p:spPr>
          <a:xfrm>
            <a:off x="367759" y="5533907"/>
            <a:ext cx="6371862" cy="4493538"/>
          </a:xfrm>
          <a:prstGeom prst="rect">
            <a:avLst/>
          </a:prstGeom>
          <a:noFill/>
        </p:spPr>
        <p:txBody>
          <a:bodyPr wrap="square">
            <a:spAutoFit/>
          </a:bodyPr>
          <a:lstStyle/>
          <a:p>
            <a:r>
              <a:rPr lang="en-GB" sz="1200" dirty="0">
                <a:latin typeface="OpenDyslexic" panose="00000500000000000000" pitchFamily="50" charset="0"/>
              </a:rPr>
              <a:t>Summary: </a:t>
            </a:r>
          </a:p>
          <a:p>
            <a:r>
              <a:rPr lang="en-GB" sz="1200" dirty="0">
                <a:latin typeface="OpenDyslexic" panose="00000500000000000000" pitchFamily="50" charset="0"/>
              </a:rPr>
              <a:t>Write a summary to explain to younger students the importance of regular dental check ups and what they should do in a dental emergency. </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r>
              <a:rPr lang="en-GB" dirty="0">
                <a:latin typeface="+mj-lt"/>
              </a:rPr>
              <a:t>_____________________________________________________</a:t>
            </a:r>
          </a:p>
          <a:p>
            <a:endParaRPr lang="en-GB" dirty="0">
              <a:latin typeface="+mj-lt"/>
            </a:endParaRPr>
          </a:p>
          <a:p>
            <a:endParaRPr lang="en-GB" sz="1600" dirty="0">
              <a:latin typeface="+mj-lt"/>
            </a:endParaRPr>
          </a:p>
        </p:txBody>
      </p:sp>
      <p:sp>
        <p:nvSpPr>
          <p:cNvPr id="7" name="TextBox 6">
            <a:extLst>
              <a:ext uri="{FF2B5EF4-FFF2-40B4-BE49-F238E27FC236}">
                <a16:creationId xmlns:a16="http://schemas.microsoft.com/office/drawing/2014/main" id="{1A3B0FB7-4292-455E-BCEC-3F0DCCF7A518}"/>
              </a:ext>
            </a:extLst>
          </p:cNvPr>
          <p:cNvSpPr txBox="1"/>
          <p:nvPr/>
        </p:nvSpPr>
        <p:spPr>
          <a:xfrm>
            <a:off x="243069" y="3589316"/>
            <a:ext cx="6299056" cy="461665"/>
          </a:xfrm>
          <a:prstGeom prst="rect">
            <a:avLst/>
          </a:prstGeom>
          <a:noFill/>
        </p:spPr>
        <p:txBody>
          <a:bodyPr wrap="square">
            <a:spAutoFit/>
          </a:bodyPr>
          <a:lstStyle/>
          <a:p>
            <a:r>
              <a:rPr lang="en-GB" sz="1200" dirty="0">
                <a:latin typeface="OpenDyslexic" panose="00000500000000000000" pitchFamily="50" charset="0"/>
              </a:rPr>
              <a:t>3. What considerations would they need to have when deciding whether to get treatment? (i.e. cost or risks) </a:t>
            </a:r>
          </a:p>
        </p:txBody>
      </p:sp>
      <p:sp>
        <p:nvSpPr>
          <p:cNvPr id="9" name="TextBox 8">
            <a:extLst>
              <a:ext uri="{FF2B5EF4-FFF2-40B4-BE49-F238E27FC236}">
                <a16:creationId xmlns:a16="http://schemas.microsoft.com/office/drawing/2014/main" id="{9814138B-7A16-43AE-BAD0-911D364F1325}"/>
              </a:ext>
            </a:extLst>
          </p:cNvPr>
          <p:cNvSpPr txBox="1"/>
          <p:nvPr/>
        </p:nvSpPr>
        <p:spPr>
          <a:xfrm>
            <a:off x="367759" y="4050981"/>
            <a:ext cx="6288735" cy="1200329"/>
          </a:xfrm>
          <a:prstGeom prst="rect">
            <a:avLst/>
          </a:prstGeom>
          <a:noFill/>
        </p:spPr>
        <p:txBody>
          <a:bodyPr wrap="square">
            <a:spAutoFit/>
          </a:bodyPr>
          <a:lstStyle/>
          <a:p>
            <a:r>
              <a:rPr lang="en-GB" sz="1800" dirty="0">
                <a:latin typeface="+mj-lt"/>
              </a:rPr>
              <a:t>_____________________________________________________</a:t>
            </a:r>
          </a:p>
          <a:p>
            <a:r>
              <a:rPr lang="en-GB" sz="1800" dirty="0">
                <a:latin typeface="+mj-lt"/>
              </a:rPr>
              <a:t>_____________________________________________________</a:t>
            </a:r>
          </a:p>
          <a:p>
            <a:r>
              <a:rPr lang="en-GB" sz="1800" dirty="0">
                <a:latin typeface="+mj-lt"/>
              </a:rPr>
              <a:t>_____________________________________________________</a:t>
            </a:r>
          </a:p>
          <a:p>
            <a:r>
              <a:rPr lang="en-GB" sz="1800" dirty="0">
                <a:latin typeface="+mj-lt"/>
              </a:rPr>
              <a:t>_____________________________________________________</a:t>
            </a:r>
          </a:p>
        </p:txBody>
      </p:sp>
    </p:spTree>
    <p:extLst>
      <p:ext uri="{BB962C8B-B14F-4D97-AF65-F5344CB8AC3E}">
        <p14:creationId xmlns:p14="http://schemas.microsoft.com/office/powerpoint/2010/main" val="359108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D039B3-5104-7EAA-3252-4B5766DEBFFD}"/>
              </a:ext>
            </a:extLst>
          </p:cNvPr>
          <p:cNvSpPr>
            <a:spLocks noGrp="1"/>
          </p:cNvSpPr>
          <p:nvPr>
            <p:ph type="sldNum" sz="quarter" idx="12"/>
          </p:nvPr>
        </p:nvSpPr>
        <p:spPr/>
        <p:txBody>
          <a:bodyPr/>
          <a:lstStyle/>
          <a:p>
            <a:fld id="{622CA69B-FCC7-420A-B9BE-C31FA725E113}" type="slidenum">
              <a:rPr lang="en-GB" smtClean="0"/>
              <a:t>6</a:t>
            </a:fld>
            <a:endParaRPr lang="en-GB"/>
          </a:p>
        </p:txBody>
      </p:sp>
      <p:sp>
        <p:nvSpPr>
          <p:cNvPr id="6" name="TextBox 5">
            <a:extLst>
              <a:ext uri="{FF2B5EF4-FFF2-40B4-BE49-F238E27FC236}">
                <a16:creationId xmlns:a16="http://schemas.microsoft.com/office/drawing/2014/main" id="{226C3E2B-DC1A-D5A2-88ED-E5122E06A50F}"/>
              </a:ext>
            </a:extLst>
          </p:cNvPr>
          <p:cNvSpPr txBox="1"/>
          <p:nvPr/>
        </p:nvSpPr>
        <p:spPr>
          <a:xfrm>
            <a:off x="0" y="127383"/>
            <a:ext cx="6858000" cy="3139321"/>
          </a:xfrm>
          <a:prstGeom prst="rect">
            <a:avLst/>
          </a:prstGeom>
          <a:noFill/>
        </p:spPr>
        <p:txBody>
          <a:bodyPr wrap="square">
            <a:spAutoFit/>
          </a:bodyPr>
          <a:lstStyle/>
          <a:p>
            <a:pPr marL="342900" lvl="0" indent="-342900">
              <a:spcBef>
                <a:spcPts val="0"/>
              </a:spcBef>
              <a:buFont typeface="Arial" panose="020B0604020202020204" pitchFamily="34" charset="0"/>
              <a:buChar char="•"/>
            </a:pPr>
            <a:r>
              <a:rPr lang="en-GB" sz="1100" dirty="0"/>
              <a:t>What does Xavi think is important in a friendship? </a:t>
            </a:r>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endParaRPr lang="en-GB" sz="1100" dirty="0"/>
          </a:p>
          <a:p>
            <a:pPr lvl="0">
              <a:spcBef>
                <a:spcPts val="0"/>
              </a:spcBef>
            </a:pPr>
            <a:endParaRPr lang="en-GB" sz="1100" dirty="0"/>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r>
              <a:rPr lang="en-GB" sz="1100" dirty="0"/>
              <a:t>How does Xavi value friendship? </a:t>
            </a:r>
          </a:p>
          <a:p>
            <a:pPr marL="342900" lvl="0" indent="-342900">
              <a:spcBef>
                <a:spcPts val="0"/>
              </a:spcBef>
              <a:buFont typeface="Arial" panose="020B0604020202020204" pitchFamily="34" charset="0"/>
              <a:buChar char="•"/>
            </a:pPr>
            <a:endParaRPr lang="en-GB" sz="1100" dirty="0"/>
          </a:p>
          <a:p>
            <a:pPr lvl="0">
              <a:spcBef>
                <a:spcPts val="0"/>
              </a:spcBef>
            </a:pPr>
            <a:endParaRPr lang="en-GB" sz="1100" dirty="0"/>
          </a:p>
          <a:p>
            <a:pPr lvl="0">
              <a:spcBef>
                <a:spcPts val="0"/>
              </a:spcBef>
            </a:pPr>
            <a:endParaRPr lang="en-GB" sz="1100" dirty="0"/>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r>
              <a:rPr lang="en-GB" sz="1100" dirty="0"/>
              <a:t>What is Xavi’s advice for making and keeping good friends?</a:t>
            </a:r>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endParaRPr lang="en-GB" sz="1100" dirty="0"/>
          </a:p>
          <a:p>
            <a:pPr marL="342900" lvl="0" indent="-342900">
              <a:spcBef>
                <a:spcPts val="0"/>
              </a:spcBef>
              <a:buFont typeface="Arial" panose="020B0604020202020204" pitchFamily="34" charset="0"/>
              <a:buChar char="•"/>
            </a:pPr>
            <a:endParaRPr lang="en-GB" sz="1100" dirty="0"/>
          </a:p>
          <a:p>
            <a:pPr lvl="0">
              <a:spcBef>
                <a:spcPts val="0"/>
              </a:spcBef>
            </a:pPr>
            <a:endParaRPr lang="en-GB" sz="1100" dirty="0"/>
          </a:p>
        </p:txBody>
      </p:sp>
      <p:sp>
        <p:nvSpPr>
          <p:cNvPr id="7" name="Text Placeholder 3">
            <a:extLst>
              <a:ext uri="{FF2B5EF4-FFF2-40B4-BE49-F238E27FC236}">
                <a16:creationId xmlns:a16="http://schemas.microsoft.com/office/drawing/2014/main" id="{E8BAE326-56FB-A380-B297-F739E5D65390}"/>
              </a:ext>
            </a:extLst>
          </p:cNvPr>
          <p:cNvSpPr txBox="1">
            <a:spLocks/>
          </p:cNvSpPr>
          <p:nvPr/>
        </p:nvSpPr>
        <p:spPr>
          <a:xfrm>
            <a:off x="166221" y="3284130"/>
            <a:ext cx="6525557" cy="217351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44000" tIns="0" rIns="0" bIns="0" anchor="ctr" anchorCtr="0">
            <a:no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r>
              <a:rPr lang="en-GB" sz="1000" b="1" dirty="0">
                <a:solidFill>
                  <a:schemeClr val="tx1"/>
                </a:solidFill>
              </a:rPr>
              <a:t>Task 1: </a:t>
            </a:r>
            <a:r>
              <a:rPr lang="en-GB" sz="1000" dirty="0">
                <a:solidFill>
                  <a:schemeClr val="tx1"/>
                </a:solidFill>
              </a:rPr>
              <a:t>why does this change as we get older?</a:t>
            </a:r>
          </a:p>
          <a:p>
            <a:pPr marL="0" lvl="0" indent="0"/>
            <a:endParaRPr lang="en-GB" sz="1000" dirty="0">
              <a:solidFill>
                <a:schemeClr val="tx1"/>
              </a:solidFill>
            </a:endParaRPr>
          </a:p>
          <a:p>
            <a:pPr marL="0" lvl="0" indent="0"/>
            <a:endParaRPr lang="en-GB" sz="1000" dirty="0">
              <a:solidFill>
                <a:schemeClr val="tx1"/>
              </a:solidFill>
            </a:endParaRPr>
          </a:p>
          <a:p>
            <a:pPr marL="0" lvl="0" indent="0"/>
            <a:endParaRPr lang="en-GB" sz="1000" dirty="0">
              <a:solidFill>
                <a:schemeClr val="tx1"/>
              </a:solidFill>
            </a:endParaRPr>
          </a:p>
          <a:p>
            <a:pPr marL="0" lvl="0" indent="0"/>
            <a:r>
              <a:rPr lang="en-GB" sz="1000" dirty="0">
                <a:solidFill>
                  <a:schemeClr val="tx1"/>
                </a:solidFill>
              </a:rPr>
              <a:t> </a:t>
            </a:r>
          </a:p>
          <a:p>
            <a:pPr marL="0" lvl="0" indent="0"/>
            <a:endParaRPr lang="en-GB" sz="1000" dirty="0">
              <a:solidFill>
                <a:schemeClr val="tx1"/>
              </a:solidFill>
            </a:endParaRPr>
          </a:p>
          <a:p>
            <a:pPr marL="0" lvl="0" indent="0"/>
            <a:r>
              <a:rPr lang="en-GB" sz="1000" b="1" dirty="0">
                <a:solidFill>
                  <a:schemeClr val="tx1"/>
                </a:solidFill>
              </a:rPr>
              <a:t>Task 2: </a:t>
            </a:r>
            <a:r>
              <a:rPr lang="en-GB" sz="1000" dirty="0">
                <a:solidFill>
                  <a:schemeClr val="tx1"/>
                </a:solidFill>
              </a:rPr>
              <a:t>why is it often hard for people to make friends as they get older?</a:t>
            </a:r>
          </a:p>
          <a:p>
            <a:pPr marL="0" lvl="0" indent="0"/>
            <a:endParaRPr lang="en-GB" sz="1000" dirty="0">
              <a:solidFill>
                <a:schemeClr val="tx1"/>
              </a:solidFill>
            </a:endParaRPr>
          </a:p>
          <a:p>
            <a:pPr marL="0" lvl="0" indent="0"/>
            <a:endParaRPr lang="en-GB" sz="1000" dirty="0">
              <a:solidFill>
                <a:schemeClr val="tx1"/>
              </a:solidFill>
            </a:endParaRPr>
          </a:p>
          <a:p>
            <a:pPr marL="0" lvl="0" indent="0"/>
            <a:endParaRPr lang="en-GB" sz="1000" dirty="0">
              <a:solidFill>
                <a:schemeClr val="tx1"/>
              </a:solidFill>
            </a:endParaRPr>
          </a:p>
          <a:p>
            <a:pPr marL="0" lvl="0" indent="0"/>
            <a:r>
              <a:rPr lang="en-GB" sz="1000" dirty="0">
                <a:solidFill>
                  <a:schemeClr val="tx1"/>
                </a:solidFill>
              </a:rPr>
              <a:t> </a:t>
            </a:r>
            <a:endParaRPr lang="en-US" sz="1000" dirty="0">
              <a:solidFill>
                <a:schemeClr val="tx1"/>
              </a:solidFill>
            </a:endParaRPr>
          </a:p>
        </p:txBody>
      </p:sp>
      <p:sp>
        <p:nvSpPr>
          <p:cNvPr id="10" name="TextBox 9">
            <a:extLst>
              <a:ext uri="{FF2B5EF4-FFF2-40B4-BE49-F238E27FC236}">
                <a16:creationId xmlns:a16="http://schemas.microsoft.com/office/drawing/2014/main" id="{25742A2F-C62C-E4C9-61EB-7D68C0E4B87D}"/>
              </a:ext>
            </a:extLst>
          </p:cNvPr>
          <p:cNvSpPr txBox="1"/>
          <p:nvPr/>
        </p:nvSpPr>
        <p:spPr>
          <a:xfrm>
            <a:off x="1" y="309058"/>
            <a:ext cx="6857999" cy="3416320"/>
          </a:xfrm>
          <a:prstGeom prst="rect">
            <a:avLst/>
          </a:prstGeom>
          <a:noFill/>
        </p:spPr>
        <p:txBody>
          <a:bodyPr wrap="square" rtlCol="0">
            <a:spAutoFit/>
          </a:bodyPr>
          <a:lstStyle/>
          <a:p>
            <a:r>
              <a:rPr lang="en-GB" u="sng" dirty="0"/>
              <a:t>																												</a:t>
            </a:r>
          </a:p>
          <a:p>
            <a:endParaRPr lang="en-GB" u="sng" dirty="0"/>
          </a:p>
          <a:p>
            <a:r>
              <a:rPr lang="en-GB" u="sng" dirty="0"/>
              <a:t>																																										</a:t>
            </a:r>
          </a:p>
          <a:p>
            <a:endParaRPr lang="en-GB" u="sng" dirty="0"/>
          </a:p>
          <a:p>
            <a:r>
              <a:rPr lang="en-GB" u="sng" dirty="0"/>
              <a:t>																																										</a:t>
            </a:r>
          </a:p>
          <a:p>
            <a:endParaRPr lang="en-GB" u="sng" dirty="0"/>
          </a:p>
          <a:p>
            <a:endParaRPr lang="en-GB" u="sng" dirty="0"/>
          </a:p>
        </p:txBody>
      </p:sp>
      <p:sp>
        <p:nvSpPr>
          <p:cNvPr id="11" name="TextBox 10">
            <a:extLst>
              <a:ext uri="{FF2B5EF4-FFF2-40B4-BE49-F238E27FC236}">
                <a16:creationId xmlns:a16="http://schemas.microsoft.com/office/drawing/2014/main" id="{77E7C28E-33B3-7DF2-6A94-1A0360650626}"/>
              </a:ext>
            </a:extLst>
          </p:cNvPr>
          <p:cNvSpPr txBox="1"/>
          <p:nvPr/>
        </p:nvSpPr>
        <p:spPr>
          <a:xfrm>
            <a:off x="193929" y="3587884"/>
            <a:ext cx="6857999" cy="1754326"/>
          </a:xfrm>
          <a:prstGeom prst="rect">
            <a:avLst/>
          </a:prstGeom>
          <a:noFill/>
        </p:spPr>
        <p:txBody>
          <a:bodyPr wrap="square" rtlCol="0">
            <a:spAutoFit/>
          </a:bodyPr>
          <a:lstStyle/>
          <a:p>
            <a:r>
              <a:rPr lang="en-GB" u="sng" dirty="0"/>
              <a:t>																												</a:t>
            </a:r>
          </a:p>
          <a:p>
            <a:endParaRPr lang="en-GB" u="sng" dirty="0"/>
          </a:p>
          <a:p>
            <a:r>
              <a:rPr lang="en-GB" u="sng" dirty="0"/>
              <a:t>																																										</a:t>
            </a:r>
          </a:p>
        </p:txBody>
      </p:sp>
      <p:sp>
        <p:nvSpPr>
          <p:cNvPr id="5" name="Title 1">
            <a:extLst>
              <a:ext uri="{FF2B5EF4-FFF2-40B4-BE49-F238E27FC236}">
                <a16:creationId xmlns:a16="http://schemas.microsoft.com/office/drawing/2014/main" id="{81C36A62-80A0-9C10-A7FB-237CACC0A874}"/>
              </a:ext>
            </a:extLst>
          </p:cNvPr>
          <p:cNvSpPr txBox="1">
            <a:spLocks/>
          </p:cNvSpPr>
          <p:nvPr/>
        </p:nvSpPr>
        <p:spPr>
          <a:xfrm>
            <a:off x="1607608" y="7179337"/>
            <a:ext cx="3642781" cy="68629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000" dirty="0">
                <a:latin typeface="OpenDyslexic" panose="00000500000000000000" pitchFamily="50" charset="0"/>
              </a:rPr>
              <a:t>What are the things that make us who we are?</a:t>
            </a:r>
          </a:p>
        </p:txBody>
      </p:sp>
      <p:sp>
        <p:nvSpPr>
          <p:cNvPr id="12" name="TextBox 11">
            <a:extLst>
              <a:ext uri="{FF2B5EF4-FFF2-40B4-BE49-F238E27FC236}">
                <a16:creationId xmlns:a16="http://schemas.microsoft.com/office/drawing/2014/main" id="{75BBC179-893C-F4DF-6FD0-B27AC9DF7CC8}"/>
              </a:ext>
            </a:extLst>
          </p:cNvPr>
          <p:cNvSpPr txBox="1"/>
          <p:nvPr/>
        </p:nvSpPr>
        <p:spPr>
          <a:xfrm>
            <a:off x="193929" y="6037943"/>
            <a:ext cx="1286528" cy="1077218"/>
          </a:xfrm>
          <a:prstGeom prst="rect">
            <a:avLst/>
          </a:prstGeom>
          <a:noFill/>
        </p:spPr>
        <p:txBody>
          <a:bodyPr wrap="square" rtlCol="0">
            <a:spAutoFit/>
          </a:bodyPr>
          <a:lstStyle/>
          <a:p>
            <a:r>
              <a:rPr lang="en-GB" sz="1600" dirty="0">
                <a:latin typeface="OpenDyslexic" panose="00000500000000000000" pitchFamily="50" charset="0"/>
              </a:rPr>
              <a:t>I DO: Our eye and hair colour</a:t>
            </a:r>
          </a:p>
        </p:txBody>
      </p:sp>
      <p:cxnSp>
        <p:nvCxnSpPr>
          <p:cNvPr id="14" name="Straight Connector 13">
            <a:extLst>
              <a:ext uri="{FF2B5EF4-FFF2-40B4-BE49-F238E27FC236}">
                <a16:creationId xmlns:a16="http://schemas.microsoft.com/office/drawing/2014/main" id="{CF00812B-C912-B532-6B30-DE2F99232D48}"/>
              </a:ext>
            </a:extLst>
          </p:cNvPr>
          <p:cNvCxnSpPr>
            <a:cxnSpLocks/>
          </p:cNvCxnSpPr>
          <p:nvPr/>
        </p:nvCxnSpPr>
        <p:spPr>
          <a:xfrm flipH="1" flipV="1">
            <a:off x="1001486" y="6647543"/>
            <a:ext cx="885371" cy="4163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614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300315-97EC-41CE-C972-A80B386C49F9}"/>
              </a:ext>
            </a:extLst>
          </p:cNvPr>
          <p:cNvSpPr/>
          <p:nvPr/>
        </p:nvSpPr>
        <p:spPr>
          <a:xfrm>
            <a:off x="91505" y="7166878"/>
            <a:ext cx="6596230" cy="17516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EBED1143-81C9-78AC-317A-68F44199FDE3}"/>
              </a:ext>
            </a:extLst>
          </p:cNvPr>
          <p:cNvSpPr>
            <a:spLocks noGrp="1"/>
          </p:cNvSpPr>
          <p:nvPr>
            <p:ph type="title"/>
          </p:nvPr>
        </p:nvSpPr>
        <p:spPr>
          <a:xfrm>
            <a:off x="91505" y="71263"/>
            <a:ext cx="6766495" cy="527403"/>
          </a:xfrm>
        </p:spPr>
        <p:txBody>
          <a:bodyPr>
            <a:noAutofit/>
          </a:bodyPr>
          <a:lstStyle/>
          <a:p>
            <a:r>
              <a:rPr lang="en-GB" sz="1600" u="sng" dirty="0">
                <a:latin typeface="OpenDyslexic" panose="00000500000000000000" pitchFamily="50" charset="0"/>
              </a:rPr>
              <a:t>BQ8</a:t>
            </a:r>
            <a:r>
              <a:rPr lang="en-GB" sz="1600" u="sng">
                <a:latin typeface="OpenDyslexic" panose="00000500000000000000" pitchFamily="50" charset="0"/>
              </a:rPr>
              <a:t>: Why </a:t>
            </a:r>
            <a:r>
              <a:rPr lang="en-GB" sz="1600" u="sng" dirty="0">
                <a:latin typeface="OpenDyslexic" panose="00000500000000000000" pitchFamily="50" charset="0"/>
              </a:rPr>
              <a:t>is healthy eating important in society? </a:t>
            </a:r>
          </a:p>
        </p:txBody>
      </p:sp>
      <p:sp>
        <p:nvSpPr>
          <p:cNvPr id="4" name="Slide Number Placeholder 3">
            <a:extLst>
              <a:ext uri="{FF2B5EF4-FFF2-40B4-BE49-F238E27FC236}">
                <a16:creationId xmlns:a16="http://schemas.microsoft.com/office/drawing/2014/main" id="{C88995AB-E15D-42E0-A996-4A05EDEE1DC0}"/>
              </a:ext>
            </a:extLst>
          </p:cNvPr>
          <p:cNvSpPr>
            <a:spLocks noGrp="1"/>
          </p:cNvSpPr>
          <p:nvPr>
            <p:ph type="sldNum" sz="quarter" idx="12"/>
          </p:nvPr>
        </p:nvSpPr>
        <p:spPr/>
        <p:txBody>
          <a:bodyPr/>
          <a:lstStyle/>
          <a:p>
            <a:fld id="{622CA69B-FCC7-420A-B9BE-C31FA725E113}" type="slidenum">
              <a:rPr lang="en-GB" smtClean="0"/>
              <a:t>60</a:t>
            </a:fld>
            <a:endParaRPr lang="en-GB"/>
          </a:p>
        </p:txBody>
      </p:sp>
      <p:sp>
        <p:nvSpPr>
          <p:cNvPr id="5" name="TextBox 4">
            <a:extLst>
              <a:ext uri="{FF2B5EF4-FFF2-40B4-BE49-F238E27FC236}">
                <a16:creationId xmlns:a16="http://schemas.microsoft.com/office/drawing/2014/main" id="{F9437133-576C-5FBF-9E60-2E0F63A838D7}"/>
              </a:ext>
            </a:extLst>
          </p:cNvPr>
          <p:cNvSpPr txBox="1"/>
          <p:nvPr/>
        </p:nvSpPr>
        <p:spPr>
          <a:xfrm>
            <a:off x="59126" y="3656650"/>
            <a:ext cx="6596231" cy="3416320"/>
          </a:xfrm>
          <a:prstGeom prst="rect">
            <a:avLst/>
          </a:prstGeom>
          <a:solidFill>
            <a:schemeClr val="bg1"/>
          </a:solidFill>
          <a:ln>
            <a:solidFill>
              <a:schemeClr val="tx1"/>
            </a:solidFill>
          </a:ln>
        </p:spPr>
        <p:txBody>
          <a:bodyPr wrap="square" rtlCol="0">
            <a:spAutoFit/>
          </a:bodyPr>
          <a:lstStyle/>
          <a:p>
            <a:endParaRPr lang="en-GB" sz="1200" b="1" u="sng" dirty="0">
              <a:latin typeface="Comic Sans MS" panose="030F0702030302020204" pitchFamily="66" charset="0"/>
            </a:endParaRPr>
          </a:p>
          <a:p>
            <a:r>
              <a:rPr lang="en-GB" sz="1200" dirty="0">
                <a:solidFill>
                  <a:prstClr val="black"/>
                </a:solidFill>
                <a:latin typeface="Comic Sans MS" panose="030F0702030302020204" pitchFamily="66" charset="0"/>
              </a:rPr>
              <a:t>Why do you think Britain currently has a problem with growing obesity cases?</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r>
              <a:rPr lang="en-GB" sz="1200" dirty="0">
                <a:latin typeface="Comic Sans MS" panose="030F0702030302020204" pitchFamily="66" charset="0"/>
              </a:rPr>
              <a:t>Explain why you think as a nation we struggle to eat healthily and exercise to recommended guidelines, even though we know we should.</a:t>
            </a: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6" name="Content Placeholder 2">
            <a:extLst>
              <a:ext uri="{FF2B5EF4-FFF2-40B4-BE49-F238E27FC236}">
                <a16:creationId xmlns:a16="http://schemas.microsoft.com/office/drawing/2014/main" id="{3EA871D7-E0F1-7B6B-1902-1FFDF8D5DAF6}"/>
              </a:ext>
            </a:extLst>
          </p:cNvPr>
          <p:cNvSpPr>
            <a:spLocks noGrp="1"/>
          </p:cNvSpPr>
          <p:nvPr>
            <p:ph idx="1"/>
          </p:nvPr>
        </p:nvSpPr>
        <p:spPr>
          <a:xfrm>
            <a:off x="59126" y="7361263"/>
            <a:ext cx="6677174" cy="4623626"/>
          </a:xfrm>
        </p:spPr>
        <p:txBody>
          <a:bodyPr>
            <a:normAutofit/>
          </a:bodyPr>
          <a:lstStyle/>
          <a:p>
            <a:r>
              <a:rPr lang="en-GB" sz="1200" dirty="0">
                <a:latin typeface="OpenDyslexic" panose="00000500000000000000" pitchFamily="50" charset="0"/>
              </a:rPr>
              <a:t>What happened to childhood obesity levels during covid? </a:t>
            </a:r>
          </a:p>
          <a:p>
            <a:r>
              <a:rPr lang="en-GB" sz="1200" dirty="0">
                <a:latin typeface="OpenDyslexic" panose="00000500000000000000" pitchFamily="50" charset="0"/>
              </a:rPr>
              <a:t>Why do you think this happened? </a:t>
            </a:r>
          </a:p>
        </p:txBody>
      </p:sp>
      <p:sp>
        <p:nvSpPr>
          <p:cNvPr id="8" name="TextBox 7">
            <a:extLst>
              <a:ext uri="{FF2B5EF4-FFF2-40B4-BE49-F238E27FC236}">
                <a16:creationId xmlns:a16="http://schemas.microsoft.com/office/drawing/2014/main" id="{AE394A60-B26B-737B-7DD9-E11E21E20805}"/>
              </a:ext>
            </a:extLst>
          </p:cNvPr>
          <p:cNvSpPr txBox="1"/>
          <p:nvPr/>
        </p:nvSpPr>
        <p:spPr>
          <a:xfrm>
            <a:off x="0" y="3774016"/>
            <a:ext cx="6513566" cy="3477875"/>
          </a:xfrm>
          <a:prstGeom prst="rect">
            <a:avLst/>
          </a:prstGeom>
          <a:noFill/>
        </p:spPr>
        <p:txBody>
          <a:bodyPr wrap="square" rtlCol="0">
            <a:spAutoFit/>
          </a:bodyPr>
          <a:lstStyle/>
          <a:p>
            <a:r>
              <a:rPr lang="en-GB" sz="2000" dirty="0">
                <a:solidFill>
                  <a:schemeClr val="bg1">
                    <a:lumMod val="75000"/>
                  </a:schemeClr>
                </a:solidFill>
                <a:latin typeface="OpenDyslexic" panose="00000500000000000000" pitchFamily="50" charset="0"/>
              </a:rPr>
              <a:t>_____________________________________________</a:t>
            </a:r>
            <a:r>
              <a:rPr lang="en-GB" sz="2000" dirty="0">
                <a:solidFill>
                  <a:schemeClr val="bg1">
                    <a:lumMod val="75000"/>
                  </a:schemeClr>
                </a:solidFill>
              </a:rPr>
              <a:t>______________________________________________________________________________________________________</a:t>
            </a:r>
          </a:p>
          <a:p>
            <a:endParaRPr lang="en-GB" sz="2000" dirty="0">
              <a:solidFill>
                <a:schemeClr val="bg1">
                  <a:lumMod val="75000"/>
                </a:schemeClr>
              </a:solidFill>
            </a:endParaRPr>
          </a:p>
          <a:p>
            <a:r>
              <a:rPr lang="en-GB" sz="2000" dirty="0">
                <a:solidFill>
                  <a:schemeClr val="bg1">
                    <a:lumMod val="75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800" dirty="0">
              <a:solidFill>
                <a:schemeClr val="bg1">
                  <a:lumMod val="75000"/>
                </a:schemeClr>
              </a:solidFill>
            </a:endParaRPr>
          </a:p>
        </p:txBody>
      </p:sp>
      <p:sp>
        <p:nvSpPr>
          <p:cNvPr id="3" name="Title 1">
            <a:extLst>
              <a:ext uri="{FF2B5EF4-FFF2-40B4-BE49-F238E27FC236}">
                <a16:creationId xmlns:a16="http://schemas.microsoft.com/office/drawing/2014/main" id="{3F72AF47-00BA-F38B-B98E-D76B2DC90AA6}"/>
              </a:ext>
            </a:extLst>
          </p:cNvPr>
          <p:cNvSpPr txBox="1">
            <a:spLocks/>
          </p:cNvSpPr>
          <p:nvPr/>
        </p:nvSpPr>
        <p:spPr>
          <a:xfrm>
            <a:off x="91505" y="621782"/>
            <a:ext cx="5344886" cy="3425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dirty="0">
                <a:latin typeface="OpenDyslexic" panose="00000500000000000000" pitchFamily="50" charset="0"/>
              </a:rPr>
              <a:t>DO NOW- Drill questions</a:t>
            </a:r>
          </a:p>
        </p:txBody>
      </p:sp>
      <p:sp>
        <p:nvSpPr>
          <p:cNvPr id="9" name="Subtitle 2">
            <a:extLst>
              <a:ext uri="{FF2B5EF4-FFF2-40B4-BE49-F238E27FC236}">
                <a16:creationId xmlns:a16="http://schemas.microsoft.com/office/drawing/2014/main" id="{856940DD-84E1-C75C-1D3A-473AA94499DC}"/>
              </a:ext>
            </a:extLst>
          </p:cNvPr>
          <p:cNvSpPr txBox="1">
            <a:spLocks/>
          </p:cNvSpPr>
          <p:nvPr/>
        </p:nvSpPr>
        <p:spPr>
          <a:xfrm rot="10800000" flipV="1">
            <a:off x="-150542" y="987436"/>
            <a:ext cx="6838277" cy="2009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dirty="0">
                <a:latin typeface="OpenDyslexic" panose="00000500000000000000" pitchFamily="50" charset="0"/>
              </a:rPr>
              <a:t>1. How many portions of fruit and vegetables are we advised to eat each day?</a:t>
            </a:r>
          </a:p>
          <a:p>
            <a:endParaRPr lang="en-GB" sz="1200" dirty="0">
              <a:latin typeface="OpenDyslexic" panose="00000500000000000000" pitchFamily="50" charset="0"/>
            </a:endParaRPr>
          </a:p>
          <a:p>
            <a:r>
              <a:rPr lang="en-GB" sz="1200" dirty="0">
                <a:latin typeface="OpenDyslexic" panose="00000500000000000000" pitchFamily="50" charset="0"/>
              </a:rPr>
              <a:t>2. What is the recommended amount of water we should drink each day?</a:t>
            </a:r>
          </a:p>
          <a:p>
            <a:endParaRPr lang="en-GB" sz="1200" dirty="0">
              <a:latin typeface="OpenDyslexic" panose="00000500000000000000" pitchFamily="50" charset="0"/>
            </a:endParaRPr>
          </a:p>
          <a:p>
            <a:r>
              <a:rPr lang="en-GB" sz="1200" dirty="0">
                <a:latin typeface="OpenDyslexic" panose="00000500000000000000" pitchFamily="50" charset="0"/>
              </a:rPr>
              <a:t>3. What do you think a balanced diet is?</a:t>
            </a:r>
          </a:p>
          <a:p>
            <a:endParaRPr lang="en-GB" sz="1200" dirty="0">
              <a:latin typeface="OpenDyslexic" panose="00000500000000000000" pitchFamily="50" charset="0"/>
            </a:endParaRPr>
          </a:p>
          <a:p>
            <a:endParaRPr lang="en-GB" sz="1200" dirty="0">
              <a:latin typeface="OpenDyslexic" panose="00000500000000000000" pitchFamily="50" charset="0"/>
            </a:endParaRPr>
          </a:p>
          <a:p>
            <a:r>
              <a:rPr lang="en-GB" sz="1200" dirty="0">
                <a:solidFill>
                  <a:srgbClr val="FF0000"/>
                </a:solidFill>
                <a:latin typeface="OpenDyslexic" panose="00000500000000000000" pitchFamily="50" charset="0"/>
              </a:rPr>
              <a:t>Exam style question: Why is it important to have a balanced diet?</a:t>
            </a:r>
          </a:p>
        </p:txBody>
      </p:sp>
      <p:pic>
        <p:nvPicPr>
          <p:cNvPr id="10" name="Picture 9">
            <a:extLst>
              <a:ext uri="{FF2B5EF4-FFF2-40B4-BE49-F238E27FC236}">
                <a16:creationId xmlns:a16="http://schemas.microsoft.com/office/drawing/2014/main" id="{DE2C9B68-907A-4624-1A4C-EC543BB99192}"/>
              </a:ext>
            </a:extLst>
          </p:cNvPr>
          <p:cNvPicPr>
            <a:picLocks noChangeAspect="1"/>
          </p:cNvPicPr>
          <p:nvPr/>
        </p:nvPicPr>
        <p:blipFill>
          <a:blip r:embed="rId2"/>
          <a:stretch>
            <a:fillRect/>
          </a:stretch>
        </p:blipFill>
        <p:spPr>
          <a:xfrm>
            <a:off x="5798633" y="2718240"/>
            <a:ext cx="495152" cy="529509"/>
          </a:xfrm>
          <a:prstGeom prst="rect">
            <a:avLst/>
          </a:prstGeom>
        </p:spPr>
      </p:pic>
    </p:spTree>
    <p:extLst>
      <p:ext uri="{BB962C8B-B14F-4D97-AF65-F5344CB8AC3E}">
        <p14:creationId xmlns:p14="http://schemas.microsoft.com/office/powerpoint/2010/main" val="2659852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8DCEA-2F90-05F7-1820-F7F95A49304A}"/>
              </a:ext>
            </a:extLst>
          </p:cNvPr>
          <p:cNvSpPr>
            <a:spLocks noGrp="1"/>
          </p:cNvSpPr>
          <p:nvPr>
            <p:ph idx="1"/>
          </p:nvPr>
        </p:nvSpPr>
        <p:spPr>
          <a:xfrm>
            <a:off x="0" y="23108"/>
            <a:ext cx="6858000" cy="9347168"/>
          </a:xfrm>
        </p:spPr>
        <p:txBody>
          <a:bodyPr>
            <a:normAutofit/>
          </a:bodyPr>
          <a:lstStyle/>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Why did genetics evolve to favour fat storage?</a:t>
            </a:r>
          </a:p>
          <a:p>
            <a:pPr marL="342900" indent="-342900">
              <a:lnSpc>
                <a:spcPct val="107000"/>
              </a:lnSpc>
              <a:spcAft>
                <a:spcPts val="800"/>
              </a:spcAft>
              <a:buFont typeface="+mj-lt"/>
              <a:buAutoNum type="arabi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What is the difference between ‘overweight’ and ‘obese’?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How much exercise should a) adults and b) children be getting?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What are some historical factors which have influenced the development of obesity?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Explain some of the problems with using BMI as a means of measurement.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Why do you think adults and children aren’t getting enough exercise?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Explain why disadvantaged communities are harder hit by obesity.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If obesity is a global problem, is there a global solution? If so, what? If not, why? Explain your answer in detail.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a:extLst>
              <a:ext uri="{FF2B5EF4-FFF2-40B4-BE49-F238E27FC236}">
                <a16:creationId xmlns:a16="http://schemas.microsoft.com/office/drawing/2014/main" id="{9908C37B-6417-9E2E-A629-61A5294BC772}"/>
              </a:ext>
            </a:extLst>
          </p:cNvPr>
          <p:cNvSpPr>
            <a:spLocks noGrp="1"/>
          </p:cNvSpPr>
          <p:nvPr>
            <p:ph type="sldNum" sz="quarter" idx="12"/>
          </p:nvPr>
        </p:nvSpPr>
        <p:spPr/>
        <p:txBody>
          <a:bodyPr/>
          <a:lstStyle/>
          <a:p>
            <a:fld id="{622CA69B-FCC7-420A-B9BE-C31FA725E113}" type="slidenum">
              <a:rPr lang="en-GB" smtClean="0"/>
              <a:t>61</a:t>
            </a:fld>
            <a:endParaRPr lang="en-GB"/>
          </a:p>
        </p:txBody>
      </p:sp>
      <p:sp>
        <p:nvSpPr>
          <p:cNvPr id="7" name="TextBox 6">
            <a:extLst>
              <a:ext uri="{FF2B5EF4-FFF2-40B4-BE49-F238E27FC236}">
                <a16:creationId xmlns:a16="http://schemas.microsoft.com/office/drawing/2014/main" id="{BE37FD96-10A2-2E0F-25A0-BDCF0E167B6D}"/>
              </a:ext>
            </a:extLst>
          </p:cNvPr>
          <p:cNvSpPr txBox="1"/>
          <p:nvPr/>
        </p:nvSpPr>
        <p:spPr>
          <a:xfrm>
            <a:off x="172217" y="147688"/>
            <a:ext cx="6513566" cy="9325630"/>
          </a:xfrm>
          <a:prstGeom prst="rect">
            <a:avLst/>
          </a:prstGeom>
          <a:noFill/>
        </p:spPr>
        <p:txBody>
          <a:bodyPr wrap="square" rtlCol="0">
            <a:spAutoFit/>
          </a:bodyPr>
          <a:lstStyle/>
          <a:p>
            <a:r>
              <a:rPr lang="en-GB" sz="2000" u="sng" dirty="0">
                <a:solidFill>
                  <a:schemeClr val="bg1">
                    <a:lumMod val="75000"/>
                  </a:schemeClr>
                </a:solidFill>
              </a:rPr>
              <a:t>__________________________________________________________________________________________________</a:t>
            </a:r>
          </a:p>
          <a:p>
            <a:endParaRPr lang="en-GB" sz="2000" u="sng" dirty="0">
              <a:solidFill>
                <a:schemeClr val="bg1">
                  <a:lumMod val="75000"/>
                </a:schemeClr>
              </a:solidFill>
            </a:endParaRPr>
          </a:p>
          <a:p>
            <a:r>
              <a:rPr lang="en-GB" sz="2000" u="sng" dirty="0">
                <a:solidFill>
                  <a:schemeClr val="bg1">
                    <a:lumMod val="75000"/>
                  </a:schemeClr>
                </a:solidFill>
              </a:rPr>
              <a:t>_________________________________________________</a:t>
            </a:r>
          </a:p>
          <a:p>
            <a:endParaRPr lang="en-GB" sz="2000" u="sng" dirty="0">
              <a:solidFill>
                <a:schemeClr val="bg1">
                  <a:lumMod val="75000"/>
                </a:schemeClr>
              </a:solidFill>
            </a:endParaRPr>
          </a:p>
          <a:p>
            <a:r>
              <a:rPr lang="en-GB" sz="2000" u="sng" dirty="0">
                <a:solidFill>
                  <a:schemeClr val="bg1">
                    <a:lumMod val="75000"/>
                  </a:schemeClr>
                </a:solidFill>
              </a:rPr>
              <a:t>__________________________________________________________________________________________________</a:t>
            </a:r>
          </a:p>
          <a:p>
            <a:endParaRPr lang="en-GB" sz="2000" u="sng" dirty="0">
              <a:solidFill>
                <a:schemeClr val="bg1">
                  <a:lumMod val="75000"/>
                </a:schemeClr>
              </a:solidFill>
            </a:endParaRPr>
          </a:p>
          <a:p>
            <a:r>
              <a:rPr lang="en-GB" sz="2000" u="sng" dirty="0">
                <a:solidFill>
                  <a:schemeClr val="bg1">
                    <a:lumMod val="75000"/>
                  </a:schemeClr>
                </a:solidFill>
              </a:rPr>
              <a:t>___________________________________________________________________________________________________________________________________________________</a:t>
            </a:r>
          </a:p>
          <a:p>
            <a:endParaRPr lang="en-GB" sz="2000" u="sng" dirty="0">
              <a:solidFill>
                <a:schemeClr val="bg1">
                  <a:lumMod val="75000"/>
                </a:schemeClr>
              </a:solidFill>
            </a:endParaRPr>
          </a:p>
          <a:p>
            <a:r>
              <a:rPr lang="en-GB" sz="2000" u="sng" dirty="0">
                <a:solidFill>
                  <a:schemeClr val="bg1">
                    <a:lumMod val="75000"/>
                  </a:schemeClr>
                </a:solidFill>
              </a:rPr>
              <a:t>___________________________________________________________________________________________________________________________________________________</a:t>
            </a:r>
          </a:p>
          <a:p>
            <a:endParaRPr lang="en-GB" sz="2000" u="sng" dirty="0">
              <a:solidFill>
                <a:schemeClr val="bg1">
                  <a:lumMod val="75000"/>
                </a:schemeClr>
              </a:solidFill>
            </a:endParaRPr>
          </a:p>
          <a:p>
            <a:r>
              <a:rPr lang="en-GB" sz="2000" u="sng" dirty="0">
                <a:solidFill>
                  <a:schemeClr val="bg1">
                    <a:lumMod val="75000"/>
                  </a:schemeClr>
                </a:solidFill>
              </a:rPr>
              <a:t>___________________________________________________________________________________________________________________________________________________</a:t>
            </a:r>
          </a:p>
          <a:p>
            <a:endParaRPr lang="en-GB" sz="2000" u="sng" dirty="0">
              <a:solidFill>
                <a:schemeClr val="bg1">
                  <a:lumMod val="75000"/>
                </a:schemeClr>
              </a:solidFill>
            </a:endParaRPr>
          </a:p>
          <a:p>
            <a:r>
              <a:rPr lang="en-GB" sz="2000" u="sng" dirty="0">
                <a:solidFill>
                  <a:schemeClr val="bg1">
                    <a:lumMod val="75000"/>
                  </a:schemeClr>
                </a:solidFill>
              </a:rPr>
              <a:t>																																							</a:t>
            </a:r>
          </a:p>
          <a:p>
            <a:endParaRPr lang="en-GB" sz="2000" u="sng" dirty="0">
              <a:solidFill>
                <a:schemeClr val="bg1">
                  <a:lumMod val="75000"/>
                </a:schemeClr>
              </a:solidFill>
            </a:endParaRPr>
          </a:p>
          <a:p>
            <a:r>
              <a:rPr lang="en-GB" sz="2000" u="sng" dirty="0">
                <a:solidFill>
                  <a:schemeClr val="bg1">
                    <a:lumMod val="75000"/>
                  </a:schemeClr>
                </a:solidFill>
              </a:rPr>
              <a:t>																																																																														</a:t>
            </a:r>
            <a:endParaRPr lang="en-GB" sz="2800" u="sng" dirty="0">
              <a:solidFill>
                <a:schemeClr val="bg1">
                  <a:lumMod val="75000"/>
                </a:schemeClr>
              </a:solidFill>
            </a:endParaRPr>
          </a:p>
        </p:txBody>
      </p:sp>
    </p:spTree>
    <p:extLst>
      <p:ext uri="{BB962C8B-B14F-4D97-AF65-F5344CB8AC3E}">
        <p14:creationId xmlns:p14="http://schemas.microsoft.com/office/powerpoint/2010/main" val="3648572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973AB-0B08-DB88-F4BB-33C44834D0DF}"/>
              </a:ext>
            </a:extLst>
          </p:cNvPr>
          <p:cNvSpPr>
            <a:spLocks noGrp="1"/>
          </p:cNvSpPr>
          <p:nvPr>
            <p:ph idx="1"/>
          </p:nvPr>
        </p:nvSpPr>
        <p:spPr>
          <a:xfrm>
            <a:off x="1187" y="212468"/>
            <a:ext cx="6856813" cy="6285266"/>
          </a:xfrm>
        </p:spPr>
        <p:txBody>
          <a:bodyPr>
            <a:normAutofit/>
          </a:bodyPr>
          <a:lstStyle/>
          <a:p>
            <a:pPr marL="0" indent="0">
              <a:buNone/>
            </a:pPr>
            <a:r>
              <a:rPr lang="en-GB" sz="1200" b="1" u="sng" dirty="0">
                <a:latin typeface="OpenDyslexic" panose="00000500000000000000" pitchFamily="50" charset="0"/>
              </a:rPr>
              <a:t>Progress Check Question</a:t>
            </a:r>
          </a:p>
          <a:p>
            <a:pPr marL="0" indent="0" algn="ctr">
              <a:buNone/>
            </a:pPr>
            <a:r>
              <a:rPr lang="en-GB" sz="1200" b="1" i="1" dirty="0">
                <a:effectLst/>
                <a:latin typeface="OpenDyslexic" panose="00000500000000000000" pitchFamily="50" charset="0"/>
                <a:ea typeface="Times New Roman" panose="02020603050405020304" pitchFamily="18" charset="0"/>
                <a:cs typeface="Arial" panose="020B0604020202020204" pitchFamily="34" charset="0"/>
              </a:rPr>
              <a:t>”The responsibility for the obesity epidemic lies with the government of a country.”</a:t>
            </a:r>
            <a:endParaRPr lang="en-GB" sz="1200" dirty="0">
              <a:effectLst/>
              <a:latin typeface="OpenDyslexic" panose="00000500000000000000" pitchFamily="50" charset="0"/>
              <a:ea typeface="Calibri" panose="020F0502020204030204" pitchFamily="34" charset="0"/>
              <a:cs typeface="Times New Roman" panose="02020603050405020304" pitchFamily="18" charset="0"/>
            </a:endParaRPr>
          </a:p>
          <a:p>
            <a:pPr algn="ctr"/>
            <a:endParaRPr lang="en-GB" sz="1200" u="sng" dirty="0">
              <a:latin typeface="OpenDyslexic" panose="00000500000000000000" pitchFamily="50" charset="0"/>
            </a:endParaRPr>
          </a:p>
          <a:p>
            <a:pPr marL="0" indent="0" algn="ctr">
              <a:buNone/>
            </a:pPr>
            <a:r>
              <a:rPr lang="en-GB" sz="1200" dirty="0">
                <a:latin typeface="OpenDyslexic" panose="00000500000000000000" pitchFamily="50" charset="0"/>
              </a:rPr>
              <a:t>Do you agree or disagree? Maybe you can see both sides of this argument.</a:t>
            </a:r>
          </a:p>
          <a:p>
            <a:pPr marL="0" indent="0" algn="ctr">
              <a:buNone/>
            </a:pPr>
            <a:r>
              <a:rPr lang="en-GB" sz="1200" dirty="0">
                <a:latin typeface="OpenDyslexic" panose="00000500000000000000" pitchFamily="50" charset="0"/>
              </a:rPr>
              <a:t>Refer to the information from this lesson, and your own views.</a:t>
            </a:r>
          </a:p>
          <a:p>
            <a:endParaRPr lang="en-GB" sz="1200" dirty="0"/>
          </a:p>
        </p:txBody>
      </p:sp>
      <p:sp>
        <p:nvSpPr>
          <p:cNvPr id="4" name="Slide Number Placeholder 3">
            <a:extLst>
              <a:ext uri="{FF2B5EF4-FFF2-40B4-BE49-F238E27FC236}">
                <a16:creationId xmlns:a16="http://schemas.microsoft.com/office/drawing/2014/main" id="{2B8AD53E-DBD5-C1EB-AB9E-22E88764A031}"/>
              </a:ext>
            </a:extLst>
          </p:cNvPr>
          <p:cNvSpPr>
            <a:spLocks noGrp="1"/>
          </p:cNvSpPr>
          <p:nvPr>
            <p:ph type="sldNum" sz="quarter" idx="12"/>
          </p:nvPr>
        </p:nvSpPr>
        <p:spPr/>
        <p:txBody>
          <a:bodyPr/>
          <a:lstStyle/>
          <a:p>
            <a:fld id="{622CA69B-FCC7-420A-B9BE-C31FA725E113}" type="slidenum">
              <a:rPr lang="en-GB" smtClean="0"/>
              <a:t>62</a:t>
            </a:fld>
            <a:endParaRPr lang="en-GB"/>
          </a:p>
        </p:txBody>
      </p:sp>
      <p:sp>
        <p:nvSpPr>
          <p:cNvPr id="5" name="TextBox 4">
            <a:extLst>
              <a:ext uri="{FF2B5EF4-FFF2-40B4-BE49-F238E27FC236}">
                <a16:creationId xmlns:a16="http://schemas.microsoft.com/office/drawing/2014/main" id="{9AE93198-E146-FB99-9F36-9A644A4E7C09}"/>
              </a:ext>
            </a:extLst>
          </p:cNvPr>
          <p:cNvSpPr txBox="1"/>
          <p:nvPr/>
        </p:nvSpPr>
        <p:spPr>
          <a:xfrm>
            <a:off x="174171" y="1881086"/>
            <a:ext cx="6513566" cy="7386638"/>
          </a:xfrm>
          <a:prstGeom prst="rect">
            <a:avLst/>
          </a:prstGeom>
          <a:noFill/>
        </p:spPr>
        <p:txBody>
          <a:bodyPr wrap="square" rtlCol="0">
            <a:spAutoFit/>
          </a:bodyPr>
          <a:lstStyle/>
          <a:p>
            <a:r>
              <a:rPr lang="en-GB" sz="1400" u="sng" dirty="0">
                <a:solidFill>
                  <a:schemeClr val="bg1">
                    <a:lumMod val="75000"/>
                  </a:schemeClr>
                </a:solidFill>
              </a:rPr>
              <a:t>______________________________________________________________________</a:t>
            </a:r>
          </a:p>
          <a:p>
            <a:r>
              <a:rPr lang="en-GB" sz="2000" u="sng" dirty="0">
                <a:solidFill>
                  <a:schemeClr val="bg1">
                    <a:lumMod val="75000"/>
                  </a:schemeClr>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p:txBody>
      </p:sp>
    </p:spTree>
    <p:extLst>
      <p:ext uri="{BB962C8B-B14F-4D97-AF65-F5344CB8AC3E}">
        <p14:creationId xmlns:p14="http://schemas.microsoft.com/office/powerpoint/2010/main" val="351162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DF9E612-CC9D-1C30-A7A2-603BAD3A324B}"/>
              </a:ext>
            </a:extLst>
          </p:cNvPr>
          <p:cNvSpPr/>
          <p:nvPr/>
        </p:nvSpPr>
        <p:spPr>
          <a:xfrm>
            <a:off x="86805" y="4667720"/>
            <a:ext cx="6687737" cy="4200156"/>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07D7EB3A-6463-BEF4-F4A7-F562A7649CF4}"/>
              </a:ext>
            </a:extLst>
          </p:cNvPr>
          <p:cNvSpPr/>
          <p:nvPr/>
        </p:nvSpPr>
        <p:spPr>
          <a:xfrm>
            <a:off x="86805" y="155052"/>
            <a:ext cx="6687737" cy="4200156"/>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660DDACD-4A49-E8E6-1694-679D50E5991C}"/>
              </a:ext>
            </a:extLst>
          </p:cNvPr>
          <p:cNvSpPr>
            <a:spLocks noGrp="1"/>
          </p:cNvSpPr>
          <p:nvPr>
            <p:ph type="sldNum" sz="quarter" idx="12"/>
          </p:nvPr>
        </p:nvSpPr>
        <p:spPr/>
        <p:txBody>
          <a:bodyPr/>
          <a:lstStyle/>
          <a:p>
            <a:fld id="{622CA69B-FCC7-420A-B9BE-C31FA725E113}" type="slidenum">
              <a:rPr lang="en-GB" smtClean="0"/>
              <a:t>7</a:t>
            </a:fld>
            <a:endParaRPr lang="en-GB"/>
          </a:p>
        </p:txBody>
      </p:sp>
      <p:sp>
        <p:nvSpPr>
          <p:cNvPr id="3" name="TextBox 2">
            <a:extLst>
              <a:ext uri="{FF2B5EF4-FFF2-40B4-BE49-F238E27FC236}">
                <a16:creationId xmlns:a16="http://schemas.microsoft.com/office/drawing/2014/main" id="{8D5A959B-AB72-2F60-07ED-A1278D287157}"/>
              </a:ext>
            </a:extLst>
          </p:cNvPr>
          <p:cNvSpPr txBox="1"/>
          <p:nvPr/>
        </p:nvSpPr>
        <p:spPr>
          <a:xfrm>
            <a:off x="0" y="701447"/>
            <a:ext cx="6687737" cy="2462213"/>
          </a:xfrm>
          <a:prstGeom prst="rect">
            <a:avLst/>
          </a:prstGeom>
          <a:noFill/>
        </p:spPr>
        <p:txBody>
          <a:bodyPr wrap="square" rtlCol="0">
            <a:spAutoFit/>
          </a:bodyPr>
          <a:lstStyle/>
          <a:p>
            <a:pPr marL="342900" indent="-342900">
              <a:buAutoNum type="arabicPeriod"/>
            </a:pPr>
            <a:r>
              <a:rPr lang="en-GB" sz="1400" dirty="0">
                <a:latin typeface="OpenDyslexic" panose="00000500000000000000" pitchFamily="50" charset="0"/>
              </a:rPr>
              <a:t>Is it ok to make jokes like this? What do you think?</a:t>
            </a:r>
          </a:p>
          <a:p>
            <a:endParaRPr lang="en-GB" sz="1400" dirty="0">
              <a:latin typeface="OpenDyslexic" panose="00000500000000000000" pitchFamily="50" charset="0"/>
            </a:endParaRPr>
          </a:p>
          <a:p>
            <a:endParaRPr lang="en-GB" sz="1400" dirty="0">
              <a:latin typeface="OpenDyslexic" panose="00000500000000000000" pitchFamily="50" charset="0"/>
            </a:endParaRPr>
          </a:p>
          <a:p>
            <a:pPr marL="342900" indent="-342900">
              <a:buAutoNum type="arabicPeriod"/>
            </a:pPr>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2. Why do you think Jasmeet is so body conscious?</a:t>
            </a:r>
          </a:p>
          <a:p>
            <a:endParaRPr lang="en-GB" sz="1400" dirty="0">
              <a:latin typeface="OpenDyslexic" panose="00000500000000000000" pitchFamily="50" charset="0"/>
            </a:endParaRPr>
          </a:p>
          <a:p>
            <a:endParaRPr lang="en-GB" sz="1400" dirty="0">
              <a:latin typeface="OpenDyslexic" panose="00000500000000000000" pitchFamily="50" charset="0"/>
            </a:endParaRPr>
          </a:p>
          <a:p>
            <a:pPr marL="342900" indent="-342900">
              <a:buAutoNum type="arabicPeriod"/>
            </a:pPr>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3. How might this body shaming effect Jasmeet?</a:t>
            </a:r>
          </a:p>
        </p:txBody>
      </p:sp>
      <p:sp>
        <p:nvSpPr>
          <p:cNvPr id="4" name="TextBox 3">
            <a:extLst>
              <a:ext uri="{FF2B5EF4-FFF2-40B4-BE49-F238E27FC236}">
                <a16:creationId xmlns:a16="http://schemas.microsoft.com/office/drawing/2014/main" id="{885091BF-C95C-067C-CB0F-01F1B2817E17}"/>
              </a:ext>
            </a:extLst>
          </p:cNvPr>
          <p:cNvSpPr txBox="1"/>
          <p:nvPr/>
        </p:nvSpPr>
        <p:spPr>
          <a:xfrm>
            <a:off x="246743" y="203200"/>
            <a:ext cx="3715657" cy="369332"/>
          </a:xfrm>
          <a:prstGeom prst="rect">
            <a:avLst/>
          </a:prstGeom>
          <a:noFill/>
        </p:spPr>
        <p:txBody>
          <a:bodyPr wrap="square" rtlCol="0">
            <a:spAutoFit/>
          </a:bodyPr>
          <a:lstStyle/>
          <a:p>
            <a:r>
              <a:rPr lang="en-GB" b="1" dirty="0">
                <a:latin typeface="OpenDyslexic" panose="00000500000000000000" pitchFamily="50" charset="0"/>
              </a:rPr>
              <a:t>Scenario 1- Jasmeet</a:t>
            </a:r>
          </a:p>
        </p:txBody>
      </p:sp>
      <p:cxnSp>
        <p:nvCxnSpPr>
          <p:cNvPr id="6" name="Straight Connector 5">
            <a:extLst>
              <a:ext uri="{FF2B5EF4-FFF2-40B4-BE49-F238E27FC236}">
                <a16:creationId xmlns:a16="http://schemas.microsoft.com/office/drawing/2014/main" id="{D6A9A653-3DEA-5B6A-4FCD-57DC11B4985A}"/>
              </a:ext>
            </a:extLst>
          </p:cNvPr>
          <p:cNvCxnSpPr/>
          <p:nvPr/>
        </p:nvCxnSpPr>
        <p:spPr>
          <a:xfrm>
            <a:off x="208503" y="1233714"/>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711FADA-BEF4-78B1-1CBD-E3FA8FC1923E}"/>
              </a:ext>
            </a:extLst>
          </p:cNvPr>
          <p:cNvCxnSpPr/>
          <p:nvPr/>
        </p:nvCxnSpPr>
        <p:spPr>
          <a:xfrm>
            <a:off x="208503" y="1574800"/>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9FA98CA-65A0-8163-0816-229158ACE706}"/>
              </a:ext>
            </a:extLst>
          </p:cNvPr>
          <p:cNvCxnSpPr/>
          <p:nvPr/>
        </p:nvCxnSpPr>
        <p:spPr>
          <a:xfrm>
            <a:off x="246743" y="2358571"/>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082533E-D058-62AC-DA50-28B64E8DD812}"/>
              </a:ext>
            </a:extLst>
          </p:cNvPr>
          <p:cNvCxnSpPr/>
          <p:nvPr/>
        </p:nvCxnSpPr>
        <p:spPr>
          <a:xfrm>
            <a:off x="246743" y="2750457"/>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0E0A4A3-843B-796E-BA28-C1DC4774F9D4}"/>
              </a:ext>
            </a:extLst>
          </p:cNvPr>
          <p:cNvCxnSpPr/>
          <p:nvPr/>
        </p:nvCxnSpPr>
        <p:spPr>
          <a:xfrm>
            <a:off x="208503" y="3476172"/>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7EA1B40-F9F8-A37F-2421-9893633825BA}"/>
              </a:ext>
            </a:extLst>
          </p:cNvPr>
          <p:cNvCxnSpPr/>
          <p:nvPr/>
        </p:nvCxnSpPr>
        <p:spPr>
          <a:xfrm>
            <a:off x="208503" y="3955143"/>
            <a:ext cx="6440994" cy="0"/>
          </a:xfrm>
          <a:prstGeom prst="line">
            <a:avLst/>
          </a:prstGeom>
        </p:spPr>
        <p:style>
          <a:lnRef idx="1">
            <a:schemeClr val="dk1"/>
          </a:lnRef>
          <a:fillRef idx="0">
            <a:schemeClr val="dk1"/>
          </a:fillRef>
          <a:effectRef idx="0">
            <a:schemeClr val="dk1"/>
          </a:effectRef>
          <a:fontRef idx="minor">
            <a:schemeClr val="tx1"/>
          </a:fontRef>
        </p:style>
      </p:cxnSp>
      <p:sp>
        <p:nvSpPr>
          <p:cNvPr id="14" name="Title 1">
            <a:extLst>
              <a:ext uri="{FF2B5EF4-FFF2-40B4-BE49-F238E27FC236}">
                <a16:creationId xmlns:a16="http://schemas.microsoft.com/office/drawing/2014/main" id="{482E5622-7714-9A2F-6530-D5976DAC38AC}"/>
              </a:ext>
            </a:extLst>
          </p:cNvPr>
          <p:cNvSpPr txBox="1">
            <a:spLocks/>
          </p:cNvSpPr>
          <p:nvPr/>
        </p:nvSpPr>
        <p:spPr>
          <a:xfrm>
            <a:off x="208503" y="4667720"/>
            <a:ext cx="105156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b="1" dirty="0">
                <a:latin typeface="OpenDyslexic" panose="00000500000000000000" pitchFamily="50" charset="0"/>
              </a:rPr>
              <a:t>Scenario 2: Phoebe</a:t>
            </a:r>
          </a:p>
        </p:txBody>
      </p:sp>
      <p:sp>
        <p:nvSpPr>
          <p:cNvPr id="15" name="TextBox 14">
            <a:extLst>
              <a:ext uri="{FF2B5EF4-FFF2-40B4-BE49-F238E27FC236}">
                <a16:creationId xmlns:a16="http://schemas.microsoft.com/office/drawing/2014/main" id="{49BBCBC5-BDB5-FF7F-D91D-37069D6FD0C9}"/>
              </a:ext>
            </a:extLst>
          </p:cNvPr>
          <p:cNvSpPr txBox="1"/>
          <p:nvPr/>
        </p:nvSpPr>
        <p:spPr>
          <a:xfrm>
            <a:off x="208503" y="4953000"/>
            <a:ext cx="6197600" cy="2462213"/>
          </a:xfrm>
          <a:prstGeom prst="rect">
            <a:avLst/>
          </a:prstGeom>
          <a:noFill/>
        </p:spPr>
        <p:txBody>
          <a:bodyPr wrap="square" rtlCol="0">
            <a:spAutoFit/>
          </a:bodyPr>
          <a:lstStyle/>
          <a:p>
            <a:r>
              <a:rPr lang="en-GB" sz="1400" dirty="0">
                <a:latin typeface="OpenDyslexic" panose="00000500000000000000" pitchFamily="50" charset="0"/>
              </a:rPr>
              <a:t>1. Is it ok to say these things? What do you think?</a:t>
            </a: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2. Why do you think the students in her class said this?</a:t>
            </a:r>
          </a:p>
          <a:p>
            <a:endParaRPr lang="en-GB" sz="1400" dirty="0">
              <a:latin typeface="OpenDyslexic" panose="00000500000000000000" pitchFamily="50" charset="0"/>
            </a:endParaRPr>
          </a:p>
          <a:p>
            <a:pPr marL="342900" indent="-342900">
              <a:buAutoNum type="arabicPeriod"/>
            </a:pPr>
            <a:endParaRPr lang="en-GB" sz="1400" dirty="0">
              <a:latin typeface="OpenDyslexic" panose="00000500000000000000" pitchFamily="50" charset="0"/>
            </a:endParaRPr>
          </a:p>
          <a:p>
            <a:pPr marL="342900" indent="-342900">
              <a:buAutoNum type="arabicPeriod"/>
            </a:pPr>
            <a:endParaRPr lang="en-GB" sz="1400" dirty="0">
              <a:latin typeface="OpenDyslexic" panose="00000500000000000000" pitchFamily="50" charset="0"/>
            </a:endParaRPr>
          </a:p>
          <a:p>
            <a:endParaRPr lang="en-GB" sz="1400" dirty="0">
              <a:latin typeface="OpenDyslexic" panose="00000500000000000000" pitchFamily="50" charset="0"/>
            </a:endParaRPr>
          </a:p>
          <a:p>
            <a:r>
              <a:rPr lang="en-GB" sz="1400" dirty="0">
                <a:latin typeface="OpenDyslexic" panose="00000500000000000000" pitchFamily="50" charset="0"/>
              </a:rPr>
              <a:t>3. How might this body shaming effect Phoebe?</a:t>
            </a:r>
          </a:p>
        </p:txBody>
      </p:sp>
      <p:cxnSp>
        <p:nvCxnSpPr>
          <p:cNvPr id="16" name="Straight Connector 15">
            <a:extLst>
              <a:ext uri="{FF2B5EF4-FFF2-40B4-BE49-F238E27FC236}">
                <a16:creationId xmlns:a16="http://schemas.microsoft.com/office/drawing/2014/main" id="{FB8F9FE2-2673-9EAB-B568-1ADA91FCB4EF}"/>
              </a:ext>
            </a:extLst>
          </p:cNvPr>
          <p:cNvCxnSpPr/>
          <p:nvPr/>
        </p:nvCxnSpPr>
        <p:spPr>
          <a:xfrm>
            <a:off x="246743" y="5508171"/>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E658D17-98DB-6168-C83E-6D40C30A83DA}"/>
              </a:ext>
            </a:extLst>
          </p:cNvPr>
          <p:cNvCxnSpPr/>
          <p:nvPr/>
        </p:nvCxnSpPr>
        <p:spPr>
          <a:xfrm>
            <a:off x="246743" y="5895833"/>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7818674-BDE8-B20F-4989-116BC4A6C32A}"/>
              </a:ext>
            </a:extLst>
          </p:cNvPr>
          <p:cNvCxnSpPr/>
          <p:nvPr/>
        </p:nvCxnSpPr>
        <p:spPr>
          <a:xfrm>
            <a:off x="246743" y="6567714"/>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DAA2830-1479-D259-D2A9-1EE8076A9A3C}"/>
              </a:ext>
            </a:extLst>
          </p:cNvPr>
          <p:cNvCxnSpPr/>
          <p:nvPr/>
        </p:nvCxnSpPr>
        <p:spPr>
          <a:xfrm>
            <a:off x="246743" y="6945085"/>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7A8B407-9E8E-FC2C-A467-B173E8421581}"/>
              </a:ext>
            </a:extLst>
          </p:cNvPr>
          <p:cNvCxnSpPr/>
          <p:nvPr/>
        </p:nvCxnSpPr>
        <p:spPr>
          <a:xfrm>
            <a:off x="246743" y="7801428"/>
            <a:ext cx="6440994"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BB4F5A6-496A-F48E-EB7B-C64A24FD6649}"/>
              </a:ext>
            </a:extLst>
          </p:cNvPr>
          <p:cNvCxnSpPr/>
          <p:nvPr/>
        </p:nvCxnSpPr>
        <p:spPr>
          <a:xfrm>
            <a:off x="246743" y="8251371"/>
            <a:ext cx="644099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11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672FA-748B-4A4E-BBEB-8E1CDED4889B}"/>
              </a:ext>
            </a:extLst>
          </p:cNvPr>
          <p:cNvSpPr>
            <a:spLocks noGrp="1"/>
          </p:cNvSpPr>
          <p:nvPr>
            <p:ph type="sldNum" sz="quarter" idx="12"/>
          </p:nvPr>
        </p:nvSpPr>
        <p:spPr/>
        <p:txBody>
          <a:bodyPr/>
          <a:lstStyle/>
          <a:p>
            <a:fld id="{622CA69B-FCC7-420A-B9BE-C31FA725E113}" type="slidenum">
              <a:rPr lang="en-GB" smtClean="0"/>
              <a:t>8</a:t>
            </a:fld>
            <a:endParaRPr lang="en-GB"/>
          </a:p>
        </p:txBody>
      </p:sp>
      <p:sp>
        <p:nvSpPr>
          <p:cNvPr id="5" name="TextBox 4">
            <a:extLst>
              <a:ext uri="{FF2B5EF4-FFF2-40B4-BE49-F238E27FC236}">
                <a16:creationId xmlns:a16="http://schemas.microsoft.com/office/drawing/2014/main" id="{93AA8149-F01C-45F8-9F36-5E6002ECC783}"/>
              </a:ext>
            </a:extLst>
          </p:cNvPr>
          <p:cNvSpPr txBox="1"/>
          <p:nvPr/>
        </p:nvSpPr>
        <p:spPr>
          <a:xfrm>
            <a:off x="-42565" y="8321"/>
            <a:ext cx="6858000" cy="307777"/>
          </a:xfrm>
          <a:prstGeom prst="rect">
            <a:avLst/>
          </a:prstGeom>
          <a:noFill/>
        </p:spPr>
        <p:txBody>
          <a:bodyPr wrap="square" rtlCol="0">
            <a:spAutoFit/>
          </a:bodyPr>
          <a:lstStyle/>
          <a:p>
            <a:r>
              <a:rPr lang="en-GB" sz="1400" u="sng" dirty="0">
                <a:latin typeface="OpenDyslexic" panose="00000500000000000000" pitchFamily="50" charset="0"/>
              </a:rPr>
              <a:t>BQ3: What types of families are there</a:t>
            </a:r>
            <a:r>
              <a:rPr lang="en-GB" sz="1400" dirty="0">
                <a:latin typeface="OpenDyslexic" panose="00000500000000000000" pitchFamily="50" charset="0"/>
              </a:rPr>
              <a:t>?</a:t>
            </a:r>
          </a:p>
        </p:txBody>
      </p:sp>
      <p:sp>
        <p:nvSpPr>
          <p:cNvPr id="3" name="Subtitle 2">
            <a:extLst>
              <a:ext uri="{FF2B5EF4-FFF2-40B4-BE49-F238E27FC236}">
                <a16:creationId xmlns:a16="http://schemas.microsoft.com/office/drawing/2014/main" id="{80BCA7F3-32F7-C425-29B9-EEB0FDA48433}"/>
              </a:ext>
            </a:extLst>
          </p:cNvPr>
          <p:cNvSpPr txBox="1">
            <a:spLocks/>
          </p:cNvSpPr>
          <p:nvPr/>
        </p:nvSpPr>
        <p:spPr>
          <a:xfrm>
            <a:off x="42565" y="316098"/>
            <a:ext cx="6858001" cy="305455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000" dirty="0">
              <a:latin typeface="OpenDyslexic" panose="00000500000000000000" pitchFamily="50" charset="0"/>
            </a:endParaRPr>
          </a:p>
          <a:p>
            <a:pPr marL="0" indent="0">
              <a:buNone/>
            </a:pPr>
            <a:endParaRPr lang="en-GB" sz="1000" dirty="0">
              <a:latin typeface="OpenDyslexic" panose="00000500000000000000" pitchFamily="50" charset="0"/>
            </a:endParaRPr>
          </a:p>
          <a:p>
            <a:pPr marL="0" indent="0">
              <a:buNone/>
            </a:pPr>
            <a:endParaRPr lang="en-GB" sz="1000" dirty="0">
              <a:latin typeface="OpenDyslexic" panose="00000500000000000000" pitchFamily="50" charset="0"/>
            </a:endParaRPr>
          </a:p>
          <a:p>
            <a:pPr marL="514350" indent="-514350">
              <a:buFont typeface="+mj-lt"/>
              <a:buAutoNum type="arabicPeriod"/>
            </a:pPr>
            <a:endParaRPr lang="en-GB" sz="1000" dirty="0">
              <a:latin typeface="OpenDyslexic" panose="00000500000000000000" pitchFamily="50" charset="0"/>
            </a:endParaRPr>
          </a:p>
          <a:p>
            <a:pPr marL="514350" indent="-514350">
              <a:buFont typeface="+mj-lt"/>
              <a:buAutoNum type="arabicPeriod"/>
            </a:pPr>
            <a:endParaRPr lang="en-GB" sz="1000" dirty="0">
              <a:latin typeface="OpenDyslexic" panose="00000500000000000000" pitchFamily="50" charset="0"/>
            </a:endParaRPr>
          </a:p>
          <a:p>
            <a:pPr marL="514350" indent="-514350">
              <a:buFont typeface="+mj-lt"/>
              <a:buAutoNum type="arabicPeriod"/>
            </a:pPr>
            <a:endParaRPr lang="en-GB" sz="1000" dirty="0">
              <a:latin typeface="OpenDyslexic" panose="00000500000000000000" pitchFamily="50" charset="0"/>
            </a:endParaRPr>
          </a:p>
          <a:p>
            <a:pPr marL="457200" indent="-457200">
              <a:buFont typeface="Arial" panose="020B0604020202020204" pitchFamily="34" charset="0"/>
              <a:buAutoNum type="arabicPeriod"/>
            </a:pPr>
            <a:endParaRPr lang="en-GB" sz="1000" dirty="0">
              <a:latin typeface="OpenDyslexic" panose="00000500000000000000" pitchFamily="50" charset="0"/>
            </a:endParaRPr>
          </a:p>
          <a:p>
            <a:pPr marL="457200" indent="-457200">
              <a:buFont typeface="Arial" panose="020B0604020202020204" pitchFamily="34" charset="0"/>
              <a:buAutoNum type="arabicPeriod"/>
            </a:pPr>
            <a:endParaRPr lang="en-GB" sz="1000" dirty="0">
              <a:latin typeface="OpenDyslexic" panose="00000500000000000000" pitchFamily="50" charset="0"/>
            </a:endParaRPr>
          </a:p>
          <a:p>
            <a:pPr marL="457200" indent="-457200">
              <a:buFont typeface="Arial" panose="020B0604020202020204" pitchFamily="34" charset="0"/>
              <a:buAutoNum type="arabicPeriod"/>
            </a:pPr>
            <a:endParaRPr lang="en-GB" sz="1000" dirty="0">
              <a:latin typeface="OpenDyslexic" panose="00000500000000000000" pitchFamily="50" charset="0"/>
            </a:endParaRPr>
          </a:p>
        </p:txBody>
      </p:sp>
      <p:pic>
        <p:nvPicPr>
          <p:cNvPr id="8" name="Picture 4" descr="EPIC publishes policy memo on leave arrangements for non-traditional  families - Employment, Social Affairs &amp;amp;amp; Inclusion - European Commission">
            <a:extLst>
              <a:ext uri="{FF2B5EF4-FFF2-40B4-BE49-F238E27FC236}">
                <a16:creationId xmlns:a16="http://schemas.microsoft.com/office/drawing/2014/main" id="{38A16007-EA9C-C24F-FCD4-216B64DA2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19" y="6998090"/>
            <a:ext cx="2911062" cy="1523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99D1FF1-9605-FFA2-3682-6478BC6284CF}"/>
              </a:ext>
            </a:extLst>
          </p:cNvPr>
          <p:cNvSpPr txBox="1"/>
          <p:nvPr/>
        </p:nvSpPr>
        <p:spPr>
          <a:xfrm>
            <a:off x="127695" y="373397"/>
            <a:ext cx="6560041" cy="2031325"/>
          </a:xfrm>
          <a:prstGeom prst="rect">
            <a:avLst/>
          </a:prstGeom>
          <a:noFill/>
        </p:spPr>
        <p:txBody>
          <a:bodyPr wrap="square">
            <a:spAutoFit/>
          </a:bodyPr>
          <a:lstStyle/>
          <a:p>
            <a:pPr algn="l"/>
            <a:r>
              <a:rPr lang="en-GB" sz="1800" dirty="0">
                <a:latin typeface="OpenDyslexic" panose="00000500000000000000" pitchFamily="50" charset="0"/>
              </a:rPr>
              <a:t>1. What is a toxic friendship? </a:t>
            </a:r>
          </a:p>
          <a:p>
            <a:pPr algn="l"/>
            <a:endParaRPr lang="en-GB" sz="1800" dirty="0">
              <a:latin typeface="OpenDyslexic" panose="00000500000000000000" pitchFamily="50" charset="0"/>
            </a:endParaRPr>
          </a:p>
          <a:p>
            <a:pPr marL="457200" indent="-457200" algn="l">
              <a:buAutoNum type="arabicPeriod"/>
            </a:pPr>
            <a:endParaRPr lang="en-GB" sz="1800" dirty="0">
              <a:latin typeface="OpenDyslexic" panose="00000500000000000000" pitchFamily="50" charset="0"/>
            </a:endParaRPr>
          </a:p>
          <a:p>
            <a:pPr algn="l"/>
            <a:r>
              <a:rPr lang="en-GB" sz="1800" dirty="0">
                <a:latin typeface="OpenDyslexic" panose="00000500000000000000" pitchFamily="50" charset="0"/>
              </a:rPr>
              <a:t>2. What are the effects of body shaming? </a:t>
            </a:r>
          </a:p>
          <a:p>
            <a:pPr algn="l"/>
            <a:endParaRPr lang="en-GB" sz="1800" dirty="0">
              <a:latin typeface="OpenDyslexic" panose="00000500000000000000" pitchFamily="50" charset="0"/>
            </a:endParaRPr>
          </a:p>
          <a:p>
            <a:pPr marL="514350" indent="-514350" algn="l">
              <a:buFont typeface="+mj-lt"/>
              <a:buAutoNum type="arabicPeriod"/>
            </a:pPr>
            <a:endParaRPr lang="en-GB" sz="1800" dirty="0">
              <a:latin typeface="OpenDyslexic" panose="00000500000000000000" pitchFamily="50" charset="0"/>
            </a:endParaRPr>
          </a:p>
          <a:p>
            <a:pPr algn="l"/>
            <a:r>
              <a:rPr lang="en-GB" sz="1800" dirty="0">
                <a:latin typeface="OpenDyslexic" panose="00000500000000000000" pitchFamily="50" charset="0"/>
              </a:rPr>
              <a:t>3. What is an important factor in a friendship?</a:t>
            </a:r>
          </a:p>
        </p:txBody>
      </p:sp>
      <p:graphicFrame>
        <p:nvGraphicFramePr>
          <p:cNvPr id="11" name="Table 4">
            <a:extLst>
              <a:ext uri="{FF2B5EF4-FFF2-40B4-BE49-F238E27FC236}">
                <a16:creationId xmlns:a16="http://schemas.microsoft.com/office/drawing/2014/main" id="{A1593D53-5ADD-8005-2262-8FFA4FD87B75}"/>
              </a:ext>
            </a:extLst>
          </p:cNvPr>
          <p:cNvGraphicFramePr>
            <a:graphicFrameLocks noGrp="1"/>
          </p:cNvGraphicFramePr>
          <p:nvPr>
            <p:extLst>
              <p:ext uri="{D42A27DB-BD31-4B8C-83A1-F6EECF244321}">
                <p14:modId xmlns:p14="http://schemas.microsoft.com/office/powerpoint/2010/main" val="2163629859"/>
              </p:ext>
            </p:extLst>
          </p:nvPr>
        </p:nvGraphicFramePr>
        <p:xfrm>
          <a:off x="307728" y="3678428"/>
          <a:ext cx="1619291" cy="1828800"/>
        </p:xfrm>
        <a:graphic>
          <a:graphicData uri="http://schemas.openxmlformats.org/drawingml/2006/table">
            <a:tbl>
              <a:tblPr firstRow="1" bandRow="1">
                <a:tableStyleId>{5940675A-B579-460E-94D1-54222C63F5DA}</a:tableStyleId>
              </a:tblPr>
              <a:tblGrid>
                <a:gridCol w="1619291">
                  <a:extLst>
                    <a:ext uri="{9D8B030D-6E8A-4147-A177-3AD203B41FA5}">
                      <a16:colId xmlns:a16="http://schemas.microsoft.com/office/drawing/2014/main" val="1767479046"/>
                    </a:ext>
                  </a:extLst>
                </a:gridCol>
              </a:tblGrid>
              <a:tr h="354022">
                <a:tc>
                  <a:txBody>
                    <a:bodyPr/>
                    <a:lstStyle/>
                    <a:p>
                      <a:r>
                        <a:rPr lang="en-GB" sz="2400" dirty="0"/>
                        <a:t>Nuclear </a:t>
                      </a:r>
                      <a:endParaRPr lang="en-GB" sz="2400" dirty="0">
                        <a:latin typeface="OpenDyslexic" panose="00000500000000000000" pitchFamily="50" charset="0"/>
                      </a:endParaRPr>
                    </a:p>
                  </a:txBody>
                  <a:tcPr/>
                </a:tc>
                <a:extLst>
                  <a:ext uri="{0D108BD9-81ED-4DB2-BD59-A6C34878D82A}">
                    <a16:rowId xmlns:a16="http://schemas.microsoft.com/office/drawing/2014/main" val="1933719634"/>
                  </a:ext>
                </a:extLst>
              </a:tr>
              <a:tr h="354022">
                <a:tc>
                  <a:txBody>
                    <a:bodyPr/>
                    <a:lstStyle/>
                    <a:p>
                      <a:r>
                        <a:rPr lang="en-GB" sz="2400" dirty="0"/>
                        <a:t>Family </a:t>
                      </a:r>
                      <a:endParaRPr lang="en-GB" sz="2400" dirty="0">
                        <a:latin typeface="OpenDyslexic" panose="00000500000000000000" pitchFamily="50" charset="0"/>
                      </a:endParaRPr>
                    </a:p>
                  </a:txBody>
                  <a:tcPr/>
                </a:tc>
                <a:extLst>
                  <a:ext uri="{0D108BD9-81ED-4DB2-BD59-A6C34878D82A}">
                    <a16:rowId xmlns:a16="http://schemas.microsoft.com/office/drawing/2014/main" val="975782139"/>
                  </a:ext>
                </a:extLst>
              </a:tr>
              <a:tr h="354022">
                <a:tc>
                  <a:txBody>
                    <a:bodyPr/>
                    <a:lstStyle/>
                    <a:p>
                      <a:r>
                        <a:rPr lang="en-GB" sz="2400" dirty="0"/>
                        <a:t>LGBT </a:t>
                      </a:r>
                      <a:endParaRPr lang="en-GB" sz="2400" dirty="0">
                        <a:latin typeface="OpenDyslexic" panose="00000500000000000000" pitchFamily="50" charset="0"/>
                      </a:endParaRPr>
                    </a:p>
                  </a:txBody>
                  <a:tcPr/>
                </a:tc>
                <a:extLst>
                  <a:ext uri="{0D108BD9-81ED-4DB2-BD59-A6C34878D82A}">
                    <a16:rowId xmlns:a16="http://schemas.microsoft.com/office/drawing/2014/main" val="567835344"/>
                  </a:ext>
                </a:extLst>
              </a:tr>
              <a:tr h="354022">
                <a:tc>
                  <a:txBody>
                    <a:bodyPr/>
                    <a:lstStyle/>
                    <a:p>
                      <a:r>
                        <a:rPr lang="en-GB" sz="2400" dirty="0"/>
                        <a:t>Love </a:t>
                      </a:r>
                      <a:endParaRPr lang="en-GB" sz="2400" dirty="0">
                        <a:latin typeface="OpenDyslexic" panose="00000500000000000000" pitchFamily="50" charset="0"/>
                      </a:endParaRPr>
                    </a:p>
                  </a:txBody>
                  <a:tcPr/>
                </a:tc>
                <a:extLst>
                  <a:ext uri="{0D108BD9-81ED-4DB2-BD59-A6C34878D82A}">
                    <a16:rowId xmlns:a16="http://schemas.microsoft.com/office/drawing/2014/main" val="3346265797"/>
                  </a:ext>
                </a:extLst>
              </a:tr>
            </a:tbl>
          </a:graphicData>
        </a:graphic>
      </p:graphicFrame>
      <p:graphicFrame>
        <p:nvGraphicFramePr>
          <p:cNvPr id="13" name="Table 12">
            <a:extLst>
              <a:ext uri="{FF2B5EF4-FFF2-40B4-BE49-F238E27FC236}">
                <a16:creationId xmlns:a16="http://schemas.microsoft.com/office/drawing/2014/main" id="{93531B3D-33C2-701B-21C4-6339DB1149A6}"/>
              </a:ext>
            </a:extLst>
          </p:cNvPr>
          <p:cNvGraphicFramePr>
            <a:graphicFrameLocks noGrp="1"/>
          </p:cNvGraphicFramePr>
          <p:nvPr>
            <p:extLst>
              <p:ext uri="{D42A27DB-BD31-4B8C-83A1-F6EECF244321}">
                <p14:modId xmlns:p14="http://schemas.microsoft.com/office/powerpoint/2010/main" val="3032910893"/>
              </p:ext>
            </p:extLst>
          </p:nvPr>
        </p:nvGraphicFramePr>
        <p:xfrm>
          <a:off x="2481944" y="3268269"/>
          <a:ext cx="3807067" cy="2763891"/>
        </p:xfrm>
        <a:graphic>
          <a:graphicData uri="http://schemas.openxmlformats.org/drawingml/2006/table">
            <a:tbl>
              <a:tblPr firstRow="1" bandRow="1">
                <a:tableStyleId>{5940675A-B579-460E-94D1-54222C63F5DA}</a:tableStyleId>
              </a:tblPr>
              <a:tblGrid>
                <a:gridCol w="3807067">
                  <a:extLst>
                    <a:ext uri="{9D8B030D-6E8A-4147-A177-3AD203B41FA5}">
                      <a16:colId xmlns:a16="http://schemas.microsoft.com/office/drawing/2014/main" val="2764288851"/>
                    </a:ext>
                  </a:extLst>
                </a:gridCol>
              </a:tblGrid>
              <a:tr h="799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rPr>
                        <a:t>Lesbian · Gay · Bisexual · Transgender · Transsexual · Queer · Questioning.</a:t>
                      </a:r>
                      <a:endParaRPr lang="en-GB" sz="1800" dirty="0">
                        <a:latin typeface="OpenDyslexic" panose="00000500000000000000" pitchFamily="50" charset="0"/>
                      </a:endParaRPr>
                    </a:p>
                  </a:txBody>
                  <a:tcPr>
                    <a:solidFill>
                      <a:schemeClr val="bg1"/>
                    </a:solidFill>
                  </a:tcPr>
                </a:tc>
                <a:extLst>
                  <a:ext uri="{0D108BD9-81ED-4DB2-BD59-A6C34878D82A}">
                    <a16:rowId xmlns:a16="http://schemas.microsoft.com/office/drawing/2014/main" val="4120110254"/>
                  </a:ext>
                </a:extLst>
              </a:tr>
              <a:tr h="799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rPr>
                        <a:t> a group of one or more parents and their children living together as a unit</a:t>
                      </a:r>
                      <a:endParaRPr lang="en-GB" sz="1800" dirty="0">
                        <a:latin typeface="OpenDyslexic" panose="00000500000000000000" pitchFamily="50" charset="0"/>
                      </a:endParaRPr>
                    </a:p>
                  </a:txBody>
                  <a:tcPr>
                    <a:solidFill>
                      <a:schemeClr val="bg1"/>
                    </a:solidFill>
                  </a:tcPr>
                </a:tc>
                <a:extLst>
                  <a:ext uri="{0D108BD9-81ED-4DB2-BD59-A6C34878D82A}">
                    <a16:rowId xmlns:a16="http://schemas.microsoft.com/office/drawing/2014/main" val="1758422338"/>
                  </a:ext>
                </a:extLst>
              </a:tr>
              <a:tr h="799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rPr>
                        <a:t>a family group consisting of parents and their children (one or more)</a:t>
                      </a:r>
                      <a:endParaRPr lang="en-GB" sz="1800" b="0" dirty="0">
                        <a:latin typeface="OpenDyslexic" panose="00000500000000000000" pitchFamily="50" charset="0"/>
                      </a:endParaRPr>
                    </a:p>
                  </a:txBody>
                  <a:tcPr>
                    <a:solidFill>
                      <a:schemeClr val="bg1"/>
                    </a:solidFill>
                  </a:tcPr>
                </a:tc>
                <a:extLst>
                  <a:ext uri="{0D108BD9-81ED-4DB2-BD59-A6C34878D82A}">
                    <a16:rowId xmlns:a16="http://schemas.microsoft.com/office/drawing/2014/main" val="3967031590"/>
                  </a:ext>
                </a:extLst>
              </a:tr>
              <a:tr h="307453">
                <a:tc>
                  <a:txBody>
                    <a:bodyPr/>
                    <a:lstStyle/>
                    <a:p>
                      <a:r>
                        <a:rPr lang="en-GB" sz="1800" b="0" kern="1200" dirty="0">
                          <a:solidFill>
                            <a:schemeClr val="tx1"/>
                          </a:solidFill>
                          <a:effectLst/>
                        </a:rPr>
                        <a:t>feeling of deep affection</a:t>
                      </a:r>
                      <a:endParaRPr lang="en-GB" sz="1800" dirty="0">
                        <a:latin typeface="OpenDyslexic" panose="00000500000000000000" pitchFamily="50" charset="0"/>
                      </a:endParaRPr>
                    </a:p>
                  </a:txBody>
                  <a:tcPr>
                    <a:solidFill>
                      <a:schemeClr val="bg1"/>
                    </a:solidFill>
                  </a:tcPr>
                </a:tc>
                <a:extLst>
                  <a:ext uri="{0D108BD9-81ED-4DB2-BD59-A6C34878D82A}">
                    <a16:rowId xmlns:a16="http://schemas.microsoft.com/office/drawing/2014/main" val="386968470"/>
                  </a:ext>
                </a:extLst>
              </a:tr>
            </a:tbl>
          </a:graphicData>
        </a:graphic>
      </p:graphicFrame>
    </p:spTree>
    <p:extLst>
      <p:ext uri="{BB962C8B-B14F-4D97-AF65-F5344CB8AC3E}">
        <p14:creationId xmlns:p14="http://schemas.microsoft.com/office/powerpoint/2010/main" val="155381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700E02-4827-7A41-5BC6-1DDE5EED3F18}"/>
              </a:ext>
            </a:extLst>
          </p:cNvPr>
          <p:cNvSpPr>
            <a:spLocks noGrp="1"/>
          </p:cNvSpPr>
          <p:nvPr>
            <p:ph type="sldNum" sz="quarter" idx="12"/>
          </p:nvPr>
        </p:nvSpPr>
        <p:spPr/>
        <p:txBody>
          <a:bodyPr/>
          <a:lstStyle/>
          <a:p>
            <a:fld id="{622CA69B-FCC7-420A-B9BE-C31FA725E113}" type="slidenum">
              <a:rPr lang="en-GB" smtClean="0"/>
              <a:t>9</a:t>
            </a:fld>
            <a:endParaRPr lang="en-GB"/>
          </a:p>
        </p:txBody>
      </p:sp>
      <p:graphicFrame>
        <p:nvGraphicFramePr>
          <p:cNvPr id="5" name="Table 4">
            <a:extLst>
              <a:ext uri="{FF2B5EF4-FFF2-40B4-BE49-F238E27FC236}">
                <a16:creationId xmlns:a16="http://schemas.microsoft.com/office/drawing/2014/main" id="{50C6AE3A-5A4E-E5B5-F871-2CDA963FE1E6}"/>
              </a:ext>
            </a:extLst>
          </p:cNvPr>
          <p:cNvGraphicFramePr>
            <a:graphicFrameLocks noGrp="1"/>
          </p:cNvGraphicFramePr>
          <p:nvPr/>
        </p:nvGraphicFramePr>
        <p:xfrm>
          <a:off x="297872" y="311726"/>
          <a:ext cx="6158346" cy="3772939"/>
        </p:xfrm>
        <a:graphic>
          <a:graphicData uri="http://schemas.openxmlformats.org/drawingml/2006/table">
            <a:tbl>
              <a:tblPr firstRow="1" bandRow="1">
                <a:tableStyleId>{5C22544A-7EE6-4342-B048-85BDC9FD1C3A}</a:tableStyleId>
              </a:tblPr>
              <a:tblGrid>
                <a:gridCol w="3079173">
                  <a:extLst>
                    <a:ext uri="{9D8B030D-6E8A-4147-A177-3AD203B41FA5}">
                      <a16:colId xmlns:a16="http://schemas.microsoft.com/office/drawing/2014/main" val="1165540590"/>
                    </a:ext>
                  </a:extLst>
                </a:gridCol>
                <a:gridCol w="3079173">
                  <a:extLst>
                    <a:ext uri="{9D8B030D-6E8A-4147-A177-3AD203B41FA5}">
                      <a16:colId xmlns:a16="http://schemas.microsoft.com/office/drawing/2014/main" val="3333439561"/>
                    </a:ext>
                  </a:extLst>
                </a:gridCol>
              </a:tblGrid>
              <a:tr h="503959">
                <a:tc>
                  <a:txBody>
                    <a:bodyPr/>
                    <a:lstStyle/>
                    <a:p>
                      <a:r>
                        <a:rPr lang="en-GB" sz="1000" dirty="0">
                          <a:solidFill>
                            <a:sysClr val="windowText" lastClr="000000"/>
                          </a:solidFill>
                          <a:latin typeface="OpenDyslexic" panose="00000500000000000000" pitchFamily="50" charset="0"/>
                        </a:rPr>
                        <a:t>Religion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solidFill>
                            <a:sysClr val="windowText" lastClr="000000"/>
                          </a:solidFill>
                          <a:latin typeface="OpenDyslexic" panose="00000500000000000000" pitchFamily="50" charset="0"/>
                        </a:rPr>
                        <a:t>Beliefs about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3522923"/>
                  </a:ext>
                </a:extLst>
              </a:tr>
              <a:tr h="503959">
                <a:tc>
                  <a:txBody>
                    <a:bodyPr/>
                    <a:lstStyle/>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2111040"/>
                  </a:ext>
                </a:extLst>
              </a:tr>
              <a:tr h="503959">
                <a:tc>
                  <a:txBody>
                    <a:bodyPr/>
                    <a:lstStyle/>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5281182"/>
                  </a:ext>
                </a:extLst>
              </a:tr>
            </a:tbl>
          </a:graphicData>
        </a:graphic>
      </p:graphicFrame>
      <p:sp>
        <p:nvSpPr>
          <p:cNvPr id="8" name="TextBox 7">
            <a:extLst>
              <a:ext uri="{FF2B5EF4-FFF2-40B4-BE49-F238E27FC236}">
                <a16:creationId xmlns:a16="http://schemas.microsoft.com/office/drawing/2014/main" id="{ED83F03F-A1BC-5E8B-C756-937CEF189A98}"/>
              </a:ext>
            </a:extLst>
          </p:cNvPr>
          <p:cNvSpPr txBox="1"/>
          <p:nvPr/>
        </p:nvSpPr>
        <p:spPr>
          <a:xfrm>
            <a:off x="297872" y="4181646"/>
            <a:ext cx="6158346" cy="461665"/>
          </a:xfrm>
          <a:prstGeom prst="rect">
            <a:avLst/>
          </a:prstGeom>
          <a:noFill/>
        </p:spPr>
        <p:txBody>
          <a:bodyPr wrap="square" rtlCol="0">
            <a:spAutoFit/>
          </a:bodyPr>
          <a:lstStyle/>
          <a:p>
            <a:r>
              <a:rPr lang="en-GB" sz="1200" dirty="0">
                <a:latin typeface="OpenDyslexic" panose="00000500000000000000" pitchFamily="50" charset="0"/>
              </a:rPr>
              <a:t>Explain what the main 6 types of families are, and how these families have changed over the years. (5 marks) </a:t>
            </a:r>
          </a:p>
        </p:txBody>
      </p:sp>
      <p:sp>
        <p:nvSpPr>
          <p:cNvPr id="10" name="TextBox 9">
            <a:extLst>
              <a:ext uri="{FF2B5EF4-FFF2-40B4-BE49-F238E27FC236}">
                <a16:creationId xmlns:a16="http://schemas.microsoft.com/office/drawing/2014/main" id="{ACA73BEB-8418-E2D1-5CF3-30DB527FD98F}"/>
              </a:ext>
            </a:extLst>
          </p:cNvPr>
          <p:cNvSpPr txBox="1"/>
          <p:nvPr/>
        </p:nvSpPr>
        <p:spPr>
          <a:xfrm>
            <a:off x="152400" y="4793673"/>
            <a:ext cx="6705600" cy="4093428"/>
          </a:xfrm>
          <a:prstGeom prst="rect">
            <a:avLst/>
          </a:prstGeom>
          <a:noFill/>
        </p:spPr>
        <p:txBody>
          <a:bodyPr wrap="square" rtlCol="0">
            <a:spAutoFit/>
          </a:bodyPr>
          <a:lstStyle/>
          <a:p>
            <a:r>
              <a:rPr lang="en-GB" sz="2000" u="sng" dirty="0"/>
              <a:t>																																																																																																																																																																																						</a:t>
            </a:r>
          </a:p>
        </p:txBody>
      </p:sp>
    </p:spTree>
    <p:extLst>
      <p:ext uri="{BB962C8B-B14F-4D97-AF65-F5344CB8AC3E}">
        <p14:creationId xmlns:p14="http://schemas.microsoft.com/office/powerpoint/2010/main" val="2432847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2399</TotalTime>
  <Words>16754</Words>
  <Application>Microsoft Office PowerPoint</Application>
  <PresentationFormat>A4 Paper (210x297 mm)</PresentationFormat>
  <Paragraphs>1525</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Comic Sans MS</vt:lpstr>
      <vt:lpstr>OpenDyslexic</vt:lpstr>
      <vt:lpstr>OpenDyslexic 3</vt:lpstr>
      <vt:lpstr>Wingdings</vt:lpstr>
      <vt:lpstr>Office Theme</vt:lpstr>
      <vt:lpstr>Growth Curriculum- Booklet 1 Year 7 unit 1 2025 – 26   What does a healthy relationship look like?</vt:lpstr>
      <vt:lpstr>PowerPoint Presentation</vt:lpstr>
      <vt:lpstr>PowerPoint Presentation</vt:lpstr>
      <vt:lpstr>PowerPoint Presentation</vt:lpstr>
      <vt:lpstr>BQ2: what types of friendships exist? Why?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Curriculum  Year 7 Unit 2 2025 – 26   How can I become more responsible when encountering hazards and risks in everyday life?</vt:lpstr>
      <vt:lpstr>BQ1: Do we really have any control?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Curriculum  Year 7 Unit 3   All about me! 2025 – 26 </vt:lpstr>
      <vt:lpstr>PowerPoint Presentation</vt:lpstr>
      <vt:lpstr>PowerPoint Presentation</vt:lpstr>
      <vt:lpstr>PowerPoint Presentation</vt:lpstr>
      <vt:lpstr>PowerPoint Presentation</vt:lpstr>
      <vt:lpstr>BQ3: Why should I keep up to date with my jabs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BQ7: Why do I need to go to the dentist?  </vt:lpstr>
      <vt:lpstr>PowerPoint Presentation</vt:lpstr>
      <vt:lpstr>PowerPoint Presentation</vt:lpstr>
      <vt:lpstr>BQ8: Why is healthy eating important in society?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Shallow</dc:creator>
  <cp:lastModifiedBy>Abbie Shaw</cp:lastModifiedBy>
  <cp:revision>163</cp:revision>
  <dcterms:created xsi:type="dcterms:W3CDTF">2021-07-01T10:21:46Z</dcterms:created>
  <dcterms:modified xsi:type="dcterms:W3CDTF">2025-07-02T09:31:36Z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2024-06-04T10:05:36Z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be1f3740-eb6e-4243-b22a-55d06fed4f1b</vt:lpwstr>
  </property>
  <property fmtid="{D5CDD505-2E9C-101B-9397-08002B2CF9AE}" pid="8" name="MSIP_Label_d6fe2a56-af49-4a87-8d01-0ad3300d8c60_ContentBits">
    <vt:lpwstr>0</vt:lpwstr>
  </property>
</Properties>
</file>