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715" r:id="rId2"/>
    <p:sldId id="261" r:id="rId3"/>
    <p:sldId id="262" r:id="rId4"/>
    <p:sldId id="268" r:id="rId5"/>
    <p:sldId id="716" r:id="rId6"/>
    <p:sldId id="698" r:id="rId7"/>
    <p:sldId id="717" r:id="rId8"/>
    <p:sldId id="697" r:id="rId9"/>
    <p:sldId id="696" r:id="rId10"/>
    <p:sldId id="706" r:id="rId11"/>
    <p:sldId id="287" r:id="rId12"/>
    <p:sldId id="719" r:id="rId13"/>
    <p:sldId id="711" r:id="rId14"/>
    <p:sldId id="721" r:id="rId15"/>
    <p:sldId id="326" r:id="rId16"/>
  </p:sldIdLst>
  <p:sldSz cx="6858000" cy="12192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58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2" autoAdjust="0"/>
    <p:restoredTop sz="93792" autoAdjust="0"/>
  </p:normalViewPr>
  <p:slideViewPr>
    <p:cSldViewPr snapToGrid="0">
      <p:cViewPr varScale="1">
        <p:scale>
          <a:sx n="63" d="100"/>
          <a:sy n="63" d="100"/>
        </p:scale>
        <p:origin x="39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C07C7B-4091-4D1A-9E5F-9BD9E6F89718}" type="doc">
      <dgm:prSet loTypeId="urn:microsoft.com/office/officeart/2005/8/layout/hProcess9" loCatId="process" qsTypeId="urn:microsoft.com/office/officeart/2005/8/quickstyle/simple1#1" qsCatId="simple" csTypeId="urn:microsoft.com/office/officeart/2005/8/colors/accent0_1#1" csCatId="mainScheme" phldr="1"/>
      <dgm:spPr/>
      <dgm:t>
        <a:bodyPr/>
        <a:lstStyle/>
        <a:p>
          <a:endParaRPr lang="en-GB"/>
        </a:p>
      </dgm:t>
    </dgm:pt>
    <dgm:pt modelId="{2BEBDECB-9EB3-45B5-AF4A-FB01304A3569}">
      <dgm:prSet phldrT="[Text]"/>
      <dgm:spPr/>
      <dgm:t>
        <a:bodyPr/>
        <a:lstStyle/>
        <a:p>
          <a:endParaRPr lang="en-GB" dirty="0"/>
        </a:p>
      </dgm:t>
    </dgm:pt>
    <dgm:pt modelId="{022500EF-8C16-46F3-9274-C8A8E54C63CC}" type="parTrans" cxnId="{E91BD974-B398-49D7-8232-06184278ADC9}">
      <dgm:prSet/>
      <dgm:spPr/>
      <dgm:t>
        <a:bodyPr/>
        <a:lstStyle/>
        <a:p>
          <a:endParaRPr lang="en-GB"/>
        </a:p>
      </dgm:t>
    </dgm:pt>
    <dgm:pt modelId="{111AD80B-C484-4310-971C-697ED358D8A2}" type="sibTrans" cxnId="{E91BD974-B398-49D7-8232-06184278ADC9}">
      <dgm:prSet/>
      <dgm:spPr/>
      <dgm:t>
        <a:bodyPr/>
        <a:lstStyle/>
        <a:p>
          <a:endParaRPr lang="en-GB"/>
        </a:p>
      </dgm:t>
    </dgm:pt>
    <dgm:pt modelId="{172503F1-AE75-4F7C-8DBA-DD2E82C4ADC6}">
      <dgm:prSet phldrT="[Text]"/>
      <dgm:spPr/>
      <dgm:t>
        <a:bodyPr/>
        <a:lstStyle/>
        <a:p>
          <a:endParaRPr lang="en-GB" dirty="0"/>
        </a:p>
      </dgm:t>
    </dgm:pt>
    <dgm:pt modelId="{D4E95714-F337-4704-A095-9C97CC90F0B1}" type="parTrans" cxnId="{FCC9B432-4EB6-473F-8268-C512069607AA}">
      <dgm:prSet/>
      <dgm:spPr/>
      <dgm:t>
        <a:bodyPr/>
        <a:lstStyle/>
        <a:p>
          <a:endParaRPr lang="en-GB"/>
        </a:p>
      </dgm:t>
    </dgm:pt>
    <dgm:pt modelId="{DD86D484-2EAB-49BC-A6A3-495A92471797}" type="sibTrans" cxnId="{FCC9B432-4EB6-473F-8268-C512069607AA}">
      <dgm:prSet/>
      <dgm:spPr/>
      <dgm:t>
        <a:bodyPr/>
        <a:lstStyle/>
        <a:p>
          <a:endParaRPr lang="en-GB"/>
        </a:p>
      </dgm:t>
    </dgm:pt>
    <dgm:pt modelId="{77970EFD-4C55-47F5-88CD-14889044276E}">
      <dgm:prSet phldrT="[Text]"/>
      <dgm:spPr/>
      <dgm:t>
        <a:bodyPr/>
        <a:lstStyle/>
        <a:p>
          <a:endParaRPr lang="en-GB" dirty="0"/>
        </a:p>
      </dgm:t>
    </dgm:pt>
    <dgm:pt modelId="{2E70450C-C6BA-4CAA-BD15-53E5645DAAA0}" type="parTrans" cxnId="{B69C8B19-23D3-451B-BE3A-E5AC09F8E1FD}">
      <dgm:prSet/>
      <dgm:spPr/>
      <dgm:t>
        <a:bodyPr/>
        <a:lstStyle/>
        <a:p>
          <a:endParaRPr lang="en-GB"/>
        </a:p>
      </dgm:t>
    </dgm:pt>
    <dgm:pt modelId="{D6E69505-6430-40AC-98A5-B3B346B64246}" type="sibTrans" cxnId="{B69C8B19-23D3-451B-BE3A-E5AC09F8E1FD}">
      <dgm:prSet/>
      <dgm:spPr/>
      <dgm:t>
        <a:bodyPr/>
        <a:lstStyle/>
        <a:p>
          <a:endParaRPr lang="en-GB"/>
        </a:p>
      </dgm:t>
    </dgm:pt>
    <dgm:pt modelId="{361501D2-F0DA-40A4-A8D8-773FD6573C2E}">
      <dgm:prSet/>
      <dgm:spPr/>
      <dgm:t>
        <a:bodyPr/>
        <a:lstStyle/>
        <a:p>
          <a:endParaRPr lang="en-GB" dirty="0"/>
        </a:p>
      </dgm:t>
    </dgm:pt>
    <dgm:pt modelId="{17067B0E-6B27-4462-A13F-2D5C4BE7C4E6}" type="parTrans" cxnId="{B8A97185-E5F6-41B5-A885-8EFF5101DF6F}">
      <dgm:prSet/>
      <dgm:spPr/>
      <dgm:t>
        <a:bodyPr/>
        <a:lstStyle/>
        <a:p>
          <a:endParaRPr lang="en-GB"/>
        </a:p>
      </dgm:t>
    </dgm:pt>
    <dgm:pt modelId="{F4E2439F-B106-4E0C-A8F1-ED90E95FF9E5}" type="sibTrans" cxnId="{B8A97185-E5F6-41B5-A885-8EFF5101DF6F}">
      <dgm:prSet/>
      <dgm:spPr/>
      <dgm:t>
        <a:bodyPr/>
        <a:lstStyle/>
        <a:p>
          <a:endParaRPr lang="en-GB"/>
        </a:p>
      </dgm:t>
    </dgm:pt>
    <dgm:pt modelId="{E0B364E4-E3E8-4872-A979-BDA44DE062C5}" type="pres">
      <dgm:prSet presAssocID="{68C07C7B-4091-4D1A-9E5F-9BD9E6F89718}" presName="CompostProcess" presStyleCnt="0">
        <dgm:presLayoutVars>
          <dgm:dir/>
          <dgm:resizeHandles val="exact"/>
        </dgm:presLayoutVars>
      </dgm:prSet>
      <dgm:spPr/>
    </dgm:pt>
    <dgm:pt modelId="{D6669FB4-53EE-4B84-9F2A-C1532B5A687F}" type="pres">
      <dgm:prSet presAssocID="{68C07C7B-4091-4D1A-9E5F-9BD9E6F89718}" presName="arrow" presStyleLbl="bgShp" presStyleIdx="0" presStyleCnt="1"/>
      <dgm:spPr/>
    </dgm:pt>
    <dgm:pt modelId="{786939A9-B329-424A-BB76-7BE8BBA6AA81}" type="pres">
      <dgm:prSet presAssocID="{68C07C7B-4091-4D1A-9E5F-9BD9E6F89718}" presName="linearProcess" presStyleCnt="0"/>
      <dgm:spPr/>
    </dgm:pt>
    <dgm:pt modelId="{0E7C25EB-EF87-454F-A510-B36509C16F41}" type="pres">
      <dgm:prSet presAssocID="{2BEBDECB-9EB3-45B5-AF4A-FB01304A3569}" presName="textNode" presStyleLbl="node1" presStyleIdx="0" presStyleCnt="4">
        <dgm:presLayoutVars>
          <dgm:bulletEnabled val="1"/>
        </dgm:presLayoutVars>
      </dgm:prSet>
      <dgm:spPr/>
    </dgm:pt>
    <dgm:pt modelId="{78ED734D-5847-4A1B-90BC-47D66790CB69}" type="pres">
      <dgm:prSet presAssocID="{111AD80B-C484-4310-971C-697ED358D8A2}" presName="sibTrans" presStyleCnt="0"/>
      <dgm:spPr/>
    </dgm:pt>
    <dgm:pt modelId="{1CCD1518-96CB-4FE2-BD67-0E78790D158B}" type="pres">
      <dgm:prSet presAssocID="{172503F1-AE75-4F7C-8DBA-DD2E82C4ADC6}" presName="textNode" presStyleLbl="node1" presStyleIdx="1" presStyleCnt="4">
        <dgm:presLayoutVars>
          <dgm:bulletEnabled val="1"/>
        </dgm:presLayoutVars>
      </dgm:prSet>
      <dgm:spPr/>
    </dgm:pt>
    <dgm:pt modelId="{4776EA62-826F-48B2-AD79-AFDF847AE7A2}" type="pres">
      <dgm:prSet presAssocID="{DD86D484-2EAB-49BC-A6A3-495A92471797}" presName="sibTrans" presStyleCnt="0"/>
      <dgm:spPr/>
    </dgm:pt>
    <dgm:pt modelId="{F80F0250-2E1E-4741-9E46-A1B41C9B1429}" type="pres">
      <dgm:prSet presAssocID="{77970EFD-4C55-47F5-88CD-14889044276E}" presName="textNode" presStyleLbl="node1" presStyleIdx="2" presStyleCnt="4">
        <dgm:presLayoutVars>
          <dgm:bulletEnabled val="1"/>
        </dgm:presLayoutVars>
      </dgm:prSet>
      <dgm:spPr/>
    </dgm:pt>
    <dgm:pt modelId="{7CA309A0-8369-419A-9D2C-9455F706A006}" type="pres">
      <dgm:prSet presAssocID="{D6E69505-6430-40AC-98A5-B3B346B64246}" presName="sibTrans" presStyleCnt="0"/>
      <dgm:spPr/>
    </dgm:pt>
    <dgm:pt modelId="{4B7038F8-3C57-41D0-A654-7AAB61CF1A45}" type="pres">
      <dgm:prSet presAssocID="{361501D2-F0DA-40A4-A8D8-773FD6573C2E}" presName="textNode" presStyleLbl="node1" presStyleIdx="3" presStyleCnt="4">
        <dgm:presLayoutVars>
          <dgm:bulletEnabled val="1"/>
        </dgm:presLayoutVars>
      </dgm:prSet>
      <dgm:spPr/>
    </dgm:pt>
  </dgm:ptLst>
  <dgm:cxnLst>
    <dgm:cxn modelId="{32C00B01-C49E-4361-A877-E4F2F9A4737C}" type="presOf" srcId="{68C07C7B-4091-4D1A-9E5F-9BD9E6F89718}" destId="{E0B364E4-E3E8-4872-A979-BDA44DE062C5}" srcOrd="0" destOrd="0" presId="urn:microsoft.com/office/officeart/2005/8/layout/hProcess9"/>
    <dgm:cxn modelId="{B69C8B19-23D3-451B-BE3A-E5AC09F8E1FD}" srcId="{68C07C7B-4091-4D1A-9E5F-9BD9E6F89718}" destId="{77970EFD-4C55-47F5-88CD-14889044276E}" srcOrd="2" destOrd="0" parTransId="{2E70450C-C6BA-4CAA-BD15-53E5645DAAA0}" sibTransId="{D6E69505-6430-40AC-98A5-B3B346B64246}"/>
    <dgm:cxn modelId="{FCC9B432-4EB6-473F-8268-C512069607AA}" srcId="{68C07C7B-4091-4D1A-9E5F-9BD9E6F89718}" destId="{172503F1-AE75-4F7C-8DBA-DD2E82C4ADC6}" srcOrd="1" destOrd="0" parTransId="{D4E95714-F337-4704-A095-9C97CC90F0B1}" sibTransId="{DD86D484-2EAB-49BC-A6A3-495A92471797}"/>
    <dgm:cxn modelId="{5F98AC3D-B9A7-4188-AA0D-D420790EC11F}" type="presOf" srcId="{77970EFD-4C55-47F5-88CD-14889044276E}" destId="{F80F0250-2E1E-4741-9E46-A1B41C9B1429}" srcOrd="0" destOrd="0" presId="urn:microsoft.com/office/officeart/2005/8/layout/hProcess9"/>
    <dgm:cxn modelId="{81404142-15E2-4A58-B2A8-546EDEF038A2}" type="presOf" srcId="{361501D2-F0DA-40A4-A8D8-773FD6573C2E}" destId="{4B7038F8-3C57-41D0-A654-7AAB61CF1A45}" srcOrd="0" destOrd="0" presId="urn:microsoft.com/office/officeart/2005/8/layout/hProcess9"/>
    <dgm:cxn modelId="{E91BD974-B398-49D7-8232-06184278ADC9}" srcId="{68C07C7B-4091-4D1A-9E5F-9BD9E6F89718}" destId="{2BEBDECB-9EB3-45B5-AF4A-FB01304A3569}" srcOrd="0" destOrd="0" parTransId="{022500EF-8C16-46F3-9274-C8A8E54C63CC}" sibTransId="{111AD80B-C484-4310-971C-697ED358D8A2}"/>
    <dgm:cxn modelId="{8622E87B-94B3-4DFB-AE72-7D5879120459}" type="presOf" srcId="{2BEBDECB-9EB3-45B5-AF4A-FB01304A3569}" destId="{0E7C25EB-EF87-454F-A510-B36509C16F41}" srcOrd="0" destOrd="0" presId="urn:microsoft.com/office/officeart/2005/8/layout/hProcess9"/>
    <dgm:cxn modelId="{B8A97185-E5F6-41B5-A885-8EFF5101DF6F}" srcId="{68C07C7B-4091-4D1A-9E5F-9BD9E6F89718}" destId="{361501D2-F0DA-40A4-A8D8-773FD6573C2E}" srcOrd="3" destOrd="0" parTransId="{17067B0E-6B27-4462-A13F-2D5C4BE7C4E6}" sibTransId="{F4E2439F-B106-4E0C-A8F1-ED90E95FF9E5}"/>
    <dgm:cxn modelId="{ED9E80D3-C74A-454D-9D09-001E5032FCB1}" type="presOf" srcId="{172503F1-AE75-4F7C-8DBA-DD2E82C4ADC6}" destId="{1CCD1518-96CB-4FE2-BD67-0E78790D158B}" srcOrd="0" destOrd="0" presId="urn:microsoft.com/office/officeart/2005/8/layout/hProcess9"/>
    <dgm:cxn modelId="{AF47ACE4-263D-4E9E-818D-B4513646E273}" type="presParOf" srcId="{E0B364E4-E3E8-4872-A979-BDA44DE062C5}" destId="{D6669FB4-53EE-4B84-9F2A-C1532B5A687F}" srcOrd="0" destOrd="0" presId="urn:microsoft.com/office/officeart/2005/8/layout/hProcess9"/>
    <dgm:cxn modelId="{8F7517A2-B16D-4E0A-BECB-8D45589E1B50}" type="presParOf" srcId="{E0B364E4-E3E8-4872-A979-BDA44DE062C5}" destId="{786939A9-B329-424A-BB76-7BE8BBA6AA81}" srcOrd="1" destOrd="0" presId="urn:microsoft.com/office/officeart/2005/8/layout/hProcess9"/>
    <dgm:cxn modelId="{5224D2BB-B5BC-497D-BFB6-F6A3B9789A8B}" type="presParOf" srcId="{786939A9-B329-424A-BB76-7BE8BBA6AA81}" destId="{0E7C25EB-EF87-454F-A510-B36509C16F41}" srcOrd="0" destOrd="0" presId="urn:microsoft.com/office/officeart/2005/8/layout/hProcess9"/>
    <dgm:cxn modelId="{EAE79863-263A-4A1F-ADAB-D99E9D6AB497}" type="presParOf" srcId="{786939A9-B329-424A-BB76-7BE8BBA6AA81}" destId="{78ED734D-5847-4A1B-90BC-47D66790CB69}" srcOrd="1" destOrd="0" presId="urn:microsoft.com/office/officeart/2005/8/layout/hProcess9"/>
    <dgm:cxn modelId="{DE683F31-1D03-47F5-BB60-CE53D1809122}" type="presParOf" srcId="{786939A9-B329-424A-BB76-7BE8BBA6AA81}" destId="{1CCD1518-96CB-4FE2-BD67-0E78790D158B}" srcOrd="2" destOrd="0" presId="urn:microsoft.com/office/officeart/2005/8/layout/hProcess9"/>
    <dgm:cxn modelId="{EB767602-A6FB-4DB8-A6F6-CB12010E9295}" type="presParOf" srcId="{786939A9-B329-424A-BB76-7BE8BBA6AA81}" destId="{4776EA62-826F-48B2-AD79-AFDF847AE7A2}" srcOrd="3" destOrd="0" presId="urn:microsoft.com/office/officeart/2005/8/layout/hProcess9"/>
    <dgm:cxn modelId="{183FFF47-E6DF-4C05-B2F3-450296D4F06F}" type="presParOf" srcId="{786939A9-B329-424A-BB76-7BE8BBA6AA81}" destId="{F80F0250-2E1E-4741-9E46-A1B41C9B1429}" srcOrd="4" destOrd="0" presId="urn:microsoft.com/office/officeart/2005/8/layout/hProcess9"/>
    <dgm:cxn modelId="{1B6081F2-8E47-4FC9-918E-76C91D7928AD}" type="presParOf" srcId="{786939A9-B329-424A-BB76-7BE8BBA6AA81}" destId="{7CA309A0-8369-419A-9D2C-9455F706A006}" srcOrd="5" destOrd="0" presId="urn:microsoft.com/office/officeart/2005/8/layout/hProcess9"/>
    <dgm:cxn modelId="{B6478954-CB87-4BE6-9031-A5B834A48DB3}" type="presParOf" srcId="{786939A9-B329-424A-BB76-7BE8BBA6AA81}" destId="{4B7038F8-3C57-41D0-A654-7AAB61CF1A4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69FB4-53EE-4B84-9F2A-C1532B5A687F}">
      <dsp:nvSpPr>
        <dsp:cNvPr id="0" name=""/>
        <dsp:cNvSpPr/>
      </dsp:nvSpPr>
      <dsp:spPr>
        <a:xfrm>
          <a:off x="473494" y="0"/>
          <a:ext cx="5366272" cy="2474359"/>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7C25EB-EF87-454F-A510-B36509C16F41}">
      <dsp:nvSpPr>
        <dsp:cNvPr id="0" name=""/>
        <dsp:cNvSpPr/>
      </dsp:nvSpPr>
      <dsp:spPr>
        <a:xfrm>
          <a:off x="2157" y="742307"/>
          <a:ext cx="1401988" cy="98974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GB" sz="4100" kern="1200" dirty="0"/>
        </a:p>
      </dsp:txBody>
      <dsp:txXfrm>
        <a:off x="50472" y="790622"/>
        <a:ext cx="1305358" cy="893113"/>
      </dsp:txXfrm>
    </dsp:sp>
    <dsp:sp modelId="{1CCD1518-96CB-4FE2-BD67-0E78790D158B}">
      <dsp:nvSpPr>
        <dsp:cNvPr id="0" name=""/>
        <dsp:cNvSpPr/>
      </dsp:nvSpPr>
      <dsp:spPr>
        <a:xfrm>
          <a:off x="1637810" y="742307"/>
          <a:ext cx="1401988" cy="98974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GB" sz="4100" kern="1200" dirty="0"/>
        </a:p>
      </dsp:txBody>
      <dsp:txXfrm>
        <a:off x="1686125" y="790622"/>
        <a:ext cx="1305358" cy="893113"/>
      </dsp:txXfrm>
    </dsp:sp>
    <dsp:sp modelId="{F80F0250-2E1E-4741-9E46-A1B41C9B1429}">
      <dsp:nvSpPr>
        <dsp:cNvPr id="0" name=""/>
        <dsp:cNvSpPr/>
      </dsp:nvSpPr>
      <dsp:spPr>
        <a:xfrm>
          <a:off x="3273463" y="742307"/>
          <a:ext cx="1401988" cy="98974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GB" sz="4100" kern="1200" dirty="0"/>
        </a:p>
      </dsp:txBody>
      <dsp:txXfrm>
        <a:off x="3321778" y="790622"/>
        <a:ext cx="1305358" cy="893113"/>
      </dsp:txXfrm>
    </dsp:sp>
    <dsp:sp modelId="{4B7038F8-3C57-41D0-A654-7AAB61CF1A45}">
      <dsp:nvSpPr>
        <dsp:cNvPr id="0" name=""/>
        <dsp:cNvSpPr/>
      </dsp:nvSpPr>
      <dsp:spPr>
        <a:xfrm>
          <a:off x="4909116" y="742307"/>
          <a:ext cx="1401988" cy="989743"/>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GB" sz="4100" kern="1200" dirty="0"/>
        </a:p>
      </dsp:txBody>
      <dsp:txXfrm>
        <a:off x="4957431" y="790622"/>
        <a:ext cx="1305358" cy="89311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68FE352B-37B9-4345-A37F-768F00A429C9}" type="datetimeFigureOut">
              <a:rPr lang="en-GB" smtClean="0"/>
              <a:t>25/09/2026</a:t>
            </a:fld>
            <a:endParaRPr lang="en-GB"/>
          </a:p>
        </p:txBody>
      </p:sp>
      <p:sp>
        <p:nvSpPr>
          <p:cNvPr id="4" name="Slide Image Placeholder 3"/>
          <p:cNvSpPr>
            <a:spLocks noGrp="1" noRot="1" noChangeAspect="1"/>
          </p:cNvSpPr>
          <p:nvPr>
            <p:ph type="sldImg" idx="2"/>
          </p:nvPr>
        </p:nvSpPr>
        <p:spPr>
          <a:xfrm>
            <a:off x="2457450" y="1241425"/>
            <a:ext cx="188436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5A8E91E-D5EA-40FD-BAB6-2393C4DCFA27}" type="slidenum">
              <a:rPr lang="en-GB" smtClean="0"/>
              <a:t>‹#›</a:t>
            </a:fld>
            <a:endParaRPr lang="en-GB"/>
          </a:p>
        </p:txBody>
      </p:sp>
    </p:spTree>
    <p:extLst>
      <p:ext uri="{BB962C8B-B14F-4D97-AF65-F5344CB8AC3E}">
        <p14:creationId xmlns:p14="http://schemas.microsoft.com/office/powerpoint/2010/main" val="142898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endParaRPr lang="en-GB" dirty="0"/>
          </a:p>
          <a:p>
            <a:r>
              <a:rPr lang="en-GB" dirty="0"/>
              <a:t>By the end of the module, you will have a greater understanding of what to expect over the next few weeks before you make your choices and spent time reflecting on you and the subject you enjoy.</a:t>
            </a:r>
          </a:p>
          <a:p>
            <a:endParaRPr lang="en-GB" dirty="0"/>
          </a:p>
        </p:txBody>
      </p:sp>
      <p:sp>
        <p:nvSpPr>
          <p:cNvPr id="4" name="Slide Number Placeholder 3"/>
          <p:cNvSpPr>
            <a:spLocks noGrp="1"/>
          </p:cNvSpPr>
          <p:nvPr>
            <p:ph type="sldNum" sz="quarter" idx="10"/>
          </p:nvPr>
        </p:nvSpPr>
        <p:spPr/>
        <p:txBody>
          <a:bodyPr/>
          <a:lstStyle/>
          <a:p>
            <a:fld id="{25A8E91E-D5EA-40FD-BAB6-2393C4DCFA27}" type="slidenum">
              <a:rPr lang="en-GB" smtClean="0"/>
              <a:t>2</a:t>
            </a:fld>
            <a:endParaRPr lang="en-GB"/>
          </a:p>
        </p:txBody>
      </p:sp>
    </p:spTree>
    <p:extLst>
      <p:ext uri="{BB962C8B-B14F-4D97-AF65-F5344CB8AC3E}">
        <p14:creationId xmlns:p14="http://schemas.microsoft.com/office/powerpoint/2010/main" val="3190235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r>
              <a:rPr lang="en-GB" dirty="0"/>
              <a:t>There</a:t>
            </a:r>
            <a:r>
              <a:rPr lang="en-GB" baseline="0" dirty="0"/>
              <a:t> is an assumption that everyone knows what choosing KS4 Options is all about. Although you may have some awareness or have older siblings who have been through this stage in life, it is worth us being really clear about what this all means. Let’s take the word options firstly – what do we mean – think of some related words, alternative words or synonyms  - </a:t>
            </a:r>
            <a:r>
              <a:rPr lang="en-GB" b="1" baseline="0" dirty="0"/>
              <a:t>jot these down in  your workbook  </a:t>
            </a:r>
            <a:r>
              <a:rPr lang="en-GB" baseline="0" dirty="0"/>
              <a:t>and then let’s take a moment to discuss them in relation to school.</a:t>
            </a:r>
          </a:p>
          <a:p>
            <a:endParaRPr lang="en-GB" baseline="0" dirty="0"/>
          </a:p>
          <a:p>
            <a:r>
              <a:rPr lang="en-GB" baseline="0" dirty="0"/>
              <a:t>Choices</a:t>
            </a:r>
          </a:p>
          <a:p>
            <a:r>
              <a:rPr lang="en-GB" baseline="0" dirty="0"/>
              <a:t>Selections </a:t>
            </a:r>
          </a:p>
          <a:p>
            <a:r>
              <a:rPr lang="en-GB" baseline="0" dirty="0"/>
              <a:t>Decisions</a:t>
            </a:r>
          </a:p>
          <a:p>
            <a:r>
              <a:rPr lang="en-GB" baseline="0" dirty="0"/>
              <a:t>Possibilities </a:t>
            </a:r>
          </a:p>
          <a:p>
            <a:r>
              <a:rPr lang="en-GB" baseline="0" dirty="0"/>
              <a:t>Routes</a:t>
            </a:r>
          </a:p>
          <a:p>
            <a:r>
              <a:rPr lang="en-GB" baseline="0" dirty="0"/>
              <a:t>Pathways</a:t>
            </a:r>
          </a:p>
          <a:p>
            <a:r>
              <a:rPr lang="en-GB" baseline="0" dirty="0"/>
              <a:t>Preferences</a:t>
            </a:r>
          </a:p>
          <a:p>
            <a:r>
              <a:rPr lang="en-GB" baseline="0" dirty="0"/>
              <a:t>Alternatives</a:t>
            </a:r>
          </a:p>
          <a:p>
            <a:r>
              <a:rPr lang="en-GB" baseline="0" dirty="0"/>
              <a:t>Favourites</a:t>
            </a:r>
          </a:p>
          <a:p>
            <a:r>
              <a:rPr lang="en-GB" baseline="0" dirty="0"/>
              <a:t>Likes</a:t>
            </a:r>
          </a:p>
          <a:p>
            <a:r>
              <a:rPr lang="en-GB" baseline="0" dirty="0"/>
              <a:t>Judgements</a:t>
            </a:r>
          </a:p>
          <a:p>
            <a:r>
              <a:rPr lang="en-GB" baseline="0" dirty="0"/>
              <a:t>Conclusions </a:t>
            </a:r>
          </a:p>
          <a:p>
            <a:endParaRPr lang="en-GB" baseline="0" dirty="0"/>
          </a:p>
          <a:p>
            <a:r>
              <a:rPr lang="en-GB" dirty="0"/>
              <a:t>What do all of these words have in common?</a:t>
            </a:r>
            <a:r>
              <a:rPr lang="en-GB" baseline="0" dirty="0"/>
              <a:t> </a:t>
            </a:r>
          </a:p>
          <a:p>
            <a:endParaRPr lang="en-GB" baseline="0" dirty="0"/>
          </a:p>
          <a:p>
            <a:r>
              <a:rPr lang="en-GB" dirty="0"/>
              <a:t>This is all about making some very important decisions based on facts</a:t>
            </a:r>
            <a:r>
              <a:rPr lang="en-GB" baseline="0" dirty="0"/>
              <a:t> information and preferences.</a:t>
            </a:r>
            <a:endParaRPr lang="en-GB" dirty="0"/>
          </a:p>
          <a:p>
            <a:endParaRPr lang="en-GB" dirty="0"/>
          </a:p>
        </p:txBody>
      </p:sp>
      <p:sp>
        <p:nvSpPr>
          <p:cNvPr id="4" name="Slide Number Placeholder 3"/>
          <p:cNvSpPr>
            <a:spLocks noGrp="1"/>
          </p:cNvSpPr>
          <p:nvPr>
            <p:ph type="sldNum" sz="quarter" idx="10"/>
          </p:nvPr>
        </p:nvSpPr>
        <p:spPr/>
        <p:txBody>
          <a:bodyPr/>
          <a:lstStyle/>
          <a:p>
            <a:fld id="{25A8E91E-D5EA-40FD-BAB6-2393C4DCFA27}" type="slidenum">
              <a:rPr lang="en-GB" smtClean="0"/>
              <a:t>3</a:t>
            </a:fld>
            <a:endParaRPr lang="en-GB"/>
          </a:p>
        </p:txBody>
      </p:sp>
    </p:spTree>
    <p:extLst>
      <p:ext uri="{BB962C8B-B14F-4D97-AF65-F5344CB8AC3E}">
        <p14:creationId xmlns:p14="http://schemas.microsoft.com/office/powerpoint/2010/main" val="257582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r>
              <a:rPr lang="en-GB" dirty="0"/>
              <a:t>Don’t make the same mistakes as many other students have done before when choosing their option. Watch the video clip and write down in your booklet what Donna did wrong!   </a:t>
            </a:r>
          </a:p>
          <a:p>
            <a:r>
              <a:rPr lang="en-GB" b="1" dirty="0"/>
              <a:t>CLICK IMAGE TO GO TO YOUTUBE</a:t>
            </a:r>
          </a:p>
          <a:p>
            <a:endParaRPr lang="en-GB" dirty="0"/>
          </a:p>
          <a:p>
            <a:r>
              <a:rPr lang="en-GB" dirty="0"/>
              <a:t>NB:</a:t>
            </a:r>
            <a:r>
              <a:rPr lang="en-GB" baseline="0" dirty="0"/>
              <a:t> </a:t>
            </a:r>
            <a:r>
              <a:rPr lang="en-GB" dirty="0"/>
              <a:t>video</a:t>
            </a:r>
            <a:r>
              <a:rPr lang="en-GB" baseline="0" dirty="0"/>
              <a:t> refers to grade A etc. as it is a few year’s old but gets the message across about what to avoid doing wrong when choosing. You could explain what these grades mean in terms of numbers.</a:t>
            </a:r>
            <a:endParaRPr lang="en-GB" dirty="0"/>
          </a:p>
          <a:p>
            <a:endParaRPr lang="en-GB" dirty="0"/>
          </a:p>
          <a:p>
            <a:r>
              <a:rPr lang="en-GB" dirty="0"/>
              <a:t>Picked</a:t>
            </a:r>
            <a:r>
              <a:rPr lang="en-GB" baseline="0" dirty="0"/>
              <a:t> a subject to be with friends</a:t>
            </a:r>
          </a:p>
          <a:p>
            <a:r>
              <a:rPr lang="en-GB" baseline="0" dirty="0"/>
              <a:t>Picked subjects because of the teacher </a:t>
            </a:r>
          </a:p>
          <a:p>
            <a:r>
              <a:rPr lang="en-GB" baseline="0" dirty="0"/>
              <a:t>Didn’t read the options booklet so didn’t realise the course content or how assessments worked</a:t>
            </a:r>
          </a:p>
          <a:p>
            <a:r>
              <a:rPr lang="en-GB" baseline="0" dirty="0"/>
              <a:t>Donna did NOT make and informed choice!</a:t>
            </a:r>
          </a:p>
          <a:p>
            <a:r>
              <a:rPr lang="en-GB" baseline="0" dirty="0"/>
              <a:t>Thought she new best!</a:t>
            </a:r>
          </a:p>
          <a:p>
            <a:endParaRPr lang="en-GB" baseline="0" dirty="0"/>
          </a:p>
          <a:p>
            <a:r>
              <a:rPr lang="en-GB" baseline="0" dirty="0"/>
              <a:t>NB You may want to clarify that coursework is non-examination assessment.</a:t>
            </a:r>
            <a:endParaRPr lang="en-GB" dirty="0"/>
          </a:p>
          <a:p>
            <a:endParaRPr lang="en-GB" dirty="0"/>
          </a:p>
        </p:txBody>
      </p:sp>
      <p:sp>
        <p:nvSpPr>
          <p:cNvPr id="4" name="Slide Number Placeholder 3"/>
          <p:cNvSpPr>
            <a:spLocks noGrp="1"/>
          </p:cNvSpPr>
          <p:nvPr>
            <p:ph type="sldNum" sz="quarter" idx="10"/>
          </p:nvPr>
        </p:nvSpPr>
        <p:spPr/>
        <p:txBody>
          <a:bodyPr/>
          <a:lstStyle/>
          <a:p>
            <a:fld id="{25A8E91E-D5EA-40FD-BAB6-2393C4DCFA27}" type="slidenum">
              <a:rPr lang="en-GB" smtClean="0"/>
              <a:t>4</a:t>
            </a:fld>
            <a:endParaRPr lang="en-GB"/>
          </a:p>
        </p:txBody>
      </p:sp>
    </p:spTree>
    <p:extLst>
      <p:ext uri="{BB962C8B-B14F-4D97-AF65-F5344CB8AC3E}">
        <p14:creationId xmlns:p14="http://schemas.microsoft.com/office/powerpoint/2010/main" val="377137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endParaRPr lang="en-GB" dirty="0"/>
          </a:p>
          <a:p>
            <a:r>
              <a:rPr lang="en-GB" dirty="0"/>
              <a:t>By the end of the module, you will have a greater understanding of what to expect over the next few weeks before you make your choices and spent time reflecting on you and the subject you enjoy.</a:t>
            </a:r>
          </a:p>
          <a:p>
            <a:endParaRPr lang="en-GB" dirty="0"/>
          </a:p>
        </p:txBody>
      </p:sp>
      <p:sp>
        <p:nvSpPr>
          <p:cNvPr id="4" name="Slide Number Placeholder 3"/>
          <p:cNvSpPr>
            <a:spLocks noGrp="1"/>
          </p:cNvSpPr>
          <p:nvPr>
            <p:ph type="sldNum" sz="quarter" idx="10"/>
          </p:nvPr>
        </p:nvSpPr>
        <p:spPr/>
        <p:txBody>
          <a:bodyPr/>
          <a:lstStyle/>
          <a:p>
            <a:fld id="{25A8E91E-D5EA-40FD-BAB6-2393C4DCFA27}" type="slidenum">
              <a:rPr lang="en-GB" smtClean="0"/>
              <a:t>5</a:t>
            </a:fld>
            <a:endParaRPr lang="en-GB"/>
          </a:p>
        </p:txBody>
      </p:sp>
    </p:spTree>
    <p:extLst>
      <p:ext uri="{BB962C8B-B14F-4D97-AF65-F5344CB8AC3E}">
        <p14:creationId xmlns:p14="http://schemas.microsoft.com/office/powerpoint/2010/main" val="174296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r>
              <a:rPr lang="en-GB" dirty="0"/>
              <a:t>As a teacher of one of the subjects with a taster session, you could model the notes they can take to be most useful to them. </a:t>
            </a:r>
          </a:p>
        </p:txBody>
      </p:sp>
      <p:sp>
        <p:nvSpPr>
          <p:cNvPr id="4" name="Slide Number Placeholder 3"/>
          <p:cNvSpPr>
            <a:spLocks noGrp="1"/>
          </p:cNvSpPr>
          <p:nvPr>
            <p:ph type="sldNum" sz="quarter" idx="5"/>
          </p:nvPr>
        </p:nvSpPr>
        <p:spPr/>
        <p:txBody>
          <a:bodyPr/>
          <a:lstStyle/>
          <a:p>
            <a:fld id="{25A8E91E-D5EA-40FD-BAB6-2393C4DCFA27}" type="slidenum">
              <a:rPr lang="en-GB" smtClean="0"/>
              <a:t>8</a:t>
            </a:fld>
            <a:endParaRPr lang="en-GB"/>
          </a:p>
        </p:txBody>
      </p:sp>
    </p:spTree>
    <p:extLst>
      <p:ext uri="{BB962C8B-B14F-4D97-AF65-F5344CB8AC3E}">
        <p14:creationId xmlns:p14="http://schemas.microsoft.com/office/powerpoint/2010/main" val="463334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r>
              <a:rPr lang="en-GB" dirty="0"/>
              <a:t>Use cold calling to check that pupils have gained some K and U from the task set.</a:t>
            </a:r>
          </a:p>
          <a:p>
            <a:r>
              <a:rPr lang="en-GB" dirty="0"/>
              <a:t>They should have a better understanding of how to judge their taster lessons and what should affect their choice of subject at GCSE by the end of the lesson.  </a:t>
            </a:r>
          </a:p>
        </p:txBody>
      </p:sp>
      <p:sp>
        <p:nvSpPr>
          <p:cNvPr id="4" name="Slide Number Placeholder 3"/>
          <p:cNvSpPr>
            <a:spLocks noGrp="1"/>
          </p:cNvSpPr>
          <p:nvPr>
            <p:ph type="sldNum" sz="quarter" idx="5"/>
          </p:nvPr>
        </p:nvSpPr>
        <p:spPr/>
        <p:txBody>
          <a:bodyPr/>
          <a:lstStyle/>
          <a:p>
            <a:fld id="{18931B44-7A2E-4B83-BDCC-11175F7BAB45}" type="slidenum">
              <a:rPr lang="en-GB" smtClean="0"/>
              <a:t>9</a:t>
            </a:fld>
            <a:endParaRPr lang="en-GB"/>
          </a:p>
        </p:txBody>
      </p:sp>
    </p:spTree>
    <p:extLst>
      <p:ext uri="{BB962C8B-B14F-4D97-AF65-F5344CB8AC3E}">
        <p14:creationId xmlns:p14="http://schemas.microsoft.com/office/powerpoint/2010/main" val="3607497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4363" cy="3351213"/>
          </a:xfrm>
        </p:spPr>
      </p:sp>
      <p:sp>
        <p:nvSpPr>
          <p:cNvPr id="3" name="Notes Placeholder 2"/>
          <p:cNvSpPr>
            <a:spLocks noGrp="1"/>
          </p:cNvSpPr>
          <p:nvPr>
            <p:ph type="body" idx="1"/>
          </p:nvPr>
        </p:nvSpPr>
        <p:spPr/>
        <p:txBody>
          <a:bodyPr/>
          <a:lstStyle/>
          <a:p>
            <a:endParaRPr lang="en-GB" dirty="0"/>
          </a:p>
          <a:p>
            <a:r>
              <a:rPr lang="en-GB" dirty="0"/>
              <a:t>By the end of the module, you will have a greater understanding of what to expect over the next few weeks before you make your choices and spent time reflecting on you and the subject you enjoy.</a:t>
            </a:r>
          </a:p>
          <a:p>
            <a:endParaRPr lang="en-GB" dirty="0"/>
          </a:p>
        </p:txBody>
      </p:sp>
      <p:sp>
        <p:nvSpPr>
          <p:cNvPr id="4" name="Slide Number Placeholder 3"/>
          <p:cNvSpPr>
            <a:spLocks noGrp="1"/>
          </p:cNvSpPr>
          <p:nvPr>
            <p:ph type="sldNum" sz="quarter" idx="10"/>
          </p:nvPr>
        </p:nvSpPr>
        <p:spPr/>
        <p:txBody>
          <a:bodyPr/>
          <a:lstStyle/>
          <a:p>
            <a:fld id="{25A8E91E-D5EA-40FD-BAB6-2393C4DCFA27}" type="slidenum">
              <a:rPr lang="en-GB" smtClean="0"/>
              <a:t>12</a:t>
            </a:fld>
            <a:endParaRPr lang="en-GB"/>
          </a:p>
        </p:txBody>
      </p:sp>
    </p:spTree>
    <p:extLst>
      <p:ext uri="{BB962C8B-B14F-4D97-AF65-F5344CB8AC3E}">
        <p14:creationId xmlns:p14="http://schemas.microsoft.com/office/powerpoint/2010/main" val="4066769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3923240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2480025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1621635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2013856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925565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3151352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2145882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34931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58548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2164429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703346-2D8B-49AA-BA3B-4D0A8E037A27}" type="slidenum">
              <a:rPr lang="en-GB" smtClean="0"/>
              <a:t>‹#›</a:t>
            </a:fld>
            <a:endParaRPr lang="en-GB"/>
          </a:p>
        </p:txBody>
      </p:sp>
    </p:spTree>
    <p:extLst>
      <p:ext uri="{BB962C8B-B14F-4D97-AF65-F5344CB8AC3E}">
        <p14:creationId xmlns:p14="http://schemas.microsoft.com/office/powerpoint/2010/main" val="2763278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1690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Rectangle 8"/>
          <p:cNvSpPr/>
          <p:nvPr userDrawn="1"/>
        </p:nvSpPr>
        <p:spPr>
          <a:xfrm>
            <a:off x="-36740" y="9600000"/>
            <a:ext cx="6965769" cy="183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15" name="Title 14"/>
          <p:cNvSpPr>
            <a:spLocks noGrp="1"/>
          </p:cNvSpPr>
          <p:nvPr>
            <p:ph type="title"/>
          </p:nvPr>
        </p:nvSpPr>
        <p:spPr>
          <a:xfrm>
            <a:off x="197168" y="9911224"/>
            <a:ext cx="5915025" cy="1207952"/>
          </a:xfrm>
          <a:prstGeom prst="rect">
            <a:avLst/>
          </a:prstGeom>
        </p:spPr>
        <p:txBody>
          <a:bodyPr/>
          <a:lstStyle>
            <a:lvl1pPr>
              <a:defRPr sz="2025">
                <a:solidFill>
                  <a:srgbClr val="3958A4"/>
                </a:solidFill>
                <a:latin typeface="Calibri" panose="020F0502020204030204"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3383818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cons Pag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400663" y="649112"/>
            <a:ext cx="265637" cy="649111"/>
          </a:xfrm>
          <a:prstGeom prst="rect">
            <a:avLst/>
          </a:prstGeom>
        </p:spPr>
        <p:txBody>
          <a:bodyPr/>
          <a:lstStyle>
            <a:lvl1pPr>
              <a:defRPr sz="788">
                <a:solidFill>
                  <a:srgbClr val="3958A4"/>
                </a:solidFill>
                <a:latin typeface="Calibri" panose="020F0502020204030204" pitchFamily="34" charset="0"/>
              </a:defRPr>
            </a:lvl1pPr>
          </a:lstStyle>
          <a:p>
            <a:fld id="{D25B3869-85C9-4E26-8BB5-61E36E86BA0C}" type="slidenum">
              <a:rPr lang="en-GB" smtClean="0"/>
              <a:pPr/>
              <a:t>‹#›</a:t>
            </a:fld>
            <a:endParaRPr lang="en-GB" dirty="0"/>
          </a:p>
        </p:txBody>
      </p:sp>
      <p:sp>
        <p:nvSpPr>
          <p:cNvPr id="7" name="TextBox 6"/>
          <p:cNvSpPr txBox="1"/>
          <p:nvPr userDrawn="1"/>
        </p:nvSpPr>
        <p:spPr>
          <a:xfrm>
            <a:off x="291465" y="846616"/>
            <a:ext cx="4549140" cy="173189"/>
          </a:xfrm>
          <a:prstGeom prst="rect">
            <a:avLst/>
          </a:prstGeom>
          <a:noFill/>
        </p:spPr>
        <p:txBody>
          <a:bodyPr wrap="squar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GB" sz="788" b="0" i="0" u="none" strike="noStrike" kern="1200" baseline="30000" dirty="0">
                <a:solidFill>
                  <a:srgbClr val="3958A4"/>
                </a:solidFill>
                <a:latin typeface="Calibri" panose="020F0502020204030204" pitchFamily="34" charset="0"/>
                <a:ea typeface="+mn-ea"/>
                <a:cs typeface="+mn-cs"/>
              </a:rPr>
              <a:t>Careers Curriculum Builder: Informing my choices</a:t>
            </a:r>
          </a:p>
        </p:txBody>
      </p:sp>
      <p:cxnSp>
        <p:nvCxnSpPr>
          <p:cNvPr id="9" name="Straight Connector 8"/>
          <p:cNvCxnSpPr/>
          <p:nvPr userDrawn="1"/>
        </p:nvCxnSpPr>
        <p:spPr>
          <a:xfrm>
            <a:off x="182250" y="1260800"/>
            <a:ext cx="64840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6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6892290" cy="1021080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716" y="10550234"/>
            <a:ext cx="5642857" cy="1241623"/>
          </a:xfrm>
          <a:prstGeom prst="rect">
            <a:avLst/>
          </a:prstGeom>
        </p:spPr>
      </p:pic>
      <p:sp>
        <p:nvSpPr>
          <p:cNvPr id="3" name="Rectangle 2"/>
          <p:cNvSpPr/>
          <p:nvPr userDrawn="1"/>
        </p:nvSpPr>
        <p:spPr>
          <a:xfrm>
            <a:off x="2582688" y="4767984"/>
            <a:ext cx="1681871" cy="253916"/>
          </a:xfrm>
          <a:prstGeom prst="rect">
            <a:avLst/>
          </a:prstGeom>
        </p:spPr>
        <p:txBody>
          <a:bodyPr wrap="none">
            <a:spAutoFit/>
          </a:bodyPr>
          <a:lstStyle/>
          <a:p>
            <a:pPr marR="0" algn="l" rtl="0"/>
            <a:r>
              <a:rPr lang="en-GB" sz="1575" b="1" i="0" u="none" strike="noStrike" baseline="30000" dirty="0">
                <a:solidFill>
                  <a:schemeClr val="bg1"/>
                </a:solidFill>
                <a:latin typeface="Calibri" panose="020F0502020204030204" pitchFamily="34" charset="0"/>
              </a:rPr>
              <a:t>Careers Curriculum Builder</a:t>
            </a:r>
          </a:p>
        </p:txBody>
      </p:sp>
      <p:sp>
        <p:nvSpPr>
          <p:cNvPr id="4" name="Rectangle 3"/>
          <p:cNvSpPr/>
          <p:nvPr userDrawn="1"/>
        </p:nvSpPr>
        <p:spPr>
          <a:xfrm>
            <a:off x="2071429" y="5444830"/>
            <a:ext cx="2661306" cy="253916"/>
          </a:xfrm>
          <a:prstGeom prst="rect">
            <a:avLst/>
          </a:prstGeom>
        </p:spPr>
        <p:txBody>
          <a:bodyPr wrap="none">
            <a:spAutoFit/>
          </a:bodyPr>
          <a:lstStyle/>
          <a:p>
            <a:pPr marR="0" algn="l" rtl="0"/>
            <a:r>
              <a:rPr lang="en-GB" sz="1575" b="0" i="0" u="none" strike="noStrike" baseline="30000" dirty="0">
                <a:solidFill>
                  <a:schemeClr val="bg1"/>
                </a:solidFill>
                <a:latin typeface="Source Sans Pro ExtraLight" panose="020B0303030403020204" pitchFamily="34" charset="0"/>
              </a:rPr>
              <a:t>Getting young people ready for future success.</a:t>
            </a:r>
          </a:p>
        </p:txBody>
      </p:sp>
    </p:spTree>
    <p:extLst>
      <p:ext uri="{BB962C8B-B14F-4D97-AF65-F5344CB8AC3E}">
        <p14:creationId xmlns:p14="http://schemas.microsoft.com/office/powerpoint/2010/main" val="2959571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31703346-2D8B-49AA-BA3B-4D0A8E037A27}" type="slidenum">
              <a:rPr lang="en-GB" smtClean="0"/>
              <a:t>‹#›</a:t>
            </a:fld>
            <a:endParaRPr lang="en-GB"/>
          </a:p>
        </p:txBody>
      </p:sp>
    </p:spTree>
    <p:extLst>
      <p:ext uri="{BB962C8B-B14F-4D97-AF65-F5344CB8AC3E}">
        <p14:creationId xmlns:p14="http://schemas.microsoft.com/office/powerpoint/2010/main" val="9819549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649" r:id="rId13"/>
    <p:sldLayoutId id="2147483660" r:id="rId14"/>
    <p:sldLayoutId id="2147483667"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DsLfssAa1O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11280-EAE5-4DCC-A7BA-CEF75A4238A4}"/>
              </a:ext>
            </a:extLst>
          </p:cNvPr>
          <p:cNvSpPr>
            <a:spLocks noGrp="1"/>
          </p:cNvSpPr>
          <p:nvPr>
            <p:ph type="title"/>
          </p:nvPr>
        </p:nvSpPr>
        <p:spPr>
          <a:xfrm>
            <a:off x="0" y="1404591"/>
            <a:ext cx="6858000" cy="3758108"/>
          </a:xfrm>
        </p:spPr>
        <p:txBody>
          <a:bodyPr>
            <a:normAutofit/>
          </a:bodyPr>
          <a:lstStyle/>
          <a:p>
            <a:pPr algn="ctr"/>
            <a:r>
              <a:rPr lang="en-GB" sz="3200" u="sng" dirty="0">
                <a:solidFill>
                  <a:srgbClr val="002060"/>
                </a:solidFill>
                <a:latin typeface="OpenDyslexic" panose="00000500000000000000" pitchFamily="50" charset="0"/>
              </a:rPr>
              <a:t>Growth Curriculum </a:t>
            </a:r>
            <a:br>
              <a:rPr lang="en-GB" sz="3200" u="sng" dirty="0">
                <a:solidFill>
                  <a:srgbClr val="002060"/>
                </a:solidFill>
                <a:latin typeface="OpenDyslexic" panose="00000500000000000000" pitchFamily="50" charset="0"/>
              </a:rPr>
            </a:br>
            <a:r>
              <a:rPr lang="en-GB" sz="3200" u="sng" dirty="0">
                <a:solidFill>
                  <a:srgbClr val="002060"/>
                </a:solidFill>
                <a:latin typeface="OpenDyslexic" panose="00000500000000000000" pitchFamily="50" charset="0"/>
              </a:rPr>
              <a:t>Year 9 Unit 5</a:t>
            </a:r>
            <a:br>
              <a:rPr lang="en-GB" sz="3200" u="sng" dirty="0">
                <a:solidFill>
                  <a:srgbClr val="002060"/>
                </a:solidFill>
                <a:latin typeface="OpenDyslexic" panose="00000500000000000000" pitchFamily="50" charset="0"/>
              </a:rPr>
            </a:br>
            <a:br>
              <a:rPr lang="en-GB" sz="3200" u="sng" dirty="0">
                <a:solidFill>
                  <a:srgbClr val="002060"/>
                </a:solidFill>
                <a:latin typeface="OpenDyslexic" panose="00000500000000000000" pitchFamily="50" charset="0"/>
              </a:rPr>
            </a:br>
            <a:r>
              <a:rPr lang="en-GB" sz="3200" u="sng" dirty="0">
                <a:solidFill>
                  <a:srgbClr val="002060"/>
                </a:solidFill>
                <a:latin typeface="OpenDyslexic" panose="00000500000000000000" pitchFamily="50" charset="0"/>
              </a:rPr>
              <a:t>Careers:</a:t>
            </a:r>
            <a:r>
              <a:rPr lang="en-GB" sz="3200" dirty="0">
                <a:solidFill>
                  <a:srgbClr val="002060"/>
                </a:solidFill>
                <a:latin typeface="OpenDyslexic" panose="00000500000000000000" pitchFamily="50" charset="0"/>
              </a:rPr>
              <a:t> </a:t>
            </a:r>
            <a:br>
              <a:rPr lang="en-GB" sz="3200" dirty="0">
                <a:solidFill>
                  <a:srgbClr val="002060"/>
                </a:solidFill>
                <a:latin typeface="OpenDyslexic" panose="00000500000000000000" pitchFamily="50" charset="0"/>
              </a:rPr>
            </a:br>
            <a:r>
              <a:rPr lang="en-GB" sz="3200" dirty="0">
                <a:solidFill>
                  <a:srgbClr val="002060"/>
                </a:solidFill>
                <a:latin typeface="OpenDyslexic" panose="00000500000000000000" pitchFamily="50" charset="0"/>
              </a:rPr>
              <a:t>How do I choose my GCSE options? </a:t>
            </a:r>
          </a:p>
        </p:txBody>
      </p:sp>
      <p:sp>
        <p:nvSpPr>
          <p:cNvPr id="5" name="Slide Number Placeholder 4">
            <a:extLst>
              <a:ext uri="{FF2B5EF4-FFF2-40B4-BE49-F238E27FC236}">
                <a16:creationId xmlns:a16="http://schemas.microsoft.com/office/drawing/2014/main" id="{1260683D-F31F-4B1E-A784-7565C28A9B79}"/>
              </a:ext>
            </a:extLst>
          </p:cNvPr>
          <p:cNvSpPr>
            <a:spLocks noGrp="1"/>
          </p:cNvSpPr>
          <p:nvPr>
            <p:ph type="sldNum" sz="quarter" idx="12"/>
          </p:nvPr>
        </p:nvSpPr>
        <p:spPr/>
        <p:txBody>
          <a:bodyPr/>
          <a:lstStyle/>
          <a:p>
            <a:fld id="{622CA69B-FCC7-420A-B9BE-C31FA725E113}" type="slidenum">
              <a:rPr lang="en-GB" sz="1400" smtClean="0">
                <a:latin typeface="OpenDyslexic" panose="00000500000000000000" pitchFamily="50" charset="0"/>
              </a:rPr>
              <a:t>1</a:t>
            </a:fld>
            <a:endParaRPr lang="en-GB" sz="1400" dirty="0">
              <a:latin typeface="OpenDyslexic" panose="00000500000000000000" pitchFamily="50" charset="0"/>
            </a:endParaRPr>
          </a:p>
        </p:txBody>
      </p:sp>
      <p:sp>
        <p:nvSpPr>
          <p:cNvPr id="7" name="TextBox 6">
            <a:extLst>
              <a:ext uri="{FF2B5EF4-FFF2-40B4-BE49-F238E27FC236}">
                <a16:creationId xmlns:a16="http://schemas.microsoft.com/office/drawing/2014/main" id="{8C997E95-C1A1-4B6D-8DA1-E7720F7A1C4B}"/>
              </a:ext>
            </a:extLst>
          </p:cNvPr>
          <p:cNvSpPr txBox="1"/>
          <p:nvPr/>
        </p:nvSpPr>
        <p:spPr>
          <a:xfrm>
            <a:off x="187569" y="9195676"/>
            <a:ext cx="6482862" cy="2239074"/>
          </a:xfrm>
          <a:prstGeom prst="rect">
            <a:avLst/>
          </a:prstGeom>
          <a:noFill/>
        </p:spPr>
        <p:txBody>
          <a:bodyPr wrap="square" rtlCol="0">
            <a:spAutoFit/>
          </a:bodyPr>
          <a:lstStyle/>
          <a:p>
            <a:pPr>
              <a:lnSpc>
                <a:spcPct val="200000"/>
              </a:lnSpc>
            </a:pPr>
            <a:r>
              <a:rPr lang="en-GB" dirty="0">
                <a:solidFill>
                  <a:srgbClr val="002060"/>
                </a:solidFill>
                <a:latin typeface="OpenDyslexic" panose="00000500000000000000" pitchFamily="50" charset="0"/>
              </a:rPr>
              <a:t>Name: </a:t>
            </a:r>
            <a:r>
              <a:rPr lang="en-GB" u="sng" dirty="0">
                <a:solidFill>
                  <a:srgbClr val="002060"/>
                </a:solidFill>
                <a:latin typeface="OpenDyslexic" panose="00000500000000000000" pitchFamily="50" charset="0"/>
              </a:rPr>
              <a:t>												</a:t>
            </a:r>
            <a:endParaRPr lang="en-GB" dirty="0">
              <a:solidFill>
                <a:srgbClr val="002060"/>
              </a:solidFill>
              <a:latin typeface="OpenDyslexic" panose="00000500000000000000" pitchFamily="50" charset="0"/>
            </a:endParaRPr>
          </a:p>
          <a:p>
            <a:pPr>
              <a:lnSpc>
                <a:spcPct val="200000"/>
              </a:lnSpc>
            </a:pPr>
            <a:r>
              <a:rPr lang="en-GB" dirty="0">
                <a:solidFill>
                  <a:srgbClr val="002060"/>
                </a:solidFill>
                <a:latin typeface="OpenDyslexic" panose="00000500000000000000" pitchFamily="50" charset="0"/>
              </a:rPr>
              <a:t>Group: </a:t>
            </a:r>
            <a:r>
              <a:rPr lang="en-GB" u="sng" dirty="0">
                <a:solidFill>
                  <a:srgbClr val="002060"/>
                </a:solidFill>
                <a:latin typeface="OpenDyslexic" panose="00000500000000000000" pitchFamily="50" charset="0"/>
              </a:rPr>
              <a:t>												</a:t>
            </a:r>
            <a:endParaRPr lang="en-GB" dirty="0">
              <a:solidFill>
                <a:srgbClr val="002060"/>
              </a:solidFill>
              <a:latin typeface="OpenDyslexic" panose="00000500000000000000" pitchFamily="50" charset="0"/>
            </a:endParaRPr>
          </a:p>
          <a:p>
            <a:pPr>
              <a:lnSpc>
                <a:spcPct val="200000"/>
              </a:lnSpc>
            </a:pPr>
            <a:r>
              <a:rPr lang="en-GB" dirty="0">
                <a:solidFill>
                  <a:srgbClr val="002060"/>
                </a:solidFill>
                <a:latin typeface="OpenDyslexic" panose="00000500000000000000" pitchFamily="50" charset="0"/>
              </a:rPr>
              <a:t>Teacher: </a:t>
            </a:r>
            <a:r>
              <a:rPr lang="en-GB" u="sng" dirty="0">
                <a:solidFill>
                  <a:srgbClr val="002060"/>
                </a:solidFill>
                <a:latin typeface="OpenDyslexic" panose="00000500000000000000" pitchFamily="50" charset="0"/>
              </a:rPr>
              <a:t>											</a:t>
            </a:r>
            <a:endParaRPr lang="en-GB" dirty="0">
              <a:solidFill>
                <a:srgbClr val="002060"/>
              </a:solidFill>
              <a:latin typeface="OpenDyslexic" panose="00000500000000000000" pitchFamily="50" charset="0"/>
            </a:endParaRPr>
          </a:p>
          <a:p>
            <a:pPr>
              <a:lnSpc>
                <a:spcPct val="200000"/>
              </a:lnSpc>
            </a:pPr>
            <a:r>
              <a:rPr lang="en-GB" dirty="0">
                <a:solidFill>
                  <a:srgbClr val="002060"/>
                </a:solidFill>
                <a:latin typeface="OpenDyslexic" panose="00000500000000000000" pitchFamily="50" charset="0"/>
              </a:rPr>
              <a:t>Room:  </a:t>
            </a:r>
            <a:r>
              <a:rPr lang="en-GB" u="sng" dirty="0">
                <a:solidFill>
                  <a:srgbClr val="002060"/>
                </a:solidFill>
                <a:latin typeface="OpenDyslexic" panose="00000500000000000000" pitchFamily="50" charset="0"/>
              </a:rPr>
              <a:t>											</a:t>
            </a:r>
            <a:endParaRPr lang="en-GB" dirty="0">
              <a:solidFill>
                <a:srgbClr val="002060"/>
              </a:solidFill>
              <a:latin typeface="OpenDyslexic" panose="00000500000000000000" pitchFamily="50" charset="0"/>
            </a:endParaRPr>
          </a:p>
        </p:txBody>
      </p:sp>
      <p:pic>
        <p:nvPicPr>
          <p:cNvPr id="21" name="Picture 20">
            <a:extLst>
              <a:ext uri="{FF2B5EF4-FFF2-40B4-BE49-F238E27FC236}">
                <a16:creationId xmlns:a16="http://schemas.microsoft.com/office/drawing/2014/main" id="{3E922981-E79B-470A-9F9B-CF44AC473E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7656"/>
            <a:ext cx="2409383" cy="1028105"/>
          </a:xfrm>
          <a:prstGeom prst="rect">
            <a:avLst/>
          </a:prstGeom>
        </p:spPr>
      </p:pic>
      <p:sp>
        <p:nvSpPr>
          <p:cNvPr id="22" name="TextBox 21">
            <a:extLst>
              <a:ext uri="{FF2B5EF4-FFF2-40B4-BE49-F238E27FC236}">
                <a16:creationId xmlns:a16="http://schemas.microsoft.com/office/drawing/2014/main" id="{2AA40DF6-F439-4528-86B6-6F14CF25F047}"/>
              </a:ext>
            </a:extLst>
          </p:cNvPr>
          <p:cNvSpPr txBox="1"/>
          <p:nvPr/>
        </p:nvSpPr>
        <p:spPr>
          <a:xfrm>
            <a:off x="3601609" y="240958"/>
            <a:ext cx="2996021" cy="892552"/>
          </a:xfrm>
          <a:prstGeom prst="rect">
            <a:avLst/>
          </a:prstGeom>
          <a:noFill/>
          <a:ln w="38100">
            <a:solidFill>
              <a:srgbClr val="0070C0"/>
            </a:solidFill>
          </a:ln>
        </p:spPr>
        <p:txBody>
          <a:bodyPr wrap="square" rtlCol="0">
            <a:spAutoFit/>
          </a:bodyPr>
          <a:lstStyle/>
          <a:p>
            <a:pPr algn="ctr"/>
            <a:r>
              <a:rPr lang="en-GB" sz="2000" u="sng" dirty="0">
                <a:solidFill>
                  <a:schemeClr val="accent1">
                    <a:lumMod val="50000"/>
                  </a:schemeClr>
                </a:solidFill>
                <a:latin typeface="OpenDyslexic" panose="00000500000000000000" pitchFamily="50" charset="0"/>
              </a:rPr>
              <a:t>Orchard Oath Focus</a:t>
            </a:r>
            <a:r>
              <a:rPr lang="en-GB" sz="2000" dirty="0">
                <a:solidFill>
                  <a:schemeClr val="accent1">
                    <a:lumMod val="50000"/>
                  </a:schemeClr>
                </a:solidFill>
                <a:latin typeface="OpenDyslexic" panose="00000500000000000000" pitchFamily="50" charset="0"/>
              </a:rPr>
              <a:t>:</a:t>
            </a:r>
          </a:p>
          <a:p>
            <a:pPr algn="ctr"/>
            <a:endParaRPr lang="en-GB" sz="1050" dirty="0">
              <a:solidFill>
                <a:schemeClr val="accent1">
                  <a:lumMod val="50000"/>
                </a:schemeClr>
              </a:solidFill>
              <a:latin typeface="OpenDyslexic" panose="00000500000000000000" pitchFamily="50" charset="0"/>
            </a:endParaRPr>
          </a:p>
          <a:p>
            <a:pPr algn="ctr"/>
            <a:r>
              <a:rPr lang="en-GB" sz="2000" dirty="0">
                <a:solidFill>
                  <a:schemeClr val="accent1">
                    <a:lumMod val="50000"/>
                  </a:schemeClr>
                </a:solidFill>
                <a:latin typeface="OpenDyslexic" panose="00000500000000000000" pitchFamily="50" charset="0"/>
              </a:rPr>
              <a:t>Work hard</a:t>
            </a:r>
          </a:p>
        </p:txBody>
      </p:sp>
      <p:pic>
        <p:nvPicPr>
          <p:cNvPr id="1026" name="Picture 2" descr="Help With Choosing Your GCSE Options - Home - Meic">
            <a:extLst>
              <a:ext uri="{FF2B5EF4-FFF2-40B4-BE49-F238E27FC236}">
                <a16:creationId xmlns:a16="http://schemas.microsoft.com/office/drawing/2014/main" id="{DDEEEAC0-D1CD-8AC7-3C0C-3D9F52783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4871134"/>
            <a:ext cx="67818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32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9BF6B6-862C-906B-5F80-C5957F0BE4CB}"/>
              </a:ext>
            </a:extLst>
          </p:cNvPr>
          <p:cNvSpPr>
            <a:spLocks noGrp="1"/>
          </p:cNvSpPr>
          <p:nvPr>
            <p:ph type="sldNum" sz="quarter" idx="12"/>
          </p:nvPr>
        </p:nvSpPr>
        <p:spPr/>
        <p:txBody>
          <a:bodyPr/>
          <a:lstStyle/>
          <a:p>
            <a:fld id="{31703346-2D8B-49AA-BA3B-4D0A8E037A27}" type="slidenum">
              <a:rPr lang="en-GB" sz="1400" smtClean="0"/>
              <a:t>2</a:t>
            </a:fld>
            <a:endParaRPr lang="en-GB" sz="1400"/>
          </a:p>
        </p:txBody>
      </p:sp>
      <p:sp>
        <p:nvSpPr>
          <p:cNvPr id="10" name="TextBox 9">
            <a:extLst>
              <a:ext uri="{FF2B5EF4-FFF2-40B4-BE49-F238E27FC236}">
                <a16:creationId xmlns:a16="http://schemas.microsoft.com/office/drawing/2014/main" id="{31A2DB71-6A15-BFA5-5859-28665C479610}"/>
              </a:ext>
            </a:extLst>
          </p:cNvPr>
          <p:cNvSpPr txBox="1"/>
          <p:nvPr/>
        </p:nvSpPr>
        <p:spPr>
          <a:xfrm>
            <a:off x="-9354" y="0"/>
            <a:ext cx="6858000" cy="261610"/>
          </a:xfrm>
          <a:prstGeom prst="rect">
            <a:avLst/>
          </a:prstGeom>
          <a:noFill/>
        </p:spPr>
        <p:txBody>
          <a:bodyPr wrap="square" rtlCol="0">
            <a:spAutoFit/>
          </a:bodyPr>
          <a:lstStyle/>
          <a:p>
            <a:r>
              <a:rPr lang="en-GB" sz="1100" u="sng" dirty="0">
                <a:latin typeface="OpenDyslexic" panose="00000500000000000000" pitchFamily="50" charset="0"/>
              </a:rPr>
              <a:t>BQ1 and 2: what is the Options process? </a:t>
            </a:r>
          </a:p>
        </p:txBody>
      </p:sp>
      <p:sp>
        <p:nvSpPr>
          <p:cNvPr id="11" name="TextBox 10">
            <a:extLst>
              <a:ext uri="{FF2B5EF4-FFF2-40B4-BE49-F238E27FC236}">
                <a16:creationId xmlns:a16="http://schemas.microsoft.com/office/drawing/2014/main" id="{4CFEADBC-F495-B56F-D159-46CE05596B39}"/>
              </a:ext>
            </a:extLst>
          </p:cNvPr>
          <p:cNvSpPr txBox="1"/>
          <p:nvPr/>
        </p:nvSpPr>
        <p:spPr>
          <a:xfrm>
            <a:off x="0" y="279046"/>
            <a:ext cx="6848646" cy="3647152"/>
          </a:xfrm>
          <a:prstGeom prst="rect">
            <a:avLst/>
          </a:prstGeom>
          <a:noFill/>
        </p:spPr>
        <p:txBody>
          <a:bodyPr wrap="square" rtlCol="0">
            <a:spAutoFit/>
          </a:bodyPr>
          <a:lstStyle/>
          <a:p>
            <a:r>
              <a:rPr lang="en-GB" sz="1050" u="sng" dirty="0">
                <a:latin typeface="OpenDyslexic" panose="00000500000000000000" pitchFamily="50" charset="0"/>
              </a:rPr>
              <a:t>Do now: Drill questions</a:t>
            </a:r>
            <a:r>
              <a:rPr lang="en-GB" sz="1050" dirty="0">
                <a:latin typeface="OpenDyslexic" panose="00000500000000000000" pitchFamily="50" charset="0"/>
              </a:rPr>
              <a:t>:</a:t>
            </a:r>
          </a:p>
          <a:p>
            <a:endParaRPr lang="en-GB" sz="1050" dirty="0">
              <a:latin typeface="OpenDyslexic" panose="00000500000000000000" pitchFamily="50" charset="0"/>
            </a:endParaRPr>
          </a:p>
          <a:p>
            <a:pPr marL="228600" indent="-228600">
              <a:buAutoNum type="arabicPeriod"/>
            </a:pPr>
            <a:r>
              <a:rPr lang="en-GB" sz="1050" dirty="0">
                <a:latin typeface="OpenDyslexic" panose="00000500000000000000" pitchFamily="50" charset="0"/>
              </a:rPr>
              <a:t>What is meant by peer pressure?</a:t>
            </a:r>
          </a:p>
          <a:p>
            <a:pPr marL="228600" indent="-228600">
              <a:buAutoNum type="arabicPeriod"/>
            </a:pPr>
            <a:endParaRPr lang="en-GB" sz="1050" dirty="0">
              <a:latin typeface="OpenDyslexic" panose="00000500000000000000" pitchFamily="50" charset="0"/>
            </a:endParaRPr>
          </a:p>
          <a:p>
            <a:pPr marL="228600" indent="-228600">
              <a:buAutoNum type="arabicPeriod"/>
            </a:pPr>
            <a:endParaRPr lang="en-GB" sz="1050" dirty="0">
              <a:latin typeface="OpenDyslexic" panose="00000500000000000000" pitchFamily="50" charset="0"/>
            </a:endParaRPr>
          </a:p>
          <a:p>
            <a:endParaRPr lang="en-GB" sz="1050" dirty="0">
              <a:latin typeface="OpenDyslexic" panose="00000500000000000000" pitchFamily="50" charset="0"/>
            </a:endParaRPr>
          </a:p>
          <a:p>
            <a:pPr marL="514350" indent="-514350">
              <a:buAutoNum type="arabicPeriod"/>
            </a:pPr>
            <a:endParaRPr lang="en-GB" sz="1050" dirty="0">
              <a:latin typeface="OpenDyslexic" panose="00000500000000000000" pitchFamily="50" charset="0"/>
            </a:endParaRPr>
          </a:p>
          <a:p>
            <a:pPr marL="514350" indent="-514350">
              <a:buAutoNum type="arabicPeriod"/>
            </a:pPr>
            <a:endParaRPr lang="en-GB" sz="1050" dirty="0">
              <a:latin typeface="OpenDyslexic" panose="00000500000000000000" pitchFamily="50" charset="0"/>
            </a:endParaRPr>
          </a:p>
          <a:p>
            <a:pPr marL="514350" indent="-514350">
              <a:buAutoNum type="arabicPeriod" startAt="2"/>
            </a:pPr>
            <a:r>
              <a:rPr lang="en-GB" sz="1050" dirty="0">
                <a:latin typeface="OpenDyslexic" panose="00000500000000000000" pitchFamily="50" charset="0"/>
              </a:rPr>
              <a:t>What drug classification is Heroin?</a:t>
            </a: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r>
              <a:rPr lang="en-GB" sz="1050" dirty="0">
                <a:latin typeface="OpenDyslexic" panose="00000500000000000000" pitchFamily="50" charset="0"/>
              </a:rPr>
              <a:t>What is meant by grooming?</a:t>
            </a: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r>
              <a:rPr lang="en-GB" sz="1050" u="sng" dirty="0">
                <a:solidFill>
                  <a:srgbClr val="FF0066"/>
                </a:solidFill>
                <a:latin typeface="OpenDyslexic" panose="00000500000000000000" pitchFamily="50" charset="0"/>
              </a:rPr>
              <a:t>Exam style question:</a:t>
            </a:r>
          </a:p>
          <a:p>
            <a:r>
              <a:rPr lang="en-GB" sz="1050" dirty="0">
                <a:solidFill>
                  <a:srgbClr val="FF0066"/>
                </a:solidFill>
                <a:latin typeface="OpenDyslexic" panose="00000500000000000000" pitchFamily="50" charset="0"/>
              </a:rPr>
              <a:t>What is meant by the term original sin? – refer to the religion it is connected to. [2 marks]</a:t>
            </a:r>
            <a:endParaRPr lang="en-GB" sz="1050" dirty="0">
              <a:latin typeface="OpenDyslexic" panose="00000500000000000000" pitchFamily="50" charset="0"/>
            </a:endParaRPr>
          </a:p>
          <a:p>
            <a:endParaRPr lang="en-GB" sz="1050" dirty="0">
              <a:latin typeface="OpenDyslexic" panose="00000500000000000000" pitchFamily="50" charset="0"/>
            </a:endParaRPr>
          </a:p>
        </p:txBody>
      </p:sp>
      <p:graphicFrame>
        <p:nvGraphicFramePr>
          <p:cNvPr id="12" name="Table 11">
            <a:extLst>
              <a:ext uri="{FF2B5EF4-FFF2-40B4-BE49-F238E27FC236}">
                <a16:creationId xmlns:a16="http://schemas.microsoft.com/office/drawing/2014/main" id="{B985AA8E-BEF6-0A10-C93B-377FCC0EA3EC}"/>
              </a:ext>
            </a:extLst>
          </p:cNvPr>
          <p:cNvGraphicFramePr>
            <a:graphicFrameLocks noGrp="1"/>
          </p:cNvGraphicFramePr>
          <p:nvPr>
            <p:extLst>
              <p:ext uri="{D42A27DB-BD31-4B8C-83A1-F6EECF244321}">
                <p14:modId xmlns:p14="http://schemas.microsoft.com/office/powerpoint/2010/main" val="1707749341"/>
              </p:ext>
            </p:extLst>
          </p:nvPr>
        </p:nvGraphicFramePr>
        <p:xfrm>
          <a:off x="186660" y="4775480"/>
          <a:ext cx="1558090" cy="2641041"/>
        </p:xfrm>
        <a:graphic>
          <a:graphicData uri="http://schemas.openxmlformats.org/drawingml/2006/table">
            <a:tbl>
              <a:tblPr firstRow="1" bandRow="1">
                <a:tableStyleId>{5940675A-B579-460E-94D1-54222C63F5DA}</a:tableStyleId>
              </a:tblPr>
              <a:tblGrid>
                <a:gridCol w="1558090">
                  <a:extLst>
                    <a:ext uri="{9D8B030D-6E8A-4147-A177-3AD203B41FA5}">
                      <a16:colId xmlns:a16="http://schemas.microsoft.com/office/drawing/2014/main" val="2459721655"/>
                    </a:ext>
                  </a:extLst>
                </a:gridCol>
              </a:tblGrid>
              <a:tr h="652635">
                <a:tc>
                  <a:txBody>
                    <a:bodyPr/>
                    <a:lstStyle/>
                    <a:p>
                      <a:r>
                        <a:rPr lang="en-GB" sz="1200" b="0" dirty="0">
                          <a:solidFill>
                            <a:schemeClr val="tx1"/>
                          </a:solidFill>
                          <a:latin typeface="OpenDyslexic" panose="00000500000000000000" pitchFamily="50" charset="0"/>
                        </a:rPr>
                        <a:t>Options </a:t>
                      </a:r>
                    </a:p>
                  </a:txBody>
                  <a:tcPr/>
                </a:tc>
                <a:extLst>
                  <a:ext uri="{0D108BD9-81ED-4DB2-BD59-A6C34878D82A}">
                    <a16:rowId xmlns:a16="http://schemas.microsoft.com/office/drawing/2014/main" val="1700317829"/>
                  </a:ext>
                </a:extLst>
              </a:tr>
              <a:tr h="652635">
                <a:tc>
                  <a:txBody>
                    <a:bodyPr/>
                    <a:lstStyle/>
                    <a:p>
                      <a:r>
                        <a:rPr lang="en-GB" sz="1200" b="0" dirty="0">
                          <a:solidFill>
                            <a:schemeClr val="tx1"/>
                          </a:solidFill>
                          <a:latin typeface="OpenDyslexic" panose="00000500000000000000" pitchFamily="50" charset="0"/>
                        </a:rPr>
                        <a:t>GCSEs</a:t>
                      </a:r>
                    </a:p>
                  </a:txBody>
                  <a:tcPr/>
                </a:tc>
                <a:extLst>
                  <a:ext uri="{0D108BD9-81ED-4DB2-BD59-A6C34878D82A}">
                    <a16:rowId xmlns:a16="http://schemas.microsoft.com/office/drawing/2014/main" val="3206510587"/>
                  </a:ext>
                </a:extLst>
              </a:tr>
              <a:tr h="652635">
                <a:tc>
                  <a:txBody>
                    <a:bodyPr/>
                    <a:lstStyle/>
                    <a:p>
                      <a:r>
                        <a:rPr lang="en-GB" sz="1200" b="0" dirty="0">
                          <a:solidFill>
                            <a:schemeClr val="tx1"/>
                          </a:solidFill>
                          <a:latin typeface="OpenDyslexic" panose="00000500000000000000" pitchFamily="50" charset="0"/>
                        </a:rPr>
                        <a:t>Careers</a:t>
                      </a:r>
                    </a:p>
                  </a:txBody>
                  <a:tcPr/>
                </a:tc>
                <a:extLst>
                  <a:ext uri="{0D108BD9-81ED-4DB2-BD59-A6C34878D82A}">
                    <a16:rowId xmlns:a16="http://schemas.microsoft.com/office/drawing/2014/main" val="3103471996"/>
                  </a:ext>
                </a:extLst>
              </a:tr>
              <a:tr h="683136">
                <a:tc>
                  <a:txBody>
                    <a:bodyPr/>
                    <a:lstStyle/>
                    <a:p>
                      <a:r>
                        <a:rPr lang="en-GB" sz="1200" b="0" dirty="0">
                          <a:solidFill>
                            <a:schemeClr val="tx1"/>
                          </a:solidFill>
                          <a:latin typeface="OpenDyslexic" panose="00000500000000000000" pitchFamily="50" charset="0"/>
                        </a:rPr>
                        <a:t>Choices </a:t>
                      </a:r>
                    </a:p>
                  </a:txBody>
                  <a:tcPr/>
                </a:tc>
                <a:extLst>
                  <a:ext uri="{0D108BD9-81ED-4DB2-BD59-A6C34878D82A}">
                    <a16:rowId xmlns:a16="http://schemas.microsoft.com/office/drawing/2014/main" val="3361210276"/>
                  </a:ext>
                </a:extLst>
              </a:tr>
            </a:tbl>
          </a:graphicData>
        </a:graphic>
      </p:graphicFrame>
      <p:graphicFrame>
        <p:nvGraphicFramePr>
          <p:cNvPr id="13" name="Table 12">
            <a:extLst>
              <a:ext uri="{FF2B5EF4-FFF2-40B4-BE49-F238E27FC236}">
                <a16:creationId xmlns:a16="http://schemas.microsoft.com/office/drawing/2014/main" id="{23631DF1-3881-518D-1199-07FB96C6CBB8}"/>
              </a:ext>
            </a:extLst>
          </p:cNvPr>
          <p:cNvGraphicFramePr>
            <a:graphicFrameLocks noGrp="1"/>
          </p:cNvGraphicFramePr>
          <p:nvPr>
            <p:extLst>
              <p:ext uri="{D42A27DB-BD31-4B8C-83A1-F6EECF244321}">
                <p14:modId xmlns:p14="http://schemas.microsoft.com/office/powerpoint/2010/main" val="3666161389"/>
              </p:ext>
            </p:extLst>
          </p:nvPr>
        </p:nvGraphicFramePr>
        <p:xfrm>
          <a:off x="2041516" y="4775479"/>
          <a:ext cx="4609555" cy="2641041"/>
        </p:xfrm>
        <a:graphic>
          <a:graphicData uri="http://schemas.openxmlformats.org/drawingml/2006/table">
            <a:tbl>
              <a:tblPr firstRow="1" bandRow="1">
                <a:tableStyleId>{5940675A-B579-460E-94D1-54222C63F5DA}</a:tableStyleId>
              </a:tblPr>
              <a:tblGrid>
                <a:gridCol w="4609555">
                  <a:extLst>
                    <a:ext uri="{9D8B030D-6E8A-4147-A177-3AD203B41FA5}">
                      <a16:colId xmlns:a16="http://schemas.microsoft.com/office/drawing/2014/main" val="3273685810"/>
                    </a:ext>
                  </a:extLst>
                </a:gridCol>
              </a:tblGrid>
              <a:tr h="662336">
                <a:tc>
                  <a:txBody>
                    <a:bodyPr/>
                    <a:lstStyle/>
                    <a:p>
                      <a:r>
                        <a:rPr lang="en-GB" sz="1200" b="0" i="0" kern="1200" dirty="0">
                          <a:solidFill>
                            <a:schemeClr val="tx1"/>
                          </a:solidFill>
                          <a:effectLst/>
                          <a:latin typeface="OpenDyslexic" panose="00000500000000000000" pitchFamily="50" charset="0"/>
                          <a:ea typeface="+mn-ea"/>
                          <a:cs typeface="+mn-cs"/>
                        </a:rPr>
                        <a:t>an occupation undertaken for a significant period of a person's life and with opportunities for progress.</a:t>
                      </a:r>
                      <a:endParaRPr lang="en-GB" sz="1200" b="0" dirty="0">
                        <a:solidFill>
                          <a:schemeClr val="tx1"/>
                        </a:solidFill>
                        <a:latin typeface="OpenDyslexic" panose="00000500000000000000" pitchFamily="50" charset="0"/>
                      </a:endParaRPr>
                    </a:p>
                  </a:txBody>
                  <a:tcPr/>
                </a:tc>
                <a:extLst>
                  <a:ext uri="{0D108BD9-81ED-4DB2-BD59-A6C34878D82A}">
                    <a16:rowId xmlns:a16="http://schemas.microsoft.com/office/drawing/2014/main" val="129922493"/>
                  </a:ext>
                </a:extLst>
              </a:tr>
              <a:tr h="631501">
                <a:tc>
                  <a:txBody>
                    <a:bodyPr/>
                    <a:lstStyle/>
                    <a:p>
                      <a:r>
                        <a:rPr lang="en-GB" sz="1200" b="0" dirty="0">
                          <a:solidFill>
                            <a:schemeClr val="tx1"/>
                          </a:solidFill>
                          <a:latin typeface="OpenDyslexic" panose="00000500000000000000" pitchFamily="50" charset="0"/>
                        </a:rPr>
                        <a:t>Choosing your GCSE subjects </a:t>
                      </a:r>
                    </a:p>
                  </a:txBody>
                  <a:tcPr/>
                </a:tc>
                <a:extLst>
                  <a:ext uri="{0D108BD9-81ED-4DB2-BD59-A6C34878D82A}">
                    <a16:rowId xmlns:a16="http://schemas.microsoft.com/office/drawing/2014/main" val="4280966836"/>
                  </a:ext>
                </a:extLst>
              </a:tr>
              <a:tr h="652552">
                <a:tc>
                  <a:txBody>
                    <a:bodyPr/>
                    <a:lstStyle/>
                    <a:p>
                      <a:r>
                        <a:rPr lang="en-GB" sz="1200" b="0" dirty="0">
                          <a:solidFill>
                            <a:schemeClr val="tx1"/>
                          </a:solidFill>
                          <a:latin typeface="OpenDyslexic" panose="00000500000000000000" pitchFamily="50" charset="0"/>
                        </a:rPr>
                        <a:t>Alternatives, option, possibility, preference </a:t>
                      </a:r>
                    </a:p>
                  </a:txBody>
                  <a:tcPr/>
                </a:tc>
                <a:extLst>
                  <a:ext uri="{0D108BD9-81ED-4DB2-BD59-A6C34878D82A}">
                    <a16:rowId xmlns:a16="http://schemas.microsoft.com/office/drawing/2014/main" val="1101503637"/>
                  </a:ext>
                </a:extLst>
              </a:tr>
              <a:tr h="694652">
                <a:tc>
                  <a:txBody>
                    <a:bodyPr/>
                    <a:lstStyle/>
                    <a:p>
                      <a:r>
                        <a:rPr lang="en-GB" sz="1200" b="0" i="0" kern="1200" dirty="0">
                          <a:solidFill>
                            <a:schemeClr val="dk1"/>
                          </a:solidFill>
                          <a:effectLst/>
                          <a:latin typeface="OpenDyslexic" panose="00000500000000000000" pitchFamily="50" charset="0"/>
                          <a:ea typeface="+mn-ea"/>
                          <a:cs typeface="+mn-cs"/>
                        </a:rPr>
                        <a:t>An academic qualification studied and achieved by sitting exams at the end of year 11. </a:t>
                      </a:r>
                    </a:p>
                  </a:txBody>
                  <a:tcPr/>
                </a:tc>
                <a:extLst>
                  <a:ext uri="{0D108BD9-81ED-4DB2-BD59-A6C34878D82A}">
                    <a16:rowId xmlns:a16="http://schemas.microsoft.com/office/drawing/2014/main" val="4147536275"/>
                  </a:ext>
                </a:extLst>
              </a:tr>
            </a:tbl>
          </a:graphicData>
        </a:graphic>
      </p:graphicFrame>
      <p:sp>
        <p:nvSpPr>
          <p:cNvPr id="14" name="TextBox 13">
            <a:extLst>
              <a:ext uri="{FF2B5EF4-FFF2-40B4-BE49-F238E27FC236}">
                <a16:creationId xmlns:a16="http://schemas.microsoft.com/office/drawing/2014/main" id="{B7DDF387-3FAF-42E7-A45B-2B02E2593AE4}"/>
              </a:ext>
            </a:extLst>
          </p:cNvPr>
          <p:cNvSpPr txBox="1"/>
          <p:nvPr/>
        </p:nvSpPr>
        <p:spPr>
          <a:xfrm>
            <a:off x="0" y="875139"/>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5" name="TextBox 14">
            <a:extLst>
              <a:ext uri="{FF2B5EF4-FFF2-40B4-BE49-F238E27FC236}">
                <a16:creationId xmlns:a16="http://schemas.microsoft.com/office/drawing/2014/main" id="{5AF7A405-4A17-D179-76F6-9C79413CBC98}"/>
              </a:ext>
            </a:extLst>
          </p:cNvPr>
          <p:cNvSpPr txBox="1"/>
          <p:nvPr/>
        </p:nvSpPr>
        <p:spPr>
          <a:xfrm>
            <a:off x="-39959" y="1676980"/>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6" name="TextBox 15">
            <a:extLst>
              <a:ext uri="{FF2B5EF4-FFF2-40B4-BE49-F238E27FC236}">
                <a16:creationId xmlns:a16="http://schemas.microsoft.com/office/drawing/2014/main" id="{1F5CC7D2-2F7D-48BA-667D-7A40308D3D4E}"/>
              </a:ext>
            </a:extLst>
          </p:cNvPr>
          <p:cNvSpPr txBox="1"/>
          <p:nvPr/>
        </p:nvSpPr>
        <p:spPr>
          <a:xfrm>
            <a:off x="0" y="2676228"/>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7" name="TextBox 16">
            <a:extLst>
              <a:ext uri="{FF2B5EF4-FFF2-40B4-BE49-F238E27FC236}">
                <a16:creationId xmlns:a16="http://schemas.microsoft.com/office/drawing/2014/main" id="{CCFC5C08-ED06-5B98-A2FB-A931A993E603}"/>
              </a:ext>
            </a:extLst>
          </p:cNvPr>
          <p:cNvSpPr txBox="1"/>
          <p:nvPr/>
        </p:nvSpPr>
        <p:spPr>
          <a:xfrm>
            <a:off x="-39959" y="3623061"/>
            <a:ext cx="6858000"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a:t>
            </a:r>
          </a:p>
        </p:txBody>
      </p:sp>
      <p:sp>
        <p:nvSpPr>
          <p:cNvPr id="24" name="Title 1">
            <a:extLst>
              <a:ext uri="{FF2B5EF4-FFF2-40B4-BE49-F238E27FC236}">
                <a16:creationId xmlns:a16="http://schemas.microsoft.com/office/drawing/2014/main" id="{A8F6F40C-294A-023D-0D38-3AA1778D0730}"/>
              </a:ext>
            </a:extLst>
          </p:cNvPr>
          <p:cNvSpPr txBox="1">
            <a:spLocks/>
          </p:cNvSpPr>
          <p:nvPr/>
        </p:nvSpPr>
        <p:spPr>
          <a:xfrm>
            <a:off x="52364" y="7651129"/>
            <a:ext cx="6304684" cy="745629"/>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Important deadlines and events in the process.. </a:t>
            </a:r>
          </a:p>
        </p:txBody>
      </p:sp>
      <p:graphicFrame>
        <p:nvGraphicFramePr>
          <p:cNvPr id="5" name="Table 4">
            <a:extLst>
              <a:ext uri="{FF2B5EF4-FFF2-40B4-BE49-F238E27FC236}">
                <a16:creationId xmlns:a16="http://schemas.microsoft.com/office/drawing/2014/main" id="{45A16301-71BB-6FC3-CD66-F56B15C3CA49}"/>
              </a:ext>
            </a:extLst>
          </p:cNvPr>
          <p:cNvGraphicFramePr>
            <a:graphicFrameLocks noGrp="1"/>
          </p:cNvGraphicFramePr>
          <p:nvPr>
            <p:extLst>
              <p:ext uri="{D42A27DB-BD31-4B8C-83A1-F6EECF244321}">
                <p14:modId xmlns:p14="http://schemas.microsoft.com/office/powerpoint/2010/main" val="1988703660"/>
              </p:ext>
            </p:extLst>
          </p:nvPr>
        </p:nvGraphicFramePr>
        <p:xfrm>
          <a:off x="113309" y="8631366"/>
          <a:ext cx="6631381" cy="2559029"/>
        </p:xfrm>
        <a:graphic>
          <a:graphicData uri="http://schemas.openxmlformats.org/drawingml/2006/table">
            <a:tbl>
              <a:tblPr firstRow="1" bandRow="1">
                <a:tableStyleId>{5940675A-B579-460E-94D1-54222C63F5DA}</a:tableStyleId>
              </a:tblPr>
              <a:tblGrid>
                <a:gridCol w="2049266">
                  <a:extLst>
                    <a:ext uri="{9D8B030D-6E8A-4147-A177-3AD203B41FA5}">
                      <a16:colId xmlns:a16="http://schemas.microsoft.com/office/drawing/2014/main" val="177616208"/>
                    </a:ext>
                  </a:extLst>
                </a:gridCol>
                <a:gridCol w="4582115">
                  <a:extLst>
                    <a:ext uri="{9D8B030D-6E8A-4147-A177-3AD203B41FA5}">
                      <a16:colId xmlns:a16="http://schemas.microsoft.com/office/drawing/2014/main" val="3273685810"/>
                    </a:ext>
                  </a:extLst>
                </a:gridCol>
              </a:tblGrid>
              <a:tr h="851349">
                <a:tc>
                  <a:txBody>
                    <a:bodyPr/>
                    <a:lstStyle/>
                    <a:p>
                      <a:r>
                        <a:rPr lang="en-GB" sz="1200" b="0" dirty="0">
                          <a:solidFill>
                            <a:schemeClr val="tx1"/>
                          </a:solidFill>
                          <a:latin typeface="OpenDyslexic" panose="00000500000000000000" pitchFamily="50" charset="0"/>
                        </a:rPr>
                        <a:t>18</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January 2027</a:t>
                      </a:r>
                    </a:p>
                  </a:txBody>
                  <a:tcPr/>
                </a:tc>
                <a:tc>
                  <a:txBody>
                    <a:bodyPr/>
                    <a:lstStyle/>
                    <a:p>
                      <a:r>
                        <a:rPr lang="en-GB" sz="1200" b="0" i="0" kern="1200" dirty="0">
                          <a:solidFill>
                            <a:schemeClr val="tx1"/>
                          </a:solidFill>
                          <a:effectLst/>
                          <a:latin typeface="OpenDyslexic" panose="00000500000000000000" pitchFamily="50" charset="0"/>
                          <a:ea typeface="+mn-ea"/>
                          <a:cs typeface="+mn-cs"/>
                        </a:rPr>
                        <a:t>Options lessons in Growth </a:t>
                      </a:r>
                    </a:p>
                    <a:p>
                      <a:endParaRPr lang="en-GB" sz="1200" b="0" i="0" kern="1200" dirty="0">
                        <a:solidFill>
                          <a:schemeClr val="tx1"/>
                        </a:solidFill>
                        <a:effectLst/>
                        <a:latin typeface="OpenDyslexic" panose="00000500000000000000" pitchFamily="50" charset="0"/>
                        <a:ea typeface="+mn-ea"/>
                        <a:cs typeface="+mn-cs"/>
                      </a:endParaRPr>
                    </a:p>
                    <a:p>
                      <a:endParaRPr lang="en-GB" sz="1200" b="0" i="0" kern="1200" dirty="0">
                        <a:solidFill>
                          <a:schemeClr val="tx1"/>
                        </a:solidFill>
                        <a:effectLst/>
                        <a:latin typeface="OpenDyslexic" panose="00000500000000000000" pitchFamily="50" charset="0"/>
                        <a:ea typeface="+mn-ea"/>
                        <a:cs typeface="+mn-cs"/>
                      </a:endParaRPr>
                    </a:p>
                  </a:txBody>
                  <a:tcPr/>
                </a:tc>
                <a:extLst>
                  <a:ext uri="{0D108BD9-81ED-4DB2-BD59-A6C34878D82A}">
                    <a16:rowId xmlns:a16="http://schemas.microsoft.com/office/drawing/2014/main" val="129922493"/>
                  </a:ext>
                </a:extLst>
              </a:tr>
              <a:tr h="771474">
                <a:tc>
                  <a:txBody>
                    <a:bodyPr/>
                    <a:lstStyle/>
                    <a:p>
                      <a:r>
                        <a:rPr lang="en-GB" sz="1200" b="0" baseline="30000" dirty="0">
                          <a:solidFill>
                            <a:schemeClr val="tx1"/>
                          </a:solidFill>
                          <a:latin typeface="OpenDyslexic" panose="00000500000000000000" pitchFamily="50" charset="0"/>
                        </a:rPr>
                        <a:t>26th </a:t>
                      </a:r>
                      <a:r>
                        <a:rPr lang="en-GB" sz="1200" b="0" dirty="0">
                          <a:solidFill>
                            <a:schemeClr val="tx1"/>
                          </a:solidFill>
                          <a:latin typeface="OpenDyslexic" panose="00000500000000000000" pitchFamily="50" charset="0"/>
                        </a:rPr>
                        <a:t>January 2027</a:t>
                      </a:r>
                    </a:p>
                  </a:txBody>
                  <a:tcPr/>
                </a:tc>
                <a:tc>
                  <a:txBody>
                    <a:bodyPr/>
                    <a:lstStyle/>
                    <a:p>
                      <a:r>
                        <a:rPr lang="en-GB" sz="1200" b="0" dirty="0">
                          <a:solidFill>
                            <a:schemeClr val="tx1"/>
                          </a:solidFill>
                          <a:latin typeface="OpenDyslexic" panose="00000500000000000000" pitchFamily="50" charset="0"/>
                        </a:rPr>
                        <a:t>Options lessons in Growth </a:t>
                      </a:r>
                    </a:p>
                    <a:p>
                      <a:r>
                        <a:rPr lang="en-GB" sz="1200" b="0" dirty="0">
                          <a:solidFill>
                            <a:schemeClr val="tx1"/>
                          </a:solidFill>
                          <a:latin typeface="OpenDyslexic" panose="00000500000000000000" pitchFamily="50" charset="0"/>
                        </a:rPr>
                        <a:t>Taster sessions </a:t>
                      </a:r>
                    </a:p>
                  </a:txBody>
                  <a:tcPr/>
                </a:tc>
                <a:extLst>
                  <a:ext uri="{0D108BD9-81ED-4DB2-BD59-A6C34878D82A}">
                    <a16:rowId xmlns:a16="http://schemas.microsoft.com/office/drawing/2014/main" val="4280966836"/>
                  </a:ext>
                </a:extLst>
              </a:tr>
              <a:tr h="468103">
                <a:tc>
                  <a:txBody>
                    <a:bodyPr/>
                    <a:lstStyle/>
                    <a:p>
                      <a:r>
                        <a:rPr lang="en-GB" sz="1200" b="0" dirty="0">
                          <a:solidFill>
                            <a:schemeClr val="tx1"/>
                          </a:solidFill>
                          <a:latin typeface="OpenDyslexic" panose="00000500000000000000" pitchFamily="50" charset="0"/>
                        </a:rPr>
                        <a:t>1</a:t>
                      </a:r>
                      <a:r>
                        <a:rPr lang="en-GB" sz="1200" b="0" baseline="30000" dirty="0">
                          <a:solidFill>
                            <a:schemeClr val="tx1"/>
                          </a:solidFill>
                          <a:latin typeface="OpenDyslexic" panose="00000500000000000000" pitchFamily="50" charset="0"/>
                        </a:rPr>
                        <a:t>st</a:t>
                      </a:r>
                      <a:r>
                        <a:rPr lang="en-GB" sz="1200" b="0" dirty="0">
                          <a:solidFill>
                            <a:schemeClr val="tx1"/>
                          </a:solidFill>
                          <a:latin typeface="OpenDyslexic" panose="00000500000000000000" pitchFamily="50" charset="0"/>
                        </a:rPr>
                        <a:t> February 2027 </a:t>
                      </a:r>
                    </a:p>
                  </a:txBody>
                  <a:tcPr/>
                </a:tc>
                <a:tc>
                  <a:txBody>
                    <a:bodyPr/>
                    <a:lstStyle/>
                    <a:p>
                      <a:r>
                        <a:rPr lang="en-GB" sz="1200" b="0" dirty="0">
                          <a:solidFill>
                            <a:schemeClr val="tx1"/>
                          </a:solidFill>
                          <a:latin typeface="OpenDyslexic" panose="00000500000000000000" pitchFamily="50" charset="0"/>
                        </a:rPr>
                        <a:t>Option evening 2027 </a:t>
                      </a:r>
                    </a:p>
                  </a:txBody>
                  <a:tcPr/>
                </a:tc>
                <a:extLst>
                  <a:ext uri="{0D108BD9-81ED-4DB2-BD59-A6C34878D82A}">
                    <a16:rowId xmlns:a16="http://schemas.microsoft.com/office/drawing/2014/main" val="1101503637"/>
                  </a:ext>
                </a:extLst>
              </a:tr>
              <a:tr h="468103">
                <a:tc>
                  <a:txBody>
                    <a:bodyPr/>
                    <a:lstStyle/>
                    <a:p>
                      <a:r>
                        <a:rPr lang="en-GB" sz="1200" b="0" dirty="0">
                          <a:solidFill>
                            <a:schemeClr val="tx1"/>
                          </a:solidFill>
                          <a:latin typeface="OpenDyslexic" panose="00000500000000000000" pitchFamily="50" charset="0"/>
                        </a:rPr>
                        <a:t>8</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February 2027</a:t>
                      </a:r>
                    </a:p>
                  </a:txBody>
                  <a:tcPr/>
                </a:tc>
                <a:tc>
                  <a:txBody>
                    <a:bodyPr/>
                    <a:lstStyle/>
                    <a:p>
                      <a:r>
                        <a:rPr lang="en-GB" sz="1200" b="0" dirty="0">
                          <a:solidFill>
                            <a:schemeClr val="tx1"/>
                          </a:solidFill>
                          <a:latin typeface="OpenDyslexic" panose="00000500000000000000" pitchFamily="50" charset="0"/>
                        </a:rPr>
                        <a:t>Submit option forms </a:t>
                      </a:r>
                    </a:p>
                  </a:txBody>
                  <a:tcPr/>
                </a:tc>
                <a:extLst>
                  <a:ext uri="{0D108BD9-81ED-4DB2-BD59-A6C34878D82A}">
                    <a16:rowId xmlns:a16="http://schemas.microsoft.com/office/drawing/2014/main" val="4023178103"/>
                  </a:ext>
                </a:extLst>
              </a:tr>
            </a:tbl>
          </a:graphicData>
        </a:graphic>
      </p:graphicFrame>
    </p:spTree>
    <p:extLst>
      <p:ext uri="{BB962C8B-B14F-4D97-AF65-F5344CB8AC3E}">
        <p14:creationId xmlns:p14="http://schemas.microsoft.com/office/powerpoint/2010/main" val="2094102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15" y="0"/>
            <a:ext cx="5915025" cy="603595"/>
          </a:xfrm>
        </p:spPr>
        <p:txBody>
          <a:bodyPr>
            <a:normAutofit/>
          </a:bodyPr>
          <a:lstStyle/>
          <a:p>
            <a:r>
              <a:rPr lang="en-GB" sz="1100" dirty="0">
                <a:latin typeface="OpenDyslexic" panose="00000500000000000000" pitchFamily="50" charset="0"/>
              </a:rPr>
              <a:t>Thinking about the word ‘options’</a:t>
            </a:r>
          </a:p>
        </p:txBody>
      </p:sp>
      <p:sp>
        <p:nvSpPr>
          <p:cNvPr id="3" name="Content Placeholder 2"/>
          <p:cNvSpPr>
            <a:spLocks noGrp="1"/>
          </p:cNvSpPr>
          <p:nvPr>
            <p:ph idx="1"/>
          </p:nvPr>
        </p:nvSpPr>
        <p:spPr>
          <a:xfrm>
            <a:off x="521919" y="698926"/>
            <a:ext cx="5915025" cy="2112703"/>
          </a:xfrm>
        </p:spPr>
        <p:txBody>
          <a:bodyPr/>
          <a:lstStyle/>
          <a:p>
            <a:pPr marL="0" indent="0" algn="ctr">
              <a:buNone/>
            </a:pPr>
            <a:r>
              <a:rPr lang="en-GB" sz="1100" dirty="0">
                <a:latin typeface="OpenDyslexic" panose="00000500000000000000" pitchFamily="50" charset="0"/>
              </a:rPr>
              <a:t>What words that are related to the word ‘option’?</a:t>
            </a:r>
          </a:p>
        </p:txBody>
      </p:sp>
      <p:sp>
        <p:nvSpPr>
          <p:cNvPr id="5" name="TextBox 4">
            <a:extLst>
              <a:ext uri="{FF2B5EF4-FFF2-40B4-BE49-F238E27FC236}">
                <a16:creationId xmlns:a16="http://schemas.microsoft.com/office/drawing/2014/main" id="{35BB6274-186F-F1FF-FF26-5982FF656AFF}"/>
              </a:ext>
            </a:extLst>
          </p:cNvPr>
          <p:cNvSpPr txBox="1"/>
          <p:nvPr/>
        </p:nvSpPr>
        <p:spPr>
          <a:xfrm>
            <a:off x="210024" y="3119656"/>
            <a:ext cx="2696441" cy="769441"/>
          </a:xfrm>
          <a:prstGeom prst="rect">
            <a:avLst/>
          </a:prstGeom>
          <a:noFill/>
        </p:spPr>
        <p:txBody>
          <a:bodyPr wrap="square">
            <a:spAutoFit/>
          </a:bodyPr>
          <a:lstStyle/>
          <a:p>
            <a:endParaRPr lang="en-GB" sz="1100" dirty="0">
              <a:latin typeface="OpenDyslexic" panose="00000500000000000000" pitchFamily="50" charset="0"/>
            </a:endParaRPr>
          </a:p>
          <a:p>
            <a:r>
              <a:rPr lang="en-GB" sz="1100" dirty="0">
                <a:latin typeface="OpenDyslexic" panose="00000500000000000000" pitchFamily="50" charset="0"/>
              </a:rPr>
              <a:t>What do all of these words have in common? </a:t>
            </a:r>
          </a:p>
          <a:p>
            <a:endParaRPr lang="en-GB" sz="1100" dirty="0">
              <a:latin typeface="OpenDyslexic" panose="00000500000000000000" pitchFamily="50" charset="0"/>
            </a:endParaRPr>
          </a:p>
        </p:txBody>
      </p:sp>
      <p:sp>
        <p:nvSpPr>
          <p:cNvPr id="6" name="Oval 5">
            <a:extLst>
              <a:ext uri="{FF2B5EF4-FFF2-40B4-BE49-F238E27FC236}">
                <a16:creationId xmlns:a16="http://schemas.microsoft.com/office/drawing/2014/main" id="{B55E6DA1-282C-F2E0-A178-D98D83B0412E}"/>
              </a:ext>
            </a:extLst>
          </p:cNvPr>
          <p:cNvSpPr/>
          <p:nvPr/>
        </p:nvSpPr>
        <p:spPr>
          <a:xfrm>
            <a:off x="276043" y="1308808"/>
            <a:ext cx="1714500" cy="71697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Choices </a:t>
            </a:r>
          </a:p>
        </p:txBody>
      </p:sp>
      <p:sp>
        <p:nvSpPr>
          <p:cNvPr id="7" name="Oval 6">
            <a:extLst>
              <a:ext uri="{FF2B5EF4-FFF2-40B4-BE49-F238E27FC236}">
                <a16:creationId xmlns:a16="http://schemas.microsoft.com/office/drawing/2014/main" id="{76423549-92A6-AE5C-E07C-CD69FA4DB47B}"/>
              </a:ext>
            </a:extLst>
          </p:cNvPr>
          <p:cNvSpPr/>
          <p:nvPr/>
        </p:nvSpPr>
        <p:spPr>
          <a:xfrm>
            <a:off x="2460979" y="1820859"/>
            <a:ext cx="1714500" cy="71697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Selection </a:t>
            </a:r>
          </a:p>
        </p:txBody>
      </p:sp>
      <p:sp>
        <p:nvSpPr>
          <p:cNvPr id="8" name="Oval 7">
            <a:extLst>
              <a:ext uri="{FF2B5EF4-FFF2-40B4-BE49-F238E27FC236}">
                <a16:creationId xmlns:a16="http://schemas.microsoft.com/office/drawing/2014/main" id="{9FE3CB3D-792D-8E86-57BC-9F67F2AE84A0}"/>
              </a:ext>
            </a:extLst>
          </p:cNvPr>
          <p:cNvSpPr/>
          <p:nvPr/>
        </p:nvSpPr>
        <p:spPr>
          <a:xfrm>
            <a:off x="4699066" y="1322443"/>
            <a:ext cx="1714500" cy="71697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Decisions </a:t>
            </a:r>
          </a:p>
        </p:txBody>
      </p:sp>
      <p:sp>
        <p:nvSpPr>
          <p:cNvPr id="9" name="Oval 8">
            <a:extLst>
              <a:ext uri="{FF2B5EF4-FFF2-40B4-BE49-F238E27FC236}">
                <a16:creationId xmlns:a16="http://schemas.microsoft.com/office/drawing/2014/main" id="{3FA923BF-5505-900D-9BC6-2030133CFC52}"/>
              </a:ext>
            </a:extLst>
          </p:cNvPr>
          <p:cNvSpPr/>
          <p:nvPr/>
        </p:nvSpPr>
        <p:spPr>
          <a:xfrm>
            <a:off x="276043" y="2217945"/>
            <a:ext cx="1714500" cy="71697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Pathways </a:t>
            </a:r>
          </a:p>
        </p:txBody>
      </p:sp>
      <p:sp>
        <p:nvSpPr>
          <p:cNvPr id="10" name="Oval 9">
            <a:extLst>
              <a:ext uri="{FF2B5EF4-FFF2-40B4-BE49-F238E27FC236}">
                <a16:creationId xmlns:a16="http://schemas.microsoft.com/office/drawing/2014/main" id="{2159C101-14C0-EA1D-DCD5-529D5A6E8D82}"/>
              </a:ext>
            </a:extLst>
          </p:cNvPr>
          <p:cNvSpPr/>
          <p:nvPr/>
        </p:nvSpPr>
        <p:spPr>
          <a:xfrm>
            <a:off x="4757738" y="2217766"/>
            <a:ext cx="1714500" cy="71697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Possibilities </a:t>
            </a:r>
          </a:p>
        </p:txBody>
      </p:sp>
      <p:sp>
        <p:nvSpPr>
          <p:cNvPr id="12" name="TextBox 11">
            <a:extLst>
              <a:ext uri="{FF2B5EF4-FFF2-40B4-BE49-F238E27FC236}">
                <a16:creationId xmlns:a16="http://schemas.microsoft.com/office/drawing/2014/main" id="{1D6AE0E1-22E0-54BC-8BCD-E5BDE29F41A0}"/>
              </a:ext>
            </a:extLst>
          </p:cNvPr>
          <p:cNvSpPr txBox="1"/>
          <p:nvPr/>
        </p:nvSpPr>
        <p:spPr>
          <a:xfrm>
            <a:off x="210022" y="4523733"/>
            <a:ext cx="6382800" cy="430887"/>
          </a:xfrm>
          <a:prstGeom prst="rect">
            <a:avLst/>
          </a:prstGeom>
          <a:noFill/>
        </p:spPr>
        <p:txBody>
          <a:bodyPr wrap="square">
            <a:spAutoFit/>
          </a:bodyPr>
          <a:lstStyle/>
          <a:p>
            <a:r>
              <a:rPr lang="en-GB" sz="1100" dirty="0">
                <a:latin typeface="OpenDyslexic" panose="00000500000000000000" pitchFamily="50" charset="0"/>
              </a:rPr>
              <a:t>This is all about making some very important decisions based on facts information and preferences.</a:t>
            </a:r>
          </a:p>
        </p:txBody>
      </p:sp>
      <p:sp>
        <p:nvSpPr>
          <p:cNvPr id="4" name="Slide Number Placeholder 3">
            <a:extLst>
              <a:ext uri="{FF2B5EF4-FFF2-40B4-BE49-F238E27FC236}">
                <a16:creationId xmlns:a16="http://schemas.microsoft.com/office/drawing/2014/main" id="{28F81998-CA9F-6654-3C7C-C7D8E5983722}"/>
              </a:ext>
            </a:extLst>
          </p:cNvPr>
          <p:cNvSpPr>
            <a:spLocks noGrp="1"/>
          </p:cNvSpPr>
          <p:nvPr>
            <p:ph type="sldNum" sz="quarter" idx="12"/>
          </p:nvPr>
        </p:nvSpPr>
        <p:spPr/>
        <p:txBody>
          <a:bodyPr/>
          <a:lstStyle/>
          <a:p>
            <a:fld id="{31703346-2D8B-49AA-BA3B-4D0A8E037A27}" type="slidenum">
              <a:rPr lang="en-GB" sz="1100" smtClean="0">
                <a:latin typeface="OpenDyslexic" panose="00000500000000000000" pitchFamily="50" charset="0"/>
              </a:rPr>
              <a:t>3</a:t>
            </a:fld>
            <a:endParaRPr lang="en-GB" sz="1100">
              <a:latin typeface="OpenDyslexic" panose="00000500000000000000" pitchFamily="50" charset="0"/>
            </a:endParaRPr>
          </a:p>
        </p:txBody>
      </p:sp>
      <p:sp>
        <p:nvSpPr>
          <p:cNvPr id="11" name="TextBox 10">
            <a:extLst>
              <a:ext uri="{FF2B5EF4-FFF2-40B4-BE49-F238E27FC236}">
                <a16:creationId xmlns:a16="http://schemas.microsoft.com/office/drawing/2014/main" id="{0A2D2D4D-3366-A055-8BE4-18C0C870DA8E}"/>
              </a:ext>
            </a:extLst>
          </p:cNvPr>
          <p:cNvSpPr txBox="1"/>
          <p:nvPr/>
        </p:nvSpPr>
        <p:spPr>
          <a:xfrm>
            <a:off x="-51440" y="3600826"/>
            <a:ext cx="6909440" cy="923330"/>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______________________________________________________________________________________________________________________________________________________________________________</a:t>
            </a:r>
          </a:p>
        </p:txBody>
      </p:sp>
      <p:sp>
        <p:nvSpPr>
          <p:cNvPr id="14" name="Title 1">
            <a:extLst>
              <a:ext uri="{FF2B5EF4-FFF2-40B4-BE49-F238E27FC236}">
                <a16:creationId xmlns:a16="http://schemas.microsoft.com/office/drawing/2014/main" id="{58205A51-9BE1-391D-13E2-470F51FE860A}"/>
              </a:ext>
            </a:extLst>
          </p:cNvPr>
          <p:cNvSpPr txBox="1">
            <a:spLocks/>
          </p:cNvSpPr>
          <p:nvPr/>
        </p:nvSpPr>
        <p:spPr>
          <a:xfrm>
            <a:off x="158975" y="4921126"/>
            <a:ext cx="6313263" cy="43088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What are option choices?</a:t>
            </a:r>
          </a:p>
        </p:txBody>
      </p:sp>
      <p:graphicFrame>
        <p:nvGraphicFramePr>
          <p:cNvPr id="15" name="Diagram 14">
            <a:extLst>
              <a:ext uri="{FF2B5EF4-FFF2-40B4-BE49-F238E27FC236}">
                <a16:creationId xmlns:a16="http://schemas.microsoft.com/office/drawing/2014/main" id="{2B7F01D1-9258-9971-A249-7E650F696DF1}"/>
              </a:ext>
            </a:extLst>
          </p:cNvPr>
          <p:cNvGraphicFramePr/>
          <p:nvPr>
            <p:extLst>
              <p:ext uri="{D42A27DB-BD31-4B8C-83A1-F6EECF244321}">
                <p14:modId xmlns:p14="http://schemas.microsoft.com/office/powerpoint/2010/main" val="2625926813"/>
              </p:ext>
            </p:extLst>
          </p:nvPr>
        </p:nvGraphicFramePr>
        <p:xfrm>
          <a:off x="244791" y="5190243"/>
          <a:ext cx="6313262" cy="2474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ontent Placeholder 2">
            <a:extLst>
              <a:ext uri="{FF2B5EF4-FFF2-40B4-BE49-F238E27FC236}">
                <a16:creationId xmlns:a16="http://schemas.microsoft.com/office/drawing/2014/main" id="{EF7D15B6-6453-5CFC-4CB3-3FB427075248}"/>
              </a:ext>
            </a:extLst>
          </p:cNvPr>
          <p:cNvSpPr txBox="1">
            <a:spLocks/>
          </p:cNvSpPr>
          <p:nvPr/>
        </p:nvSpPr>
        <p:spPr>
          <a:xfrm>
            <a:off x="210022" y="8674995"/>
            <a:ext cx="6452240" cy="211270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1100" dirty="0">
                <a:latin typeface="OpenDyslexic" panose="00000500000000000000" pitchFamily="50" charset="0"/>
              </a:rPr>
              <a:t>What did you/your family do before making a big decision?</a:t>
            </a:r>
          </a:p>
          <a:p>
            <a:pPr marL="0" indent="0">
              <a:buFont typeface="Arial" panose="020B0604020202020204" pitchFamily="34" charset="0"/>
              <a:buNone/>
            </a:pPr>
            <a:endParaRPr lang="en-GB" sz="1100" dirty="0">
              <a:latin typeface="OpenDyslexic" panose="00000500000000000000" pitchFamily="50" charset="0"/>
            </a:endParaRPr>
          </a:p>
        </p:txBody>
      </p:sp>
    </p:spTree>
    <p:extLst>
      <p:ext uri="{BB962C8B-B14F-4D97-AF65-F5344CB8AC3E}">
        <p14:creationId xmlns:p14="http://schemas.microsoft.com/office/powerpoint/2010/main" val="400565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animBg="1"/>
      <p:bldP spid="7" grpId="0" animBg="1"/>
      <p:bldP spid="8" grpId="0" animBg="1"/>
      <p:bldP spid="9" grpId="0" animBg="1"/>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6" y="94290"/>
            <a:ext cx="5915025" cy="414142"/>
          </a:xfrm>
        </p:spPr>
        <p:txBody>
          <a:bodyPr>
            <a:normAutofit/>
          </a:bodyPr>
          <a:lstStyle/>
          <a:p>
            <a:r>
              <a:rPr lang="en-GB" sz="1100" dirty="0">
                <a:latin typeface="OpenDyslexic" panose="00000500000000000000" pitchFamily="50" charset="0"/>
              </a:rPr>
              <a:t>What not to do!</a:t>
            </a:r>
          </a:p>
        </p:txBody>
      </p:sp>
      <p:sp>
        <p:nvSpPr>
          <p:cNvPr id="6" name="TextBox 5">
            <a:extLst>
              <a:ext uri="{FF2B5EF4-FFF2-40B4-BE49-F238E27FC236}">
                <a16:creationId xmlns:a16="http://schemas.microsoft.com/office/drawing/2014/main" id="{08288C16-6930-2051-C9D3-3C8A223BB119}"/>
              </a:ext>
            </a:extLst>
          </p:cNvPr>
          <p:cNvSpPr txBox="1"/>
          <p:nvPr/>
        </p:nvSpPr>
        <p:spPr>
          <a:xfrm>
            <a:off x="1714500" y="89452"/>
            <a:ext cx="3429000" cy="261610"/>
          </a:xfrm>
          <a:prstGeom prst="rect">
            <a:avLst/>
          </a:prstGeom>
          <a:noFill/>
        </p:spPr>
        <p:txBody>
          <a:bodyPr wrap="square">
            <a:spAutoFit/>
          </a:bodyPr>
          <a:lstStyle/>
          <a:p>
            <a:r>
              <a:rPr lang="en-GB" sz="1100" dirty="0">
                <a:latin typeface="OpenDyslexic" panose="00000500000000000000" pitchFamily="50" charset="0"/>
                <a:hlinkClick r:id="rId3"/>
              </a:rPr>
              <a:t>Year 9 Choices - YouTube</a:t>
            </a:r>
            <a:endParaRPr lang="en-GB" sz="1100" dirty="0">
              <a:latin typeface="OpenDyslexic" panose="00000500000000000000" pitchFamily="50" charset="0"/>
            </a:endParaRPr>
          </a:p>
        </p:txBody>
      </p:sp>
      <p:sp>
        <p:nvSpPr>
          <p:cNvPr id="5" name="Slide Number Placeholder 4">
            <a:extLst>
              <a:ext uri="{FF2B5EF4-FFF2-40B4-BE49-F238E27FC236}">
                <a16:creationId xmlns:a16="http://schemas.microsoft.com/office/drawing/2014/main" id="{44FB2432-4B56-0A50-19DA-AE0528DDD155}"/>
              </a:ext>
            </a:extLst>
          </p:cNvPr>
          <p:cNvSpPr>
            <a:spLocks noGrp="1"/>
          </p:cNvSpPr>
          <p:nvPr>
            <p:ph type="sldNum" sz="quarter" idx="12"/>
          </p:nvPr>
        </p:nvSpPr>
        <p:spPr/>
        <p:txBody>
          <a:bodyPr/>
          <a:lstStyle/>
          <a:p>
            <a:fld id="{31703346-2D8B-49AA-BA3B-4D0A8E037A27}" type="slidenum">
              <a:rPr lang="en-GB" sz="1100" smtClean="0">
                <a:latin typeface="OpenDyslexic" panose="00000500000000000000" pitchFamily="50" charset="0"/>
              </a:rPr>
              <a:t>4</a:t>
            </a:fld>
            <a:endParaRPr lang="en-GB" sz="1100">
              <a:latin typeface="OpenDyslexic" panose="00000500000000000000" pitchFamily="50" charset="0"/>
            </a:endParaRPr>
          </a:p>
        </p:txBody>
      </p:sp>
      <p:sp>
        <p:nvSpPr>
          <p:cNvPr id="9" name="TextBox 8">
            <a:extLst>
              <a:ext uri="{FF2B5EF4-FFF2-40B4-BE49-F238E27FC236}">
                <a16:creationId xmlns:a16="http://schemas.microsoft.com/office/drawing/2014/main" id="{B71C126E-DEAA-0CBE-B171-9DF9D2B7392B}"/>
              </a:ext>
            </a:extLst>
          </p:cNvPr>
          <p:cNvSpPr txBox="1"/>
          <p:nvPr/>
        </p:nvSpPr>
        <p:spPr>
          <a:xfrm>
            <a:off x="115294" y="514049"/>
            <a:ext cx="6647290" cy="430887"/>
          </a:xfrm>
          <a:prstGeom prst="rect">
            <a:avLst/>
          </a:prstGeom>
          <a:noFill/>
        </p:spPr>
        <p:txBody>
          <a:bodyPr wrap="square" rtlCol="0">
            <a:spAutoFit/>
          </a:bodyPr>
          <a:lstStyle/>
          <a:p>
            <a:r>
              <a:rPr lang="en-GB" sz="1100" dirty="0">
                <a:latin typeface="OpenDyslexic" panose="00000500000000000000" pitchFamily="50" charset="0"/>
              </a:rPr>
              <a:t>Whilst watching the video, write down 3 things you should not do when making your GCSE option choices. </a:t>
            </a:r>
          </a:p>
        </p:txBody>
      </p:sp>
      <p:sp>
        <p:nvSpPr>
          <p:cNvPr id="10" name="TextBox 9">
            <a:extLst>
              <a:ext uri="{FF2B5EF4-FFF2-40B4-BE49-F238E27FC236}">
                <a16:creationId xmlns:a16="http://schemas.microsoft.com/office/drawing/2014/main" id="{2EED6A48-AFB0-B8AA-AAA7-130CDEA96834}"/>
              </a:ext>
            </a:extLst>
          </p:cNvPr>
          <p:cNvSpPr txBox="1"/>
          <p:nvPr/>
        </p:nvSpPr>
        <p:spPr>
          <a:xfrm>
            <a:off x="0" y="1040237"/>
            <a:ext cx="6858000" cy="1754326"/>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1" name="Content Placeholder 2">
            <a:extLst>
              <a:ext uri="{FF2B5EF4-FFF2-40B4-BE49-F238E27FC236}">
                <a16:creationId xmlns:a16="http://schemas.microsoft.com/office/drawing/2014/main" id="{C9EDF39D-CEB5-D1ED-517C-3737A62016A4}"/>
              </a:ext>
            </a:extLst>
          </p:cNvPr>
          <p:cNvSpPr>
            <a:spLocks noGrp="1"/>
          </p:cNvSpPr>
          <p:nvPr>
            <p:ph idx="1"/>
          </p:nvPr>
        </p:nvSpPr>
        <p:spPr>
          <a:xfrm>
            <a:off x="95416" y="3416051"/>
            <a:ext cx="6647290" cy="7735712"/>
          </a:xfrm>
        </p:spPr>
        <p:txBody>
          <a:bodyPr>
            <a:normAutofit/>
          </a:bodyPr>
          <a:lstStyle/>
          <a:p>
            <a:r>
              <a:rPr lang="en-GB" sz="1100" b="1" dirty="0">
                <a:latin typeface="OpenDyslexic" panose="00000500000000000000" pitchFamily="50" charset="0"/>
              </a:rPr>
              <a:t>Be informed: </a:t>
            </a:r>
          </a:p>
          <a:p>
            <a:endParaRPr lang="en-GB" sz="1100" b="1" dirty="0">
              <a:latin typeface="OpenDyslexic" panose="00000500000000000000" pitchFamily="50" charset="0"/>
            </a:endParaRPr>
          </a:p>
          <a:p>
            <a:endParaRPr lang="en-GB" sz="1100" b="1" dirty="0">
              <a:latin typeface="OpenDyslexic" panose="00000500000000000000" pitchFamily="50" charset="0"/>
            </a:endParaRPr>
          </a:p>
          <a:p>
            <a:endParaRPr lang="en-GB" sz="1100" b="1" dirty="0">
              <a:latin typeface="OpenDyslexic" panose="00000500000000000000" pitchFamily="50" charset="0"/>
            </a:endParaRPr>
          </a:p>
          <a:p>
            <a:endParaRPr lang="en-GB" sz="1100" b="1" dirty="0">
              <a:latin typeface="OpenDyslexic" panose="00000500000000000000" pitchFamily="50" charset="0"/>
            </a:endParaRPr>
          </a:p>
          <a:p>
            <a:r>
              <a:rPr lang="en-GB" sz="1100" b="1" dirty="0">
                <a:latin typeface="OpenDyslexic" panose="00000500000000000000" pitchFamily="50" charset="0"/>
              </a:rPr>
              <a:t>Be reflective: </a:t>
            </a:r>
          </a:p>
          <a:p>
            <a:endParaRPr lang="en-GB" sz="1100" b="1" dirty="0">
              <a:latin typeface="OpenDyslexic" panose="00000500000000000000" pitchFamily="50" charset="0"/>
            </a:endParaRPr>
          </a:p>
          <a:p>
            <a:endParaRPr lang="en-GB" sz="1100" b="1" dirty="0">
              <a:latin typeface="OpenDyslexic" panose="00000500000000000000" pitchFamily="50" charset="0"/>
            </a:endParaRPr>
          </a:p>
          <a:p>
            <a:pPr marL="0" indent="0">
              <a:buNone/>
            </a:pPr>
            <a:endParaRPr lang="en-GB" sz="1100" b="1" dirty="0">
              <a:latin typeface="OpenDyslexic" panose="00000500000000000000" pitchFamily="50" charset="0"/>
            </a:endParaRPr>
          </a:p>
          <a:p>
            <a:endParaRPr lang="en-GB" sz="1100" b="1" dirty="0">
              <a:latin typeface="OpenDyslexic" panose="00000500000000000000" pitchFamily="50" charset="0"/>
            </a:endParaRPr>
          </a:p>
          <a:p>
            <a:r>
              <a:rPr lang="en-GB" sz="1100" b="1" dirty="0">
                <a:latin typeface="OpenDyslexic" panose="00000500000000000000" pitchFamily="50" charset="0"/>
              </a:rPr>
              <a:t>Be patient:</a:t>
            </a:r>
            <a:endParaRPr lang="en-GB" sz="1100" dirty="0">
              <a:latin typeface="OpenDyslexic" panose="00000500000000000000" pitchFamily="50" charset="0"/>
            </a:endParaRPr>
          </a:p>
        </p:txBody>
      </p:sp>
      <p:sp>
        <p:nvSpPr>
          <p:cNvPr id="12" name="TextBox 11">
            <a:extLst>
              <a:ext uri="{FF2B5EF4-FFF2-40B4-BE49-F238E27FC236}">
                <a16:creationId xmlns:a16="http://schemas.microsoft.com/office/drawing/2014/main" id="{BD9766C7-C3B0-4C59-976A-4842D3A11CA0}"/>
              </a:ext>
            </a:extLst>
          </p:cNvPr>
          <p:cNvSpPr txBox="1"/>
          <p:nvPr/>
        </p:nvSpPr>
        <p:spPr>
          <a:xfrm>
            <a:off x="0" y="2794563"/>
            <a:ext cx="6858000" cy="430887"/>
          </a:xfrm>
          <a:prstGeom prst="rect">
            <a:avLst/>
          </a:prstGeom>
          <a:noFill/>
        </p:spPr>
        <p:txBody>
          <a:bodyPr wrap="square" rtlCol="0">
            <a:spAutoFit/>
          </a:bodyPr>
          <a:lstStyle/>
          <a:p>
            <a:r>
              <a:rPr lang="en-GB" sz="1100" dirty="0">
                <a:latin typeface="OpenDyslexic" panose="00000500000000000000" pitchFamily="50" charset="0"/>
              </a:rPr>
              <a:t>Summarise in less than 10 words why these are important things to consider when making your GCSE options. </a:t>
            </a:r>
          </a:p>
        </p:txBody>
      </p:sp>
      <p:sp>
        <p:nvSpPr>
          <p:cNvPr id="13" name="Title 1">
            <a:extLst>
              <a:ext uri="{FF2B5EF4-FFF2-40B4-BE49-F238E27FC236}">
                <a16:creationId xmlns:a16="http://schemas.microsoft.com/office/drawing/2014/main" id="{D864D012-3472-707F-984A-97194B589672}"/>
              </a:ext>
            </a:extLst>
          </p:cNvPr>
          <p:cNvSpPr txBox="1">
            <a:spLocks/>
          </p:cNvSpPr>
          <p:nvPr/>
        </p:nvSpPr>
        <p:spPr>
          <a:xfrm>
            <a:off x="115294" y="7298840"/>
            <a:ext cx="5915025" cy="43313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Quiz – Have you been listening?</a:t>
            </a:r>
          </a:p>
        </p:txBody>
      </p:sp>
      <p:sp>
        <p:nvSpPr>
          <p:cNvPr id="14" name="Content Placeholder 2">
            <a:extLst>
              <a:ext uri="{FF2B5EF4-FFF2-40B4-BE49-F238E27FC236}">
                <a16:creationId xmlns:a16="http://schemas.microsoft.com/office/drawing/2014/main" id="{FEF40E1A-22E2-95F8-ED66-DC892A1D36B8}"/>
              </a:ext>
            </a:extLst>
          </p:cNvPr>
          <p:cNvSpPr txBox="1">
            <a:spLocks/>
          </p:cNvSpPr>
          <p:nvPr/>
        </p:nvSpPr>
        <p:spPr>
          <a:xfrm>
            <a:off x="115294" y="7731977"/>
            <a:ext cx="5915025" cy="786542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9322" indent="-289322">
              <a:buFont typeface="+mj-lt"/>
              <a:buAutoNum type="arabicPeriod"/>
            </a:pPr>
            <a:r>
              <a:rPr lang="en-GB" sz="1100" dirty="0">
                <a:latin typeface="OpenDyslexic" panose="00000500000000000000" pitchFamily="50" charset="0"/>
              </a:rPr>
              <a:t>What do we mean by Post-16?</a:t>
            </a: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r>
              <a:rPr lang="en-GB" sz="1100" dirty="0">
                <a:latin typeface="OpenDyslexic" panose="00000500000000000000" pitchFamily="50" charset="0"/>
              </a:rPr>
              <a:t>Give one thing you should NOT do when choosing your options.</a:t>
            </a: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r>
              <a:rPr lang="en-GB" sz="1100" dirty="0">
                <a:latin typeface="OpenDyslexic" panose="00000500000000000000" pitchFamily="50" charset="0"/>
              </a:rPr>
              <a:t>When is the deadline for making your option choices?</a:t>
            </a: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endParaRPr lang="en-GB" sz="1100" dirty="0">
              <a:latin typeface="OpenDyslexic" panose="00000500000000000000" pitchFamily="50" charset="0"/>
            </a:endParaRPr>
          </a:p>
          <a:p>
            <a:pPr marL="289322" indent="-289322">
              <a:buFont typeface="+mj-lt"/>
              <a:buAutoNum type="arabicPeriod"/>
            </a:pPr>
            <a:r>
              <a:rPr lang="en-GB" sz="1100" dirty="0">
                <a:latin typeface="OpenDyslexic" panose="00000500000000000000" pitchFamily="50" charset="0"/>
              </a:rPr>
              <a:t>Name someone you can ask for support or help with your choices.</a:t>
            </a:r>
          </a:p>
          <a:p>
            <a:endParaRPr lang="en-GB" sz="1100" dirty="0">
              <a:latin typeface="OpenDyslexic" panose="00000500000000000000" pitchFamily="50" charset="0"/>
            </a:endParaRPr>
          </a:p>
          <a:p>
            <a:endParaRPr lang="en-GB" sz="1100" dirty="0">
              <a:latin typeface="OpenDyslexic" panose="00000500000000000000" pitchFamily="50" charset="0"/>
            </a:endParaRPr>
          </a:p>
        </p:txBody>
      </p:sp>
      <p:sp>
        <p:nvSpPr>
          <p:cNvPr id="15" name="TextBox 14">
            <a:extLst>
              <a:ext uri="{FF2B5EF4-FFF2-40B4-BE49-F238E27FC236}">
                <a16:creationId xmlns:a16="http://schemas.microsoft.com/office/drawing/2014/main" id="{705E4644-6732-168B-2E90-E35A926CF094}"/>
              </a:ext>
            </a:extLst>
          </p:cNvPr>
          <p:cNvSpPr txBox="1"/>
          <p:nvPr/>
        </p:nvSpPr>
        <p:spPr>
          <a:xfrm>
            <a:off x="115294" y="3700130"/>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6" name="TextBox 15">
            <a:extLst>
              <a:ext uri="{FF2B5EF4-FFF2-40B4-BE49-F238E27FC236}">
                <a16:creationId xmlns:a16="http://schemas.microsoft.com/office/drawing/2014/main" id="{AC8AB80F-11D0-2DC9-A098-A055407A79CB}"/>
              </a:ext>
            </a:extLst>
          </p:cNvPr>
          <p:cNvSpPr txBox="1"/>
          <p:nvPr/>
        </p:nvSpPr>
        <p:spPr>
          <a:xfrm>
            <a:off x="66393" y="4961620"/>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7" name="TextBox 16">
            <a:extLst>
              <a:ext uri="{FF2B5EF4-FFF2-40B4-BE49-F238E27FC236}">
                <a16:creationId xmlns:a16="http://schemas.microsoft.com/office/drawing/2014/main" id="{088FAB62-D4D3-6E96-465D-861EAD62FC83}"/>
              </a:ext>
            </a:extLst>
          </p:cNvPr>
          <p:cNvSpPr txBox="1"/>
          <p:nvPr/>
        </p:nvSpPr>
        <p:spPr>
          <a:xfrm>
            <a:off x="144317" y="6130230"/>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8" name="TextBox 17">
            <a:extLst>
              <a:ext uri="{FF2B5EF4-FFF2-40B4-BE49-F238E27FC236}">
                <a16:creationId xmlns:a16="http://schemas.microsoft.com/office/drawing/2014/main" id="{00054AD6-1E58-0364-ACFB-BA393B6D131C}"/>
              </a:ext>
            </a:extLst>
          </p:cNvPr>
          <p:cNvSpPr txBox="1"/>
          <p:nvPr/>
        </p:nvSpPr>
        <p:spPr>
          <a:xfrm>
            <a:off x="66393" y="7840123"/>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9" name="TextBox 18">
            <a:extLst>
              <a:ext uri="{FF2B5EF4-FFF2-40B4-BE49-F238E27FC236}">
                <a16:creationId xmlns:a16="http://schemas.microsoft.com/office/drawing/2014/main" id="{E6C1FC1F-BE9B-ADBA-294E-B3B386457810}"/>
              </a:ext>
            </a:extLst>
          </p:cNvPr>
          <p:cNvSpPr txBox="1"/>
          <p:nvPr/>
        </p:nvSpPr>
        <p:spPr>
          <a:xfrm>
            <a:off x="99129" y="8912601"/>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20" name="TextBox 19">
            <a:extLst>
              <a:ext uri="{FF2B5EF4-FFF2-40B4-BE49-F238E27FC236}">
                <a16:creationId xmlns:a16="http://schemas.microsoft.com/office/drawing/2014/main" id="{00A71454-57D6-9492-D880-CB1D63B2B831}"/>
              </a:ext>
            </a:extLst>
          </p:cNvPr>
          <p:cNvSpPr txBox="1"/>
          <p:nvPr/>
        </p:nvSpPr>
        <p:spPr>
          <a:xfrm>
            <a:off x="99129" y="9922402"/>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21" name="TextBox 20">
            <a:extLst>
              <a:ext uri="{FF2B5EF4-FFF2-40B4-BE49-F238E27FC236}">
                <a16:creationId xmlns:a16="http://schemas.microsoft.com/office/drawing/2014/main" id="{C37DCBE0-33E8-A7AE-67DD-B53CD43D35BC}"/>
              </a:ext>
            </a:extLst>
          </p:cNvPr>
          <p:cNvSpPr txBox="1"/>
          <p:nvPr/>
        </p:nvSpPr>
        <p:spPr>
          <a:xfrm>
            <a:off x="99129" y="10935378"/>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407625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9BF6B6-862C-906B-5F80-C5957F0BE4CB}"/>
              </a:ext>
            </a:extLst>
          </p:cNvPr>
          <p:cNvSpPr>
            <a:spLocks noGrp="1"/>
          </p:cNvSpPr>
          <p:nvPr>
            <p:ph type="sldNum" sz="quarter" idx="12"/>
          </p:nvPr>
        </p:nvSpPr>
        <p:spPr/>
        <p:txBody>
          <a:bodyPr/>
          <a:lstStyle/>
          <a:p>
            <a:fld id="{31703346-2D8B-49AA-BA3B-4D0A8E037A27}" type="slidenum">
              <a:rPr lang="en-GB" sz="1400" smtClean="0">
                <a:latin typeface="OpenDyslexic" panose="00000500000000000000" pitchFamily="50" charset="0"/>
              </a:rPr>
              <a:t>5</a:t>
            </a:fld>
            <a:endParaRPr lang="en-GB" sz="1400">
              <a:latin typeface="OpenDyslexic" panose="00000500000000000000" pitchFamily="50" charset="0"/>
            </a:endParaRPr>
          </a:p>
        </p:txBody>
      </p:sp>
      <p:sp>
        <p:nvSpPr>
          <p:cNvPr id="10" name="TextBox 9">
            <a:extLst>
              <a:ext uri="{FF2B5EF4-FFF2-40B4-BE49-F238E27FC236}">
                <a16:creationId xmlns:a16="http://schemas.microsoft.com/office/drawing/2014/main" id="{31A2DB71-6A15-BFA5-5859-28665C479610}"/>
              </a:ext>
            </a:extLst>
          </p:cNvPr>
          <p:cNvSpPr txBox="1"/>
          <p:nvPr/>
        </p:nvSpPr>
        <p:spPr>
          <a:xfrm>
            <a:off x="-9354" y="0"/>
            <a:ext cx="6858000" cy="261610"/>
          </a:xfrm>
          <a:prstGeom prst="rect">
            <a:avLst/>
          </a:prstGeom>
          <a:noFill/>
        </p:spPr>
        <p:txBody>
          <a:bodyPr wrap="square" rtlCol="0">
            <a:spAutoFit/>
          </a:bodyPr>
          <a:lstStyle/>
          <a:p>
            <a:r>
              <a:rPr lang="en-GB" sz="1100" u="sng" dirty="0">
                <a:latin typeface="OpenDyslexic" panose="00000500000000000000" pitchFamily="50" charset="0"/>
              </a:rPr>
              <a:t>BQ3: what are taster sessions? </a:t>
            </a:r>
          </a:p>
        </p:txBody>
      </p:sp>
      <p:graphicFrame>
        <p:nvGraphicFramePr>
          <p:cNvPr id="12" name="Table 11">
            <a:extLst>
              <a:ext uri="{FF2B5EF4-FFF2-40B4-BE49-F238E27FC236}">
                <a16:creationId xmlns:a16="http://schemas.microsoft.com/office/drawing/2014/main" id="{B985AA8E-BEF6-0A10-C93B-377FCC0EA3EC}"/>
              </a:ext>
            </a:extLst>
          </p:cNvPr>
          <p:cNvGraphicFramePr>
            <a:graphicFrameLocks noGrp="1"/>
          </p:cNvGraphicFramePr>
          <p:nvPr>
            <p:extLst>
              <p:ext uri="{D42A27DB-BD31-4B8C-83A1-F6EECF244321}">
                <p14:modId xmlns:p14="http://schemas.microsoft.com/office/powerpoint/2010/main" val="2767767176"/>
              </p:ext>
            </p:extLst>
          </p:nvPr>
        </p:nvGraphicFramePr>
        <p:xfrm>
          <a:off x="186660" y="4775480"/>
          <a:ext cx="1558090" cy="2641041"/>
        </p:xfrm>
        <a:graphic>
          <a:graphicData uri="http://schemas.openxmlformats.org/drawingml/2006/table">
            <a:tbl>
              <a:tblPr firstRow="1" bandRow="1">
                <a:tableStyleId>{5940675A-B579-460E-94D1-54222C63F5DA}</a:tableStyleId>
              </a:tblPr>
              <a:tblGrid>
                <a:gridCol w="1558090">
                  <a:extLst>
                    <a:ext uri="{9D8B030D-6E8A-4147-A177-3AD203B41FA5}">
                      <a16:colId xmlns:a16="http://schemas.microsoft.com/office/drawing/2014/main" val="2459721655"/>
                    </a:ext>
                  </a:extLst>
                </a:gridCol>
              </a:tblGrid>
              <a:tr h="652635">
                <a:tc>
                  <a:txBody>
                    <a:bodyPr/>
                    <a:lstStyle/>
                    <a:p>
                      <a:r>
                        <a:rPr lang="en-GB" sz="1200" b="0" dirty="0">
                          <a:solidFill>
                            <a:schemeClr val="tx1"/>
                          </a:solidFill>
                          <a:latin typeface="OpenDyslexic" panose="00000500000000000000" pitchFamily="50" charset="0"/>
                        </a:rPr>
                        <a:t>Options </a:t>
                      </a:r>
                    </a:p>
                  </a:txBody>
                  <a:tcPr/>
                </a:tc>
                <a:extLst>
                  <a:ext uri="{0D108BD9-81ED-4DB2-BD59-A6C34878D82A}">
                    <a16:rowId xmlns:a16="http://schemas.microsoft.com/office/drawing/2014/main" val="1700317829"/>
                  </a:ext>
                </a:extLst>
              </a:tr>
              <a:tr h="652635">
                <a:tc>
                  <a:txBody>
                    <a:bodyPr/>
                    <a:lstStyle/>
                    <a:p>
                      <a:r>
                        <a:rPr lang="en-GB" sz="1200" b="0" dirty="0">
                          <a:solidFill>
                            <a:schemeClr val="tx1"/>
                          </a:solidFill>
                          <a:latin typeface="OpenDyslexic" panose="00000500000000000000" pitchFamily="50" charset="0"/>
                        </a:rPr>
                        <a:t>GCSEs</a:t>
                      </a:r>
                    </a:p>
                  </a:txBody>
                  <a:tcPr/>
                </a:tc>
                <a:extLst>
                  <a:ext uri="{0D108BD9-81ED-4DB2-BD59-A6C34878D82A}">
                    <a16:rowId xmlns:a16="http://schemas.microsoft.com/office/drawing/2014/main" val="3206510587"/>
                  </a:ext>
                </a:extLst>
              </a:tr>
              <a:tr h="652635">
                <a:tc>
                  <a:txBody>
                    <a:bodyPr/>
                    <a:lstStyle/>
                    <a:p>
                      <a:r>
                        <a:rPr lang="en-GB" sz="1200" b="0" dirty="0">
                          <a:solidFill>
                            <a:schemeClr val="tx1"/>
                          </a:solidFill>
                          <a:latin typeface="OpenDyslexic" panose="00000500000000000000" pitchFamily="50" charset="0"/>
                        </a:rPr>
                        <a:t>Careers</a:t>
                      </a:r>
                    </a:p>
                  </a:txBody>
                  <a:tcPr/>
                </a:tc>
                <a:extLst>
                  <a:ext uri="{0D108BD9-81ED-4DB2-BD59-A6C34878D82A}">
                    <a16:rowId xmlns:a16="http://schemas.microsoft.com/office/drawing/2014/main" val="3103471996"/>
                  </a:ext>
                </a:extLst>
              </a:tr>
              <a:tr h="683136">
                <a:tc>
                  <a:txBody>
                    <a:bodyPr/>
                    <a:lstStyle/>
                    <a:p>
                      <a:r>
                        <a:rPr lang="en-GB" sz="1200" b="0" dirty="0">
                          <a:solidFill>
                            <a:schemeClr val="tx1"/>
                          </a:solidFill>
                          <a:latin typeface="OpenDyslexic" panose="00000500000000000000" pitchFamily="50" charset="0"/>
                        </a:rPr>
                        <a:t>Choices </a:t>
                      </a:r>
                    </a:p>
                  </a:txBody>
                  <a:tcPr/>
                </a:tc>
                <a:extLst>
                  <a:ext uri="{0D108BD9-81ED-4DB2-BD59-A6C34878D82A}">
                    <a16:rowId xmlns:a16="http://schemas.microsoft.com/office/drawing/2014/main" val="3361210276"/>
                  </a:ext>
                </a:extLst>
              </a:tr>
            </a:tbl>
          </a:graphicData>
        </a:graphic>
      </p:graphicFrame>
      <p:graphicFrame>
        <p:nvGraphicFramePr>
          <p:cNvPr id="13" name="Table 12">
            <a:extLst>
              <a:ext uri="{FF2B5EF4-FFF2-40B4-BE49-F238E27FC236}">
                <a16:creationId xmlns:a16="http://schemas.microsoft.com/office/drawing/2014/main" id="{23631DF1-3881-518D-1199-07FB96C6CBB8}"/>
              </a:ext>
            </a:extLst>
          </p:cNvPr>
          <p:cNvGraphicFramePr>
            <a:graphicFrameLocks noGrp="1"/>
          </p:cNvGraphicFramePr>
          <p:nvPr>
            <p:extLst>
              <p:ext uri="{D42A27DB-BD31-4B8C-83A1-F6EECF244321}">
                <p14:modId xmlns:p14="http://schemas.microsoft.com/office/powerpoint/2010/main" val="3920606637"/>
              </p:ext>
            </p:extLst>
          </p:nvPr>
        </p:nvGraphicFramePr>
        <p:xfrm>
          <a:off x="2041516" y="4775479"/>
          <a:ext cx="4609555" cy="2641041"/>
        </p:xfrm>
        <a:graphic>
          <a:graphicData uri="http://schemas.openxmlformats.org/drawingml/2006/table">
            <a:tbl>
              <a:tblPr firstRow="1" bandRow="1">
                <a:tableStyleId>{5940675A-B579-460E-94D1-54222C63F5DA}</a:tableStyleId>
              </a:tblPr>
              <a:tblGrid>
                <a:gridCol w="4609555">
                  <a:extLst>
                    <a:ext uri="{9D8B030D-6E8A-4147-A177-3AD203B41FA5}">
                      <a16:colId xmlns:a16="http://schemas.microsoft.com/office/drawing/2014/main" val="3273685810"/>
                    </a:ext>
                  </a:extLst>
                </a:gridCol>
              </a:tblGrid>
              <a:tr h="662336">
                <a:tc>
                  <a:txBody>
                    <a:bodyPr/>
                    <a:lstStyle/>
                    <a:p>
                      <a:r>
                        <a:rPr lang="en-GB" sz="1200" b="0" i="0" kern="1200" dirty="0">
                          <a:solidFill>
                            <a:schemeClr val="tx1"/>
                          </a:solidFill>
                          <a:effectLst/>
                          <a:latin typeface="OpenDyslexic" panose="00000500000000000000" pitchFamily="50" charset="0"/>
                          <a:ea typeface="+mn-ea"/>
                          <a:cs typeface="+mn-cs"/>
                        </a:rPr>
                        <a:t>an occupation undertaken for a significant period of a person's life and with opportunities for progress.</a:t>
                      </a:r>
                      <a:endParaRPr lang="en-GB" sz="1200" b="0" dirty="0">
                        <a:solidFill>
                          <a:schemeClr val="tx1"/>
                        </a:solidFill>
                        <a:latin typeface="OpenDyslexic" panose="00000500000000000000" pitchFamily="50" charset="0"/>
                      </a:endParaRPr>
                    </a:p>
                  </a:txBody>
                  <a:tcPr/>
                </a:tc>
                <a:extLst>
                  <a:ext uri="{0D108BD9-81ED-4DB2-BD59-A6C34878D82A}">
                    <a16:rowId xmlns:a16="http://schemas.microsoft.com/office/drawing/2014/main" val="129922493"/>
                  </a:ext>
                </a:extLst>
              </a:tr>
              <a:tr h="631501">
                <a:tc>
                  <a:txBody>
                    <a:bodyPr/>
                    <a:lstStyle/>
                    <a:p>
                      <a:r>
                        <a:rPr lang="en-GB" sz="1200" b="0" dirty="0">
                          <a:solidFill>
                            <a:schemeClr val="tx1"/>
                          </a:solidFill>
                          <a:latin typeface="OpenDyslexic" panose="00000500000000000000" pitchFamily="50" charset="0"/>
                        </a:rPr>
                        <a:t>Choosing your GCSE subjects </a:t>
                      </a:r>
                    </a:p>
                  </a:txBody>
                  <a:tcPr/>
                </a:tc>
                <a:extLst>
                  <a:ext uri="{0D108BD9-81ED-4DB2-BD59-A6C34878D82A}">
                    <a16:rowId xmlns:a16="http://schemas.microsoft.com/office/drawing/2014/main" val="4280966836"/>
                  </a:ext>
                </a:extLst>
              </a:tr>
              <a:tr h="652552">
                <a:tc>
                  <a:txBody>
                    <a:bodyPr/>
                    <a:lstStyle/>
                    <a:p>
                      <a:r>
                        <a:rPr lang="en-GB" sz="1200" b="0" dirty="0">
                          <a:solidFill>
                            <a:schemeClr val="tx1"/>
                          </a:solidFill>
                          <a:latin typeface="OpenDyslexic" panose="00000500000000000000" pitchFamily="50" charset="0"/>
                        </a:rPr>
                        <a:t>Alternatives, option, possibility, preference </a:t>
                      </a:r>
                    </a:p>
                  </a:txBody>
                  <a:tcPr/>
                </a:tc>
                <a:extLst>
                  <a:ext uri="{0D108BD9-81ED-4DB2-BD59-A6C34878D82A}">
                    <a16:rowId xmlns:a16="http://schemas.microsoft.com/office/drawing/2014/main" val="1101503637"/>
                  </a:ext>
                </a:extLst>
              </a:tr>
              <a:tr h="694652">
                <a:tc>
                  <a:txBody>
                    <a:bodyPr/>
                    <a:lstStyle/>
                    <a:p>
                      <a:r>
                        <a:rPr lang="en-GB" sz="1200" b="0" i="0" kern="1200" dirty="0">
                          <a:solidFill>
                            <a:schemeClr val="dk1"/>
                          </a:solidFill>
                          <a:effectLst/>
                          <a:latin typeface="OpenDyslexic" panose="00000500000000000000" pitchFamily="50" charset="0"/>
                          <a:ea typeface="+mn-ea"/>
                          <a:cs typeface="+mn-cs"/>
                        </a:rPr>
                        <a:t>An academic qualification studied and achieved by sitting exams at the end of year 11. </a:t>
                      </a:r>
                    </a:p>
                  </a:txBody>
                  <a:tcPr/>
                </a:tc>
                <a:extLst>
                  <a:ext uri="{0D108BD9-81ED-4DB2-BD59-A6C34878D82A}">
                    <a16:rowId xmlns:a16="http://schemas.microsoft.com/office/drawing/2014/main" val="4147536275"/>
                  </a:ext>
                </a:extLst>
              </a:tr>
            </a:tbl>
          </a:graphicData>
        </a:graphic>
      </p:graphicFrame>
      <p:sp>
        <p:nvSpPr>
          <p:cNvPr id="14" name="TextBox 13">
            <a:extLst>
              <a:ext uri="{FF2B5EF4-FFF2-40B4-BE49-F238E27FC236}">
                <a16:creationId xmlns:a16="http://schemas.microsoft.com/office/drawing/2014/main" id="{B7DDF387-3FAF-42E7-A45B-2B02E2593AE4}"/>
              </a:ext>
            </a:extLst>
          </p:cNvPr>
          <p:cNvSpPr txBox="1"/>
          <p:nvPr/>
        </p:nvSpPr>
        <p:spPr>
          <a:xfrm>
            <a:off x="0" y="875139"/>
            <a:ext cx="6858000" cy="646331"/>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a:t>
            </a:r>
          </a:p>
        </p:txBody>
      </p:sp>
      <p:sp>
        <p:nvSpPr>
          <p:cNvPr id="15" name="TextBox 14">
            <a:extLst>
              <a:ext uri="{FF2B5EF4-FFF2-40B4-BE49-F238E27FC236}">
                <a16:creationId xmlns:a16="http://schemas.microsoft.com/office/drawing/2014/main" id="{5AF7A405-4A17-D179-76F6-9C79413CBC98}"/>
              </a:ext>
            </a:extLst>
          </p:cNvPr>
          <p:cNvSpPr txBox="1"/>
          <p:nvPr/>
        </p:nvSpPr>
        <p:spPr>
          <a:xfrm>
            <a:off x="-39959" y="1676980"/>
            <a:ext cx="6858000" cy="646331"/>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a:t>
            </a:r>
          </a:p>
        </p:txBody>
      </p:sp>
      <p:sp>
        <p:nvSpPr>
          <p:cNvPr id="16" name="TextBox 15">
            <a:extLst>
              <a:ext uri="{FF2B5EF4-FFF2-40B4-BE49-F238E27FC236}">
                <a16:creationId xmlns:a16="http://schemas.microsoft.com/office/drawing/2014/main" id="{1F5CC7D2-2F7D-48BA-667D-7A40308D3D4E}"/>
              </a:ext>
            </a:extLst>
          </p:cNvPr>
          <p:cNvSpPr txBox="1"/>
          <p:nvPr/>
        </p:nvSpPr>
        <p:spPr>
          <a:xfrm>
            <a:off x="0" y="2676228"/>
            <a:ext cx="6858000" cy="646331"/>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a:t>
            </a:r>
          </a:p>
        </p:txBody>
      </p:sp>
      <p:sp>
        <p:nvSpPr>
          <p:cNvPr id="17" name="TextBox 16">
            <a:extLst>
              <a:ext uri="{FF2B5EF4-FFF2-40B4-BE49-F238E27FC236}">
                <a16:creationId xmlns:a16="http://schemas.microsoft.com/office/drawing/2014/main" id="{CCFC5C08-ED06-5B98-A2FB-A931A993E603}"/>
              </a:ext>
            </a:extLst>
          </p:cNvPr>
          <p:cNvSpPr txBox="1"/>
          <p:nvPr/>
        </p:nvSpPr>
        <p:spPr>
          <a:xfrm>
            <a:off x="-39959" y="3623061"/>
            <a:ext cx="6858000" cy="923330"/>
          </a:xfrm>
          <a:prstGeom prst="rect">
            <a:avLst/>
          </a:prstGeom>
          <a:noFill/>
        </p:spPr>
        <p:txBody>
          <a:bodyPr wrap="square" rtlCol="0">
            <a:spAutoFit/>
          </a:bodyPr>
          <a:lstStyle/>
          <a:p>
            <a:r>
              <a:rPr lang="en-GB" dirty="0">
                <a:latin typeface="+mj-lt"/>
              </a:rPr>
              <a:t>______________________________________________________________________________________________________________________________________________________________________________</a:t>
            </a:r>
          </a:p>
        </p:txBody>
      </p:sp>
      <p:sp>
        <p:nvSpPr>
          <p:cNvPr id="24" name="Title 1">
            <a:extLst>
              <a:ext uri="{FF2B5EF4-FFF2-40B4-BE49-F238E27FC236}">
                <a16:creationId xmlns:a16="http://schemas.microsoft.com/office/drawing/2014/main" id="{A8F6F40C-294A-023D-0D38-3AA1778D0730}"/>
              </a:ext>
            </a:extLst>
          </p:cNvPr>
          <p:cNvSpPr txBox="1">
            <a:spLocks/>
          </p:cNvSpPr>
          <p:nvPr/>
        </p:nvSpPr>
        <p:spPr>
          <a:xfrm>
            <a:off x="52364" y="7651129"/>
            <a:ext cx="6304684" cy="745629"/>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Important deadlines and events in the process.. </a:t>
            </a:r>
          </a:p>
        </p:txBody>
      </p:sp>
      <p:sp>
        <p:nvSpPr>
          <p:cNvPr id="2" name="TextBox 1">
            <a:extLst>
              <a:ext uri="{FF2B5EF4-FFF2-40B4-BE49-F238E27FC236}">
                <a16:creationId xmlns:a16="http://schemas.microsoft.com/office/drawing/2014/main" id="{A48B48E2-9FC4-59A8-33DC-F6D321646F07}"/>
              </a:ext>
            </a:extLst>
          </p:cNvPr>
          <p:cNvSpPr txBox="1"/>
          <p:nvPr/>
        </p:nvSpPr>
        <p:spPr>
          <a:xfrm>
            <a:off x="62015" y="387939"/>
            <a:ext cx="6589055" cy="3293209"/>
          </a:xfrm>
          <a:prstGeom prst="rect">
            <a:avLst/>
          </a:prstGeom>
          <a:noFill/>
        </p:spPr>
        <p:txBody>
          <a:bodyPr wrap="square" rtlCol="0">
            <a:spAutoFit/>
          </a:bodyPr>
          <a:lstStyle/>
          <a:p>
            <a:r>
              <a:rPr lang="en-GB" sz="1200" dirty="0">
                <a:latin typeface="OpenDyslexic" panose="00000500000000000000" pitchFamily="50" charset="0"/>
              </a:rPr>
              <a:t>DO now: </a:t>
            </a:r>
          </a:p>
          <a:p>
            <a:pPr marL="228600" indent="-228600">
              <a:buAutoNum type="arabicPeriod"/>
            </a:pPr>
            <a:r>
              <a:rPr lang="en-GB" sz="1200" dirty="0">
                <a:latin typeface="OpenDyslexic" panose="00000500000000000000" pitchFamily="50" charset="0"/>
              </a:rPr>
              <a:t>What drug classification is ecstasy?</a:t>
            </a:r>
          </a:p>
          <a:p>
            <a:pPr marL="228600" indent="-228600">
              <a:buAutoNum type="arabicPeriod"/>
            </a:pPr>
            <a:endParaRPr lang="en-GB" sz="1600" u="sng" dirty="0">
              <a:latin typeface="OpenDyslexic" panose="00000500000000000000" pitchFamily="50" charset="0"/>
            </a:endParaRPr>
          </a:p>
          <a:p>
            <a:pPr marL="228600" indent="-228600">
              <a:buAutoNum type="arabicPeriod"/>
            </a:pPr>
            <a:endParaRPr lang="en-GB" sz="1600" u="sng" dirty="0">
              <a:latin typeface="OpenDyslexic" panose="00000500000000000000" pitchFamily="50" charset="0"/>
            </a:endParaRPr>
          </a:p>
          <a:p>
            <a:pPr marL="228600" indent="-228600">
              <a:buAutoNum type="arabicPeriod"/>
            </a:pPr>
            <a:endParaRPr lang="en-GB" sz="1600" u="sng" dirty="0">
              <a:latin typeface="OpenDyslexic" panose="00000500000000000000" pitchFamily="50" charset="0"/>
            </a:endParaRPr>
          </a:p>
          <a:p>
            <a:pPr marL="228600" indent="-228600">
              <a:buAutoNum type="arabicPeriod"/>
            </a:pPr>
            <a:r>
              <a:rPr lang="en-GB" sz="1200" dirty="0">
                <a:latin typeface="OpenDyslexic" panose="00000500000000000000" pitchFamily="50" charset="0"/>
              </a:rPr>
              <a:t>Name one example of a holy war</a:t>
            </a:r>
          </a:p>
          <a:p>
            <a:pPr marL="228600" indent="-228600">
              <a:buAutoNum type="arabicPeriod"/>
            </a:pPr>
            <a:endParaRPr lang="en-GB" sz="1200" dirty="0">
              <a:latin typeface="OpenDyslexic" panose="00000500000000000000" pitchFamily="50" charset="0"/>
            </a:endParaRPr>
          </a:p>
          <a:p>
            <a:pPr marL="228600" indent="-228600">
              <a:buAutoNum type="arabicPeriod"/>
            </a:pPr>
            <a:endParaRPr lang="en-GB" sz="1200" dirty="0">
              <a:latin typeface="OpenDyslexic" panose="00000500000000000000" pitchFamily="50" charset="0"/>
            </a:endParaRPr>
          </a:p>
          <a:p>
            <a:pPr marL="228600" indent="-228600">
              <a:buAutoNum type="arabicPeriod"/>
            </a:pPr>
            <a:endParaRPr lang="en-GB" sz="1200" dirty="0">
              <a:latin typeface="OpenDyslexic" panose="00000500000000000000" pitchFamily="50" charset="0"/>
            </a:endParaRPr>
          </a:p>
          <a:p>
            <a:pPr marL="228600" indent="-228600">
              <a:buAutoNum type="arabicPeriod"/>
            </a:pPr>
            <a:endParaRPr lang="en-GB" sz="1200" dirty="0">
              <a:latin typeface="OpenDyslexic" panose="00000500000000000000" pitchFamily="50" charset="0"/>
            </a:endParaRPr>
          </a:p>
          <a:p>
            <a:pPr marL="228600" indent="-228600">
              <a:buAutoNum type="arabicPeriod"/>
            </a:pPr>
            <a:r>
              <a:rPr lang="en-GB" sz="1200" dirty="0">
                <a:latin typeface="OpenDyslexic" panose="00000500000000000000" pitchFamily="50" charset="0"/>
              </a:rPr>
              <a:t>Define the term ‘good’</a:t>
            </a:r>
            <a:r>
              <a:rPr lang="en-GB" sz="1600" u="sng" dirty="0">
                <a:latin typeface="OpenDyslexic" panose="00000500000000000000" pitchFamily="50" charset="0"/>
              </a:rPr>
              <a:t> </a:t>
            </a:r>
          </a:p>
          <a:p>
            <a:pPr marL="228600" indent="-228600">
              <a:buAutoNum type="arabicPeriod"/>
            </a:pPr>
            <a:endParaRPr lang="en-GB" sz="1600" u="sng" dirty="0">
              <a:solidFill>
                <a:srgbClr val="FF0066"/>
              </a:solidFill>
              <a:latin typeface="OpenDyslexic" panose="00000500000000000000" pitchFamily="50" charset="0"/>
            </a:endParaRPr>
          </a:p>
          <a:p>
            <a:pPr marL="228600" indent="-228600">
              <a:buAutoNum type="arabicPeriod"/>
            </a:pPr>
            <a:endParaRPr lang="en-GB" sz="1600" u="sng" dirty="0">
              <a:solidFill>
                <a:srgbClr val="FF0066"/>
              </a:solidFill>
              <a:latin typeface="OpenDyslexic" panose="00000500000000000000" pitchFamily="50" charset="0"/>
            </a:endParaRPr>
          </a:p>
          <a:p>
            <a:pPr marL="228600" indent="-228600">
              <a:buAutoNum type="arabicPeriod"/>
            </a:pPr>
            <a:endParaRPr lang="en-GB" sz="1600" u="sng" dirty="0">
              <a:solidFill>
                <a:srgbClr val="FF0066"/>
              </a:solidFill>
              <a:latin typeface="OpenDyslexic" panose="00000500000000000000" pitchFamily="50" charset="0"/>
            </a:endParaRPr>
          </a:p>
          <a:p>
            <a:pPr marL="228600" indent="-228600">
              <a:buAutoNum type="arabicPeriod"/>
            </a:pPr>
            <a:r>
              <a:rPr lang="en-GB" sz="1200" dirty="0">
                <a:solidFill>
                  <a:srgbClr val="FF0066"/>
                </a:solidFill>
                <a:latin typeface="OpenDyslexic" panose="00000500000000000000" pitchFamily="50" charset="0"/>
              </a:rPr>
              <a:t>Exam style question: What is meant by the term evil </a:t>
            </a:r>
            <a:endParaRPr lang="en-GB" sz="1050" dirty="0">
              <a:solidFill>
                <a:srgbClr val="FF0066"/>
              </a:solidFill>
              <a:latin typeface="OpenDyslexic" panose="00000500000000000000" pitchFamily="50" charset="0"/>
            </a:endParaRPr>
          </a:p>
        </p:txBody>
      </p:sp>
      <p:graphicFrame>
        <p:nvGraphicFramePr>
          <p:cNvPr id="5" name="Table 4">
            <a:extLst>
              <a:ext uri="{FF2B5EF4-FFF2-40B4-BE49-F238E27FC236}">
                <a16:creationId xmlns:a16="http://schemas.microsoft.com/office/drawing/2014/main" id="{A953E3B8-ED1D-27AD-4AB7-AD6C395C7BF9}"/>
              </a:ext>
            </a:extLst>
          </p:cNvPr>
          <p:cNvGraphicFramePr>
            <a:graphicFrameLocks noGrp="1"/>
          </p:cNvGraphicFramePr>
          <p:nvPr>
            <p:extLst>
              <p:ext uri="{D42A27DB-BD31-4B8C-83A1-F6EECF244321}">
                <p14:modId xmlns:p14="http://schemas.microsoft.com/office/powerpoint/2010/main" val="1011730286"/>
              </p:ext>
            </p:extLst>
          </p:nvPr>
        </p:nvGraphicFramePr>
        <p:xfrm>
          <a:off x="186659" y="8561948"/>
          <a:ext cx="6631381" cy="2939548"/>
        </p:xfrm>
        <a:graphic>
          <a:graphicData uri="http://schemas.openxmlformats.org/drawingml/2006/table">
            <a:tbl>
              <a:tblPr firstRow="1" bandRow="1">
                <a:tableStyleId>{5940675A-B579-460E-94D1-54222C63F5DA}</a:tableStyleId>
              </a:tblPr>
              <a:tblGrid>
                <a:gridCol w="2049266">
                  <a:extLst>
                    <a:ext uri="{9D8B030D-6E8A-4147-A177-3AD203B41FA5}">
                      <a16:colId xmlns:a16="http://schemas.microsoft.com/office/drawing/2014/main" val="177616208"/>
                    </a:ext>
                  </a:extLst>
                </a:gridCol>
                <a:gridCol w="4582115">
                  <a:extLst>
                    <a:ext uri="{9D8B030D-6E8A-4147-A177-3AD203B41FA5}">
                      <a16:colId xmlns:a16="http://schemas.microsoft.com/office/drawing/2014/main" val="3273685810"/>
                    </a:ext>
                  </a:extLst>
                </a:gridCol>
              </a:tblGrid>
              <a:tr h="851349">
                <a:tc>
                  <a:txBody>
                    <a:bodyPr/>
                    <a:lstStyle/>
                    <a:p>
                      <a:r>
                        <a:rPr lang="en-GB" sz="1200" b="0" dirty="0">
                          <a:solidFill>
                            <a:schemeClr val="tx1"/>
                          </a:solidFill>
                          <a:latin typeface="OpenDyslexic" panose="00000500000000000000" pitchFamily="50" charset="0"/>
                        </a:rPr>
                        <a:t>12</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January 2026</a:t>
                      </a:r>
                    </a:p>
                  </a:txBody>
                  <a:tcPr/>
                </a:tc>
                <a:tc>
                  <a:txBody>
                    <a:bodyPr/>
                    <a:lstStyle/>
                    <a:p>
                      <a:r>
                        <a:rPr lang="en-GB" sz="1200" b="0" i="0" kern="1200" dirty="0">
                          <a:solidFill>
                            <a:schemeClr val="tx1"/>
                          </a:solidFill>
                          <a:effectLst/>
                          <a:latin typeface="OpenDyslexic" panose="00000500000000000000" pitchFamily="50" charset="0"/>
                          <a:ea typeface="+mn-ea"/>
                          <a:cs typeface="+mn-cs"/>
                        </a:rPr>
                        <a:t>Options lessons in Growth </a:t>
                      </a:r>
                    </a:p>
                    <a:p>
                      <a:endParaRPr lang="en-GB" sz="1200" b="0" i="0" kern="1200" dirty="0">
                        <a:solidFill>
                          <a:schemeClr val="tx1"/>
                        </a:solidFill>
                        <a:effectLst/>
                        <a:latin typeface="OpenDyslexic" panose="00000500000000000000" pitchFamily="50" charset="0"/>
                        <a:ea typeface="+mn-ea"/>
                        <a:cs typeface="+mn-cs"/>
                      </a:endParaRPr>
                    </a:p>
                    <a:p>
                      <a:endParaRPr lang="en-GB" sz="1200" b="0" i="0" kern="1200" dirty="0">
                        <a:solidFill>
                          <a:schemeClr val="tx1"/>
                        </a:solidFill>
                        <a:effectLst/>
                        <a:latin typeface="OpenDyslexic" panose="00000500000000000000" pitchFamily="50" charset="0"/>
                        <a:ea typeface="+mn-ea"/>
                        <a:cs typeface="+mn-cs"/>
                      </a:endParaRPr>
                    </a:p>
                  </a:txBody>
                  <a:tcPr/>
                </a:tc>
                <a:extLst>
                  <a:ext uri="{0D108BD9-81ED-4DB2-BD59-A6C34878D82A}">
                    <a16:rowId xmlns:a16="http://schemas.microsoft.com/office/drawing/2014/main" val="129922493"/>
                  </a:ext>
                </a:extLst>
              </a:tr>
              <a:tr h="771474">
                <a:tc>
                  <a:txBody>
                    <a:bodyPr/>
                    <a:lstStyle/>
                    <a:p>
                      <a:r>
                        <a:rPr lang="en-GB" sz="1200" b="0" baseline="30000" dirty="0">
                          <a:solidFill>
                            <a:schemeClr val="tx1"/>
                          </a:solidFill>
                          <a:latin typeface="OpenDyslexic" panose="00000500000000000000" pitchFamily="50" charset="0"/>
                        </a:rPr>
                        <a:t>19th</a:t>
                      </a:r>
                      <a:r>
                        <a:rPr lang="en-GB" sz="1200" b="0" dirty="0">
                          <a:solidFill>
                            <a:schemeClr val="tx1"/>
                          </a:solidFill>
                          <a:latin typeface="OpenDyslexic" panose="00000500000000000000" pitchFamily="50" charset="0"/>
                        </a:rPr>
                        <a:t> January 2026</a:t>
                      </a:r>
                    </a:p>
                  </a:txBody>
                  <a:tcPr/>
                </a:tc>
                <a:tc>
                  <a:txBody>
                    <a:bodyPr/>
                    <a:lstStyle/>
                    <a:p>
                      <a:r>
                        <a:rPr lang="en-GB" sz="1200" b="0" dirty="0">
                          <a:solidFill>
                            <a:schemeClr val="tx1"/>
                          </a:solidFill>
                          <a:latin typeface="OpenDyslexic" panose="00000500000000000000" pitchFamily="50" charset="0"/>
                        </a:rPr>
                        <a:t>Options lessons in Growth </a:t>
                      </a:r>
                    </a:p>
                    <a:p>
                      <a:r>
                        <a:rPr lang="en-GB" sz="1200" b="0" dirty="0">
                          <a:solidFill>
                            <a:schemeClr val="tx1"/>
                          </a:solidFill>
                          <a:latin typeface="OpenDyslexic" panose="00000500000000000000" pitchFamily="50" charset="0"/>
                        </a:rPr>
                        <a:t>Taster sessions </a:t>
                      </a:r>
                    </a:p>
                  </a:txBody>
                  <a:tcPr/>
                </a:tc>
                <a:extLst>
                  <a:ext uri="{0D108BD9-81ED-4DB2-BD59-A6C34878D82A}">
                    <a16:rowId xmlns:a16="http://schemas.microsoft.com/office/drawing/2014/main" val="4280966836"/>
                  </a:ext>
                </a:extLst>
              </a:tr>
              <a:tr h="468103">
                <a:tc>
                  <a:txBody>
                    <a:bodyPr/>
                    <a:lstStyle/>
                    <a:p>
                      <a:r>
                        <a:rPr lang="en-GB" sz="1200" b="0" dirty="0">
                          <a:solidFill>
                            <a:schemeClr val="tx1"/>
                          </a:solidFill>
                          <a:latin typeface="OpenDyslexic" panose="00000500000000000000" pitchFamily="50" charset="0"/>
                        </a:rPr>
                        <a:t>29</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January 2026 </a:t>
                      </a:r>
                    </a:p>
                  </a:txBody>
                  <a:tcPr/>
                </a:tc>
                <a:tc>
                  <a:txBody>
                    <a:bodyPr/>
                    <a:lstStyle/>
                    <a:p>
                      <a:r>
                        <a:rPr lang="en-GB" sz="1200" b="0" dirty="0">
                          <a:solidFill>
                            <a:schemeClr val="tx1"/>
                          </a:solidFill>
                          <a:latin typeface="OpenDyslexic" panose="00000500000000000000" pitchFamily="50" charset="0"/>
                        </a:rPr>
                        <a:t>Parents Evening 2026- Options </a:t>
                      </a:r>
                    </a:p>
                  </a:txBody>
                  <a:tcPr/>
                </a:tc>
                <a:extLst>
                  <a:ext uri="{0D108BD9-81ED-4DB2-BD59-A6C34878D82A}">
                    <a16:rowId xmlns:a16="http://schemas.microsoft.com/office/drawing/2014/main" val="1101503637"/>
                  </a:ext>
                </a:extLst>
              </a:tr>
              <a:tr h="848622">
                <a:tc>
                  <a:txBody>
                    <a:bodyPr/>
                    <a:lstStyle/>
                    <a:p>
                      <a:r>
                        <a:rPr lang="en-GB" sz="1200" b="0" i="0" kern="1200" dirty="0">
                          <a:solidFill>
                            <a:schemeClr val="dk1"/>
                          </a:solidFill>
                          <a:effectLst/>
                          <a:latin typeface="OpenDyslexic" panose="00000500000000000000" pitchFamily="50" charset="0"/>
                          <a:ea typeface="+mn-ea"/>
                          <a:cs typeface="+mn-cs"/>
                        </a:rPr>
                        <a:t>2</a:t>
                      </a:r>
                      <a:r>
                        <a:rPr lang="en-GB" sz="1200" b="0" i="0" kern="1200" baseline="30000" dirty="0">
                          <a:solidFill>
                            <a:schemeClr val="dk1"/>
                          </a:solidFill>
                          <a:effectLst/>
                          <a:latin typeface="OpenDyslexic" panose="00000500000000000000" pitchFamily="50" charset="0"/>
                          <a:ea typeface="+mn-ea"/>
                          <a:cs typeface="+mn-cs"/>
                        </a:rPr>
                        <a:t>nd</a:t>
                      </a:r>
                      <a:r>
                        <a:rPr lang="en-GB" sz="1200" b="0" i="0" kern="1200" dirty="0">
                          <a:solidFill>
                            <a:schemeClr val="dk1"/>
                          </a:solidFill>
                          <a:effectLst/>
                          <a:latin typeface="OpenDyslexic" panose="00000500000000000000" pitchFamily="50" charset="0"/>
                          <a:ea typeface="+mn-ea"/>
                          <a:cs typeface="+mn-cs"/>
                        </a:rPr>
                        <a:t> February 2026 </a:t>
                      </a:r>
                    </a:p>
                  </a:txBody>
                  <a:tcPr/>
                </a:tc>
                <a:tc>
                  <a:txBody>
                    <a:bodyPr/>
                    <a:lstStyle/>
                    <a:p>
                      <a:r>
                        <a:rPr lang="en-GB" sz="1200" b="0" i="0" kern="1200" dirty="0">
                          <a:solidFill>
                            <a:schemeClr val="dk1"/>
                          </a:solidFill>
                          <a:effectLst/>
                          <a:highlight>
                            <a:srgbClr val="FFFF00"/>
                          </a:highlight>
                          <a:latin typeface="OpenDyslexic" panose="00000500000000000000" pitchFamily="50" charset="0"/>
                          <a:ea typeface="+mn-ea"/>
                          <a:cs typeface="+mn-cs"/>
                        </a:rPr>
                        <a:t>Hand in of forms opens 2</a:t>
                      </a:r>
                      <a:r>
                        <a:rPr lang="en-GB" sz="1200" b="0" i="0" kern="1200" baseline="30000" dirty="0">
                          <a:solidFill>
                            <a:schemeClr val="dk1"/>
                          </a:solidFill>
                          <a:effectLst/>
                          <a:highlight>
                            <a:srgbClr val="FFFF00"/>
                          </a:highlight>
                          <a:latin typeface="OpenDyslexic" panose="00000500000000000000" pitchFamily="50" charset="0"/>
                          <a:ea typeface="+mn-ea"/>
                          <a:cs typeface="+mn-cs"/>
                        </a:rPr>
                        <a:t>nd</a:t>
                      </a:r>
                      <a:r>
                        <a:rPr lang="en-GB" sz="1200" b="0" i="0" kern="1200" dirty="0">
                          <a:solidFill>
                            <a:schemeClr val="dk1"/>
                          </a:solidFill>
                          <a:effectLst/>
                          <a:highlight>
                            <a:srgbClr val="FFFF00"/>
                          </a:highlight>
                          <a:latin typeface="OpenDyslexic" panose="00000500000000000000" pitchFamily="50" charset="0"/>
                          <a:ea typeface="+mn-ea"/>
                          <a:cs typeface="+mn-cs"/>
                        </a:rPr>
                        <a:t> February 2026</a:t>
                      </a:r>
                    </a:p>
                    <a:p>
                      <a:endParaRPr lang="en-GB" sz="1200" b="0" i="0" kern="1200" dirty="0">
                        <a:solidFill>
                          <a:schemeClr val="dk1"/>
                        </a:solidFill>
                        <a:effectLst/>
                        <a:highlight>
                          <a:srgbClr val="FFFF00"/>
                        </a:highlight>
                        <a:latin typeface="OpenDyslexic" panose="00000500000000000000" pitchFamily="50" charset="0"/>
                        <a:ea typeface="+mn-ea"/>
                        <a:cs typeface="+mn-cs"/>
                      </a:endParaRPr>
                    </a:p>
                    <a:p>
                      <a:r>
                        <a:rPr lang="en-GB" sz="1200" b="0" i="0" kern="1200" dirty="0">
                          <a:solidFill>
                            <a:schemeClr val="dk1"/>
                          </a:solidFill>
                          <a:effectLst/>
                          <a:highlight>
                            <a:srgbClr val="FFFF00"/>
                          </a:highlight>
                          <a:latin typeface="OpenDyslexic" panose="00000500000000000000" pitchFamily="50" charset="0"/>
                          <a:ea typeface="+mn-ea"/>
                          <a:cs typeface="+mn-cs"/>
                        </a:rPr>
                        <a:t>Hand in forms by 6</a:t>
                      </a:r>
                      <a:r>
                        <a:rPr lang="en-GB" sz="1200" b="0" i="0" kern="1200" baseline="30000" dirty="0">
                          <a:solidFill>
                            <a:schemeClr val="dk1"/>
                          </a:solidFill>
                          <a:effectLst/>
                          <a:highlight>
                            <a:srgbClr val="FFFF00"/>
                          </a:highlight>
                          <a:latin typeface="OpenDyslexic" panose="00000500000000000000" pitchFamily="50" charset="0"/>
                          <a:ea typeface="+mn-ea"/>
                          <a:cs typeface="+mn-cs"/>
                        </a:rPr>
                        <a:t>th</a:t>
                      </a:r>
                      <a:r>
                        <a:rPr lang="en-GB" sz="1200" b="0" i="0" kern="1200" dirty="0">
                          <a:solidFill>
                            <a:schemeClr val="dk1"/>
                          </a:solidFill>
                          <a:effectLst/>
                          <a:highlight>
                            <a:srgbClr val="FFFF00"/>
                          </a:highlight>
                          <a:latin typeface="OpenDyslexic" panose="00000500000000000000" pitchFamily="50" charset="0"/>
                          <a:ea typeface="+mn-ea"/>
                          <a:cs typeface="+mn-cs"/>
                        </a:rPr>
                        <a:t> February 2026 </a:t>
                      </a:r>
                    </a:p>
                  </a:txBody>
                  <a:tcPr/>
                </a:tc>
                <a:extLst>
                  <a:ext uri="{0D108BD9-81ED-4DB2-BD59-A6C34878D82A}">
                    <a16:rowId xmlns:a16="http://schemas.microsoft.com/office/drawing/2014/main" val="4147536275"/>
                  </a:ext>
                </a:extLst>
              </a:tr>
            </a:tbl>
          </a:graphicData>
        </a:graphic>
      </p:graphicFrame>
    </p:spTree>
    <p:extLst>
      <p:ext uri="{BB962C8B-B14F-4D97-AF65-F5344CB8AC3E}">
        <p14:creationId xmlns:p14="http://schemas.microsoft.com/office/powerpoint/2010/main" val="282143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A6C277C5-635A-6610-53D7-BF816CD3A679}"/>
              </a:ext>
            </a:extLst>
          </p:cNvPr>
          <p:cNvSpPr/>
          <p:nvPr/>
        </p:nvSpPr>
        <p:spPr>
          <a:xfrm>
            <a:off x="200872" y="290275"/>
            <a:ext cx="6433844" cy="1410934"/>
          </a:xfrm>
          <a:prstGeom prst="wedgeRectCallout">
            <a:avLst>
              <a:gd name="adj1" fmla="val 41814"/>
              <a:gd name="adj2" fmla="val 58287"/>
            </a:avLst>
          </a:prstGeom>
        </p:spPr>
        <p:style>
          <a:lnRef idx="2">
            <a:schemeClr val="dk1"/>
          </a:lnRef>
          <a:fillRef idx="1">
            <a:schemeClr val="lt1"/>
          </a:fillRef>
          <a:effectRef idx="0">
            <a:schemeClr val="dk1"/>
          </a:effectRef>
          <a:fontRef idx="minor">
            <a:schemeClr val="dk1"/>
          </a:fontRef>
        </p:style>
        <p:txBody>
          <a:bodyPr rot="0" spcFirstLastPara="0" vert="horz" wrap="square" lIns="35609" tIns="17804" rIns="35609" bIns="17804" numCol="1" spcCol="0" rtlCol="0" fromWordArt="0" anchor="ctr" anchorCtr="0" forceAA="0" compatLnSpc="1">
            <a:prstTxWarp prst="textNoShape">
              <a:avLst/>
            </a:prstTxWarp>
            <a:noAutofit/>
          </a:bodyPr>
          <a:lstStyle/>
          <a:p>
            <a:pPr algn="ctr">
              <a:lnSpc>
                <a:spcPct val="107000"/>
              </a:lnSpc>
              <a:spcAft>
                <a:spcPts val="312"/>
              </a:spcAft>
            </a:pPr>
            <a:r>
              <a:rPr lang="en-GB" sz="1100" dirty="0">
                <a:latin typeface="OpenDyslexic" panose="00000500000000000000" pitchFamily="50" charset="0"/>
                <a:ea typeface="Calibri" panose="020F0502020204030204" pitchFamily="34" charset="0"/>
                <a:cs typeface="Times New Roman" panose="02020603050405020304" pitchFamily="18" charset="0"/>
              </a:rPr>
              <a:t>I want to be a </a:t>
            </a:r>
            <a:r>
              <a:rPr lang="en-GB" sz="1100" b="1" dirty="0">
                <a:latin typeface="OpenDyslexic" panose="00000500000000000000" pitchFamily="50" charset="0"/>
                <a:ea typeface="Calibri" panose="020F0502020204030204" pitchFamily="34" charset="0"/>
                <a:cs typeface="Times New Roman" panose="02020603050405020304" pitchFamily="18" charset="0"/>
              </a:rPr>
              <a:t>mechanic</a:t>
            </a:r>
            <a:r>
              <a:rPr lang="en-GB" sz="1100" dirty="0">
                <a:latin typeface="OpenDyslexic" panose="00000500000000000000" pitchFamily="50" charset="0"/>
                <a:ea typeface="Calibri" panose="020F0502020204030204" pitchFamily="34" charset="0"/>
                <a:cs typeface="Times New Roman" panose="02020603050405020304" pitchFamily="18" charset="0"/>
              </a:rPr>
              <a:t> when I’m older. A course I have researched linked to this career is Motor Vehicle Maintenance and Repair Diploma Level 3 at Leicester College. To gain a place on this course I need to have a GCSE grade 4 in both English and Maths. I also need a grade 4 in two other subjects. I am on the enterprise path to success, so I have also chosen to study business because one day I might go into business for myself.  </a:t>
            </a:r>
          </a:p>
        </p:txBody>
      </p:sp>
      <p:sp>
        <p:nvSpPr>
          <p:cNvPr id="3" name="TextBox 2">
            <a:extLst>
              <a:ext uri="{FF2B5EF4-FFF2-40B4-BE49-F238E27FC236}">
                <a16:creationId xmlns:a16="http://schemas.microsoft.com/office/drawing/2014/main" id="{32A7450B-3965-22EF-9564-226E3F571006}"/>
              </a:ext>
            </a:extLst>
          </p:cNvPr>
          <p:cNvSpPr txBox="1"/>
          <p:nvPr/>
        </p:nvSpPr>
        <p:spPr>
          <a:xfrm>
            <a:off x="200871" y="1906423"/>
            <a:ext cx="6433843" cy="4154984"/>
          </a:xfrm>
          <a:prstGeom prst="rect">
            <a:avLst/>
          </a:prstGeom>
          <a:noFill/>
        </p:spPr>
        <p:txBody>
          <a:bodyPr wrap="square" rtlCol="0">
            <a:spAutoFit/>
          </a:bodyPr>
          <a:lstStyle/>
          <a:p>
            <a:r>
              <a:rPr lang="en-GB" sz="1100" dirty="0">
                <a:latin typeface="OpenDyslexic" panose="00000500000000000000" pitchFamily="50" charset="0"/>
              </a:rPr>
              <a:t>Why did this student chose their GCSE options?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What questions might they have asked at their taster sessions?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Why / how would taster sessions have helped with their choices?</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 </a:t>
            </a:r>
          </a:p>
        </p:txBody>
      </p:sp>
      <p:sp>
        <p:nvSpPr>
          <p:cNvPr id="4" name="Slide Number Placeholder 3">
            <a:extLst>
              <a:ext uri="{FF2B5EF4-FFF2-40B4-BE49-F238E27FC236}">
                <a16:creationId xmlns:a16="http://schemas.microsoft.com/office/drawing/2014/main" id="{9A33FB1E-6AE0-973D-57F2-6E534E8EFC0F}"/>
              </a:ext>
            </a:extLst>
          </p:cNvPr>
          <p:cNvSpPr txBox="1">
            <a:spLocks/>
          </p:cNvSpPr>
          <p:nvPr/>
        </p:nvSpPr>
        <p:spPr>
          <a:xfrm>
            <a:off x="6332021" y="11577169"/>
            <a:ext cx="1543050" cy="649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703346-2D8B-49AA-BA3B-4D0A8E037A27}" type="slidenum">
              <a:rPr lang="en-GB" sz="1400" smtClean="0">
                <a:latin typeface="OpenDyslexic" panose="00000500000000000000" pitchFamily="50" charset="0"/>
              </a:rPr>
              <a:pPr/>
              <a:t>6</a:t>
            </a:fld>
            <a:endParaRPr lang="en-GB" sz="1400">
              <a:latin typeface="OpenDyslexic" panose="00000500000000000000" pitchFamily="50" charset="0"/>
            </a:endParaRPr>
          </a:p>
        </p:txBody>
      </p:sp>
      <p:sp>
        <p:nvSpPr>
          <p:cNvPr id="5" name="Speech Bubble: Rectangle 4">
            <a:extLst>
              <a:ext uri="{FF2B5EF4-FFF2-40B4-BE49-F238E27FC236}">
                <a16:creationId xmlns:a16="http://schemas.microsoft.com/office/drawing/2014/main" id="{A54A3E6F-BCD1-83B0-9017-E3A5EE057D27}"/>
              </a:ext>
            </a:extLst>
          </p:cNvPr>
          <p:cNvSpPr/>
          <p:nvPr/>
        </p:nvSpPr>
        <p:spPr>
          <a:xfrm>
            <a:off x="200871" y="6444851"/>
            <a:ext cx="6433843" cy="1362493"/>
          </a:xfrm>
          <a:prstGeom prst="wedgeRectCallout">
            <a:avLst>
              <a:gd name="adj1" fmla="val 41814"/>
              <a:gd name="adj2" fmla="val 58287"/>
            </a:avLst>
          </a:prstGeom>
        </p:spPr>
        <p:style>
          <a:lnRef idx="2">
            <a:schemeClr val="dk1"/>
          </a:lnRef>
          <a:fillRef idx="1">
            <a:schemeClr val="lt1"/>
          </a:fillRef>
          <a:effectRef idx="0">
            <a:schemeClr val="dk1"/>
          </a:effectRef>
          <a:fontRef idx="minor">
            <a:schemeClr val="dk1"/>
          </a:fontRef>
        </p:style>
        <p:txBody>
          <a:bodyPr rot="0" spcFirstLastPara="0" vert="horz" wrap="square" lIns="35609" tIns="17804" rIns="35609" bIns="17804" numCol="1" spcCol="0" rtlCol="0" fromWordArt="0" anchor="ctr" anchorCtr="0" forceAA="0" compatLnSpc="1">
            <a:prstTxWarp prst="textNoShape">
              <a:avLst/>
            </a:prstTxWarp>
            <a:noAutofit/>
          </a:bodyPr>
          <a:lstStyle/>
          <a:p>
            <a:pPr algn="ctr">
              <a:lnSpc>
                <a:spcPct val="107000"/>
              </a:lnSpc>
              <a:spcAft>
                <a:spcPts val="312"/>
              </a:spcAft>
            </a:pPr>
            <a:r>
              <a:rPr lang="en-GB" sz="1100" dirty="0">
                <a:latin typeface="OpenDyslexic" panose="00000500000000000000" pitchFamily="50" charset="0"/>
                <a:ea typeface="Calibri" panose="020F0502020204030204" pitchFamily="34" charset="0"/>
                <a:cs typeface="Times New Roman" panose="02020603050405020304" pitchFamily="18" charset="0"/>
              </a:rPr>
              <a:t>I’ve always daydreamed about </a:t>
            </a:r>
            <a:r>
              <a:rPr lang="en-GB" sz="1100" b="1" dirty="0">
                <a:latin typeface="OpenDyslexic" panose="00000500000000000000" pitchFamily="50" charset="0"/>
                <a:ea typeface="Calibri" panose="020F0502020204030204" pitchFamily="34" charset="0"/>
                <a:cs typeface="Times New Roman" panose="02020603050405020304" pitchFamily="18" charset="0"/>
              </a:rPr>
              <a:t>going</a:t>
            </a:r>
            <a:r>
              <a:rPr lang="en-GB" sz="1100" dirty="0">
                <a:latin typeface="OpenDyslexic" panose="00000500000000000000" pitchFamily="50" charset="0"/>
                <a:ea typeface="Calibri" panose="020F0502020204030204" pitchFamily="34" charset="0"/>
                <a:cs typeface="Times New Roman" panose="02020603050405020304" pitchFamily="18" charset="0"/>
              </a:rPr>
              <a:t> </a:t>
            </a:r>
            <a:r>
              <a:rPr lang="en-GB" sz="1100" b="1" dirty="0">
                <a:latin typeface="OpenDyslexic" panose="00000500000000000000" pitchFamily="50" charset="0"/>
                <a:ea typeface="Calibri" panose="020F0502020204030204" pitchFamily="34" charset="0"/>
                <a:cs typeface="Times New Roman" panose="02020603050405020304" pitchFamily="18" charset="0"/>
              </a:rPr>
              <a:t>to</a:t>
            </a:r>
            <a:r>
              <a:rPr lang="en-GB" sz="1100" dirty="0">
                <a:latin typeface="OpenDyslexic" panose="00000500000000000000" pitchFamily="50" charset="0"/>
                <a:ea typeface="Calibri" panose="020F0502020204030204" pitchFamily="34" charset="0"/>
                <a:cs typeface="Times New Roman" panose="02020603050405020304" pitchFamily="18" charset="0"/>
              </a:rPr>
              <a:t> </a:t>
            </a:r>
            <a:r>
              <a:rPr lang="en-GB" sz="1100" b="1" dirty="0">
                <a:latin typeface="OpenDyslexic" panose="00000500000000000000" pitchFamily="50" charset="0"/>
                <a:ea typeface="Calibri" panose="020F0502020204030204" pitchFamily="34" charset="0"/>
                <a:cs typeface="Times New Roman" panose="02020603050405020304" pitchFamily="18" charset="0"/>
              </a:rPr>
              <a:t>university</a:t>
            </a:r>
            <a:r>
              <a:rPr lang="en-GB" sz="1100" dirty="0">
                <a:latin typeface="OpenDyslexic" panose="00000500000000000000" pitchFamily="50" charset="0"/>
                <a:ea typeface="Calibri" panose="020F0502020204030204" pitchFamily="34" charset="0"/>
                <a:cs typeface="Times New Roman" panose="02020603050405020304" pitchFamily="18" charset="0"/>
              </a:rPr>
              <a:t>. The courses, the freedom and the social side of university life look so much fun! I’m not sure what I want to study yet, but I know that universities like Oxford and Cambridge like you to do the </a:t>
            </a:r>
            <a:r>
              <a:rPr lang="en-GB" sz="1100" dirty="0" err="1">
                <a:latin typeface="OpenDyslexic" panose="00000500000000000000" pitchFamily="50" charset="0"/>
                <a:ea typeface="Calibri" panose="020F0502020204030204" pitchFamily="34" charset="0"/>
                <a:cs typeface="Times New Roman" panose="02020603050405020304" pitchFamily="18" charset="0"/>
              </a:rPr>
              <a:t>Ebacc</a:t>
            </a:r>
            <a:r>
              <a:rPr lang="en-GB" sz="1100" dirty="0">
                <a:latin typeface="OpenDyslexic" panose="00000500000000000000" pitchFamily="50" charset="0"/>
                <a:ea typeface="Calibri" panose="020F0502020204030204" pitchFamily="34" charset="0"/>
                <a:cs typeface="Times New Roman" panose="02020603050405020304" pitchFamily="18" charset="0"/>
              </a:rPr>
              <a:t>. To help me achieve my goals, I am on the aspire path to success.  I have chosen to study French, music, and history. </a:t>
            </a:r>
          </a:p>
          <a:p>
            <a:pPr algn="ctr">
              <a:lnSpc>
                <a:spcPct val="107000"/>
              </a:lnSpc>
              <a:spcAft>
                <a:spcPts val="312"/>
              </a:spcAft>
            </a:pPr>
            <a:endParaRPr lang="en-GB" sz="1100" dirty="0">
              <a:latin typeface="OpenDyslexic" panose="00000500000000000000" pitchFamily="50"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E28CB56-FA30-0A71-09D3-7D1680DEDE33}"/>
              </a:ext>
            </a:extLst>
          </p:cNvPr>
          <p:cNvSpPr txBox="1"/>
          <p:nvPr/>
        </p:nvSpPr>
        <p:spPr>
          <a:xfrm>
            <a:off x="212078" y="7885465"/>
            <a:ext cx="6433843" cy="3477875"/>
          </a:xfrm>
          <a:prstGeom prst="rect">
            <a:avLst/>
          </a:prstGeom>
          <a:noFill/>
        </p:spPr>
        <p:txBody>
          <a:bodyPr wrap="square" rtlCol="0">
            <a:spAutoFit/>
          </a:bodyPr>
          <a:lstStyle/>
          <a:p>
            <a:r>
              <a:rPr lang="en-GB" sz="1100" dirty="0">
                <a:latin typeface="OpenDyslexic" panose="00000500000000000000" pitchFamily="50" charset="0"/>
              </a:rPr>
              <a:t>Why did this student chose their GCSE options?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What questions might they have asked at their taster sessions?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Why / how would taster sessions have helped with their choices?</a:t>
            </a:r>
          </a:p>
          <a:p>
            <a:endParaRPr lang="en-GB" sz="1100" dirty="0">
              <a:latin typeface="OpenDyslexic" panose="00000500000000000000" pitchFamily="50" charset="0"/>
            </a:endParaRPr>
          </a:p>
          <a:p>
            <a:r>
              <a:rPr lang="en-GB" sz="1100" dirty="0">
                <a:latin typeface="OpenDyslexic" panose="00000500000000000000" pitchFamily="50" charset="0"/>
              </a:rPr>
              <a:t> </a:t>
            </a:r>
          </a:p>
        </p:txBody>
      </p:sp>
      <p:sp>
        <p:nvSpPr>
          <p:cNvPr id="7" name="TextBox 6">
            <a:extLst>
              <a:ext uri="{FF2B5EF4-FFF2-40B4-BE49-F238E27FC236}">
                <a16:creationId xmlns:a16="http://schemas.microsoft.com/office/drawing/2014/main" id="{84F28D16-204D-7248-7985-12B26A7E34BE}"/>
              </a:ext>
            </a:extLst>
          </p:cNvPr>
          <p:cNvSpPr txBox="1"/>
          <p:nvPr/>
        </p:nvSpPr>
        <p:spPr>
          <a:xfrm>
            <a:off x="115293" y="2238713"/>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8" name="TextBox 7">
            <a:extLst>
              <a:ext uri="{FF2B5EF4-FFF2-40B4-BE49-F238E27FC236}">
                <a16:creationId xmlns:a16="http://schemas.microsoft.com/office/drawing/2014/main" id="{F8B4941F-5F08-DEA9-2DCB-DB24F1424C0C}"/>
              </a:ext>
            </a:extLst>
          </p:cNvPr>
          <p:cNvSpPr txBox="1"/>
          <p:nvPr/>
        </p:nvSpPr>
        <p:spPr>
          <a:xfrm>
            <a:off x="158305" y="3814163"/>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9" name="TextBox 8">
            <a:extLst>
              <a:ext uri="{FF2B5EF4-FFF2-40B4-BE49-F238E27FC236}">
                <a16:creationId xmlns:a16="http://schemas.microsoft.com/office/drawing/2014/main" id="{3BA2A161-4919-2E25-2630-125643A8038F}"/>
              </a:ext>
            </a:extLst>
          </p:cNvPr>
          <p:cNvSpPr txBox="1"/>
          <p:nvPr/>
        </p:nvSpPr>
        <p:spPr>
          <a:xfrm>
            <a:off x="200871" y="5285484"/>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0" name="TextBox 9">
            <a:extLst>
              <a:ext uri="{FF2B5EF4-FFF2-40B4-BE49-F238E27FC236}">
                <a16:creationId xmlns:a16="http://schemas.microsoft.com/office/drawing/2014/main" id="{A1B88C0E-FC85-75AC-997D-31F1DD864525}"/>
              </a:ext>
            </a:extLst>
          </p:cNvPr>
          <p:cNvSpPr txBox="1"/>
          <p:nvPr/>
        </p:nvSpPr>
        <p:spPr>
          <a:xfrm>
            <a:off x="200871" y="8207828"/>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1" name="TextBox 10">
            <a:extLst>
              <a:ext uri="{FF2B5EF4-FFF2-40B4-BE49-F238E27FC236}">
                <a16:creationId xmlns:a16="http://schemas.microsoft.com/office/drawing/2014/main" id="{A0BA29DD-7FA2-49EB-9C24-0E013D86872B}"/>
              </a:ext>
            </a:extLst>
          </p:cNvPr>
          <p:cNvSpPr txBox="1"/>
          <p:nvPr/>
        </p:nvSpPr>
        <p:spPr>
          <a:xfrm>
            <a:off x="200871" y="9754004"/>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2" name="TextBox 11">
            <a:extLst>
              <a:ext uri="{FF2B5EF4-FFF2-40B4-BE49-F238E27FC236}">
                <a16:creationId xmlns:a16="http://schemas.microsoft.com/office/drawing/2014/main" id="{3CBA0B69-9CED-94DF-F9BC-B3C416D08653}"/>
              </a:ext>
            </a:extLst>
          </p:cNvPr>
          <p:cNvSpPr txBox="1"/>
          <p:nvPr/>
        </p:nvSpPr>
        <p:spPr>
          <a:xfrm>
            <a:off x="230588" y="10968097"/>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074701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A7450B-3965-22EF-9564-226E3F571006}"/>
              </a:ext>
            </a:extLst>
          </p:cNvPr>
          <p:cNvSpPr txBox="1"/>
          <p:nvPr/>
        </p:nvSpPr>
        <p:spPr>
          <a:xfrm>
            <a:off x="200871" y="1906423"/>
            <a:ext cx="6433843" cy="4154984"/>
          </a:xfrm>
          <a:prstGeom prst="rect">
            <a:avLst/>
          </a:prstGeom>
          <a:noFill/>
        </p:spPr>
        <p:txBody>
          <a:bodyPr wrap="square" rtlCol="0">
            <a:spAutoFit/>
          </a:bodyPr>
          <a:lstStyle/>
          <a:p>
            <a:r>
              <a:rPr lang="en-GB" sz="1100" dirty="0">
                <a:latin typeface="OpenDyslexic" panose="00000500000000000000" pitchFamily="50" charset="0"/>
              </a:rPr>
              <a:t>Why did this student chose their GCSE options?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What questions might they have asked at their taster sessions?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Why / how would taster sessions have helped with their choices?</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 </a:t>
            </a:r>
          </a:p>
        </p:txBody>
      </p:sp>
      <p:sp>
        <p:nvSpPr>
          <p:cNvPr id="4" name="Slide Number Placeholder 3">
            <a:extLst>
              <a:ext uri="{FF2B5EF4-FFF2-40B4-BE49-F238E27FC236}">
                <a16:creationId xmlns:a16="http://schemas.microsoft.com/office/drawing/2014/main" id="{9A33FB1E-6AE0-973D-57F2-6E534E8EFC0F}"/>
              </a:ext>
            </a:extLst>
          </p:cNvPr>
          <p:cNvSpPr txBox="1">
            <a:spLocks/>
          </p:cNvSpPr>
          <p:nvPr/>
        </p:nvSpPr>
        <p:spPr>
          <a:xfrm>
            <a:off x="6268226" y="11496499"/>
            <a:ext cx="1543050" cy="649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703346-2D8B-49AA-BA3B-4D0A8E037A27}" type="slidenum">
              <a:rPr lang="en-GB" sz="1400" smtClean="0"/>
              <a:pPr/>
              <a:t>7</a:t>
            </a:fld>
            <a:endParaRPr lang="en-GB" sz="1400"/>
          </a:p>
        </p:txBody>
      </p:sp>
      <p:sp>
        <p:nvSpPr>
          <p:cNvPr id="6" name="TextBox 5">
            <a:extLst>
              <a:ext uri="{FF2B5EF4-FFF2-40B4-BE49-F238E27FC236}">
                <a16:creationId xmlns:a16="http://schemas.microsoft.com/office/drawing/2014/main" id="{9E28CB56-FA30-0A71-09D3-7D1680DEDE33}"/>
              </a:ext>
            </a:extLst>
          </p:cNvPr>
          <p:cNvSpPr txBox="1"/>
          <p:nvPr/>
        </p:nvSpPr>
        <p:spPr>
          <a:xfrm>
            <a:off x="212077" y="8187901"/>
            <a:ext cx="6433843" cy="3308598"/>
          </a:xfrm>
          <a:prstGeom prst="rect">
            <a:avLst/>
          </a:prstGeom>
          <a:noFill/>
        </p:spPr>
        <p:txBody>
          <a:bodyPr wrap="square" rtlCol="0">
            <a:spAutoFit/>
          </a:bodyPr>
          <a:lstStyle/>
          <a:p>
            <a:r>
              <a:rPr lang="en-GB" sz="1100" dirty="0">
                <a:latin typeface="OpenDyslexic" panose="00000500000000000000" pitchFamily="50" charset="0"/>
              </a:rPr>
              <a:t>Why did this student chose their GCSE options?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What questions might they have asked at their taster sessions?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r>
              <a:rPr lang="en-GB" sz="1100" dirty="0">
                <a:latin typeface="OpenDyslexic" panose="00000500000000000000" pitchFamily="50" charset="0"/>
              </a:rPr>
              <a:t>Why / how would taster sessions have helped with their choices?</a:t>
            </a:r>
          </a:p>
          <a:p>
            <a:endParaRPr lang="en-GB" sz="1100" dirty="0">
              <a:latin typeface="OpenDyslexic" panose="00000500000000000000" pitchFamily="50" charset="0"/>
            </a:endParaRPr>
          </a:p>
          <a:p>
            <a:r>
              <a:rPr lang="en-GB" sz="1100" dirty="0">
                <a:latin typeface="OpenDyslexic" panose="00000500000000000000" pitchFamily="50" charset="0"/>
              </a:rPr>
              <a:t> </a:t>
            </a:r>
          </a:p>
        </p:txBody>
      </p:sp>
      <p:sp>
        <p:nvSpPr>
          <p:cNvPr id="7" name="Speech Bubble: Rectangle 6">
            <a:extLst>
              <a:ext uri="{FF2B5EF4-FFF2-40B4-BE49-F238E27FC236}">
                <a16:creationId xmlns:a16="http://schemas.microsoft.com/office/drawing/2014/main" id="{E400D154-86F5-8ECF-5B78-40F9E53DE252}"/>
              </a:ext>
            </a:extLst>
          </p:cNvPr>
          <p:cNvSpPr/>
          <p:nvPr/>
        </p:nvSpPr>
        <p:spPr>
          <a:xfrm>
            <a:off x="200870" y="141284"/>
            <a:ext cx="6433843" cy="1737560"/>
          </a:xfrm>
          <a:prstGeom prst="wedgeRectCallout">
            <a:avLst>
              <a:gd name="adj1" fmla="val 41814"/>
              <a:gd name="adj2" fmla="val 58287"/>
            </a:avLst>
          </a:prstGeom>
        </p:spPr>
        <p:style>
          <a:lnRef idx="2">
            <a:schemeClr val="dk1"/>
          </a:lnRef>
          <a:fillRef idx="1">
            <a:schemeClr val="lt1"/>
          </a:fillRef>
          <a:effectRef idx="0">
            <a:schemeClr val="dk1"/>
          </a:effectRef>
          <a:fontRef idx="minor">
            <a:schemeClr val="dk1"/>
          </a:fontRef>
        </p:style>
        <p:txBody>
          <a:bodyPr rot="0" spcFirstLastPara="0" vert="horz" wrap="square" lIns="35609" tIns="17804" rIns="35609" bIns="17804" numCol="1" spcCol="0" rtlCol="0" fromWordArt="0" anchor="ctr" anchorCtr="0" forceAA="0" compatLnSpc="1">
            <a:prstTxWarp prst="textNoShape">
              <a:avLst/>
            </a:prstTxWarp>
            <a:noAutofit/>
          </a:bodyPr>
          <a:lstStyle/>
          <a:p>
            <a:pPr algn="ctr">
              <a:lnSpc>
                <a:spcPct val="107000"/>
              </a:lnSpc>
              <a:spcAft>
                <a:spcPts val="312"/>
              </a:spcAft>
            </a:pPr>
            <a:r>
              <a:rPr lang="en-GB" sz="1100" dirty="0">
                <a:latin typeface="OpenDyslexic" panose="00000500000000000000" pitchFamily="50" charset="0"/>
                <a:ea typeface="Calibri" panose="020F0502020204030204" pitchFamily="34" charset="0"/>
                <a:cs typeface="Times New Roman" panose="02020603050405020304" pitchFamily="18" charset="0"/>
              </a:rPr>
              <a:t>To be completely honest, I was unsure what options to take. </a:t>
            </a:r>
            <a:r>
              <a:rPr lang="en-GB" sz="1100" b="1" dirty="0">
                <a:latin typeface="OpenDyslexic" panose="00000500000000000000" pitchFamily="50" charset="0"/>
                <a:ea typeface="Calibri" panose="020F0502020204030204" pitchFamily="34" charset="0"/>
                <a:cs typeface="Times New Roman" panose="02020603050405020304" pitchFamily="18" charset="0"/>
              </a:rPr>
              <a:t>I’m not sure </a:t>
            </a:r>
            <a:r>
              <a:rPr lang="en-GB" sz="1100" dirty="0">
                <a:latin typeface="OpenDyslexic" panose="00000500000000000000" pitchFamily="50" charset="0"/>
                <a:ea typeface="Calibri" panose="020F0502020204030204" pitchFamily="34" charset="0"/>
                <a:cs typeface="Times New Roman" panose="02020603050405020304" pitchFamily="18" charset="0"/>
              </a:rPr>
              <a:t>what I want to do when I am older so found it difficult to decide. I talked to my older sister who had completed her GCSE at Orchard Mead Academy and she helped me identify which subjects I enjoyed the most. I then went to my teachers in those subjects to ask for more information about the course and my predicted grades in these subjects. Based on these conversations I chose the freedom path to success, picking a wide range of courses that sound like they will suit me the most. </a:t>
            </a:r>
          </a:p>
          <a:p>
            <a:pPr algn="ctr">
              <a:lnSpc>
                <a:spcPct val="107000"/>
              </a:lnSpc>
              <a:spcAft>
                <a:spcPts val="312"/>
              </a:spcAft>
            </a:pPr>
            <a:endParaRPr lang="en-GB" sz="1100" dirty="0">
              <a:latin typeface="OpenDyslexic" panose="00000500000000000000" pitchFamily="50" charset="0"/>
              <a:ea typeface="Calibri" panose="020F0502020204030204" pitchFamily="34" charset="0"/>
              <a:cs typeface="Times New Roman" panose="02020603050405020304" pitchFamily="18" charset="0"/>
            </a:endParaRPr>
          </a:p>
        </p:txBody>
      </p:sp>
      <p:sp>
        <p:nvSpPr>
          <p:cNvPr id="8" name="Speech Bubble: Rectangle 7">
            <a:extLst>
              <a:ext uri="{FF2B5EF4-FFF2-40B4-BE49-F238E27FC236}">
                <a16:creationId xmlns:a16="http://schemas.microsoft.com/office/drawing/2014/main" id="{F85FF9D4-3321-9D03-CDC4-6E5BB08C3196}"/>
              </a:ext>
            </a:extLst>
          </p:cNvPr>
          <p:cNvSpPr/>
          <p:nvPr/>
        </p:nvSpPr>
        <p:spPr>
          <a:xfrm>
            <a:off x="200869" y="6316541"/>
            <a:ext cx="6433843" cy="1741060"/>
          </a:xfrm>
          <a:prstGeom prst="wedgeRectCallout">
            <a:avLst>
              <a:gd name="adj1" fmla="val 41814"/>
              <a:gd name="adj2" fmla="val 58287"/>
            </a:avLst>
          </a:prstGeom>
        </p:spPr>
        <p:style>
          <a:lnRef idx="2">
            <a:schemeClr val="dk1"/>
          </a:lnRef>
          <a:fillRef idx="1">
            <a:schemeClr val="lt1"/>
          </a:fillRef>
          <a:effectRef idx="0">
            <a:schemeClr val="dk1"/>
          </a:effectRef>
          <a:fontRef idx="minor">
            <a:schemeClr val="dk1"/>
          </a:fontRef>
        </p:style>
        <p:txBody>
          <a:bodyPr rot="0" spcFirstLastPara="0" vert="horz" wrap="square" lIns="35609" tIns="17804" rIns="35609" bIns="17804" numCol="1" spcCol="0" rtlCol="0" fromWordArt="0" anchor="ctr" anchorCtr="0" forceAA="0" compatLnSpc="1">
            <a:prstTxWarp prst="textNoShape">
              <a:avLst/>
            </a:prstTxWarp>
            <a:noAutofit/>
          </a:bodyPr>
          <a:lstStyle/>
          <a:p>
            <a:pPr algn="ctr">
              <a:lnSpc>
                <a:spcPct val="107000"/>
              </a:lnSpc>
              <a:spcAft>
                <a:spcPts val="312"/>
              </a:spcAft>
            </a:pPr>
            <a:r>
              <a:rPr lang="en-GB" sz="1100" dirty="0">
                <a:latin typeface="OpenDyslexic" panose="00000500000000000000" pitchFamily="50" charset="0"/>
                <a:ea typeface="Calibri" panose="020F0502020204030204" pitchFamily="34" charset="0"/>
                <a:cs typeface="Times New Roman" panose="02020603050405020304" pitchFamily="18" charset="0"/>
              </a:rPr>
              <a:t>I really like learning about the world around me. I spoke to my form tutor about how I’d like to study humanities subjects at A Level and he helped me choose subjects that will help me get there. I have chosen French as we learn about other cultures, geography as we learn about the world around us, Citizenship to learn about politics and media to learn about how people are presented in the modern media. I like having subjects that link together. I’m going to struggle to pick what else I want to study at college! </a:t>
            </a:r>
          </a:p>
        </p:txBody>
      </p:sp>
      <p:sp>
        <p:nvSpPr>
          <p:cNvPr id="9" name="TextBox 8">
            <a:extLst>
              <a:ext uri="{FF2B5EF4-FFF2-40B4-BE49-F238E27FC236}">
                <a16:creationId xmlns:a16="http://schemas.microsoft.com/office/drawing/2014/main" id="{2CA59AF2-2D94-A3CF-868A-FA210CFD040E}"/>
              </a:ext>
            </a:extLst>
          </p:cNvPr>
          <p:cNvSpPr txBox="1"/>
          <p:nvPr/>
        </p:nvSpPr>
        <p:spPr>
          <a:xfrm>
            <a:off x="115293" y="2363950"/>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0" name="TextBox 9">
            <a:extLst>
              <a:ext uri="{FF2B5EF4-FFF2-40B4-BE49-F238E27FC236}">
                <a16:creationId xmlns:a16="http://schemas.microsoft.com/office/drawing/2014/main" id="{CFC0DD6E-0885-E2AA-4D88-085E08137CFA}"/>
              </a:ext>
            </a:extLst>
          </p:cNvPr>
          <p:cNvSpPr txBox="1"/>
          <p:nvPr/>
        </p:nvSpPr>
        <p:spPr>
          <a:xfrm>
            <a:off x="200871" y="3803035"/>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1" name="TextBox 10">
            <a:extLst>
              <a:ext uri="{FF2B5EF4-FFF2-40B4-BE49-F238E27FC236}">
                <a16:creationId xmlns:a16="http://schemas.microsoft.com/office/drawing/2014/main" id="{B1BAB536-BCF4-BE7A-753E-2FB9EC9147A7}"/>
              </a:ext>
            </a:extLst>
          </p:cNvPr>
          <p:cNvSpPr txBox="1"/>
          <p:nvPr/>
        </p:nvSpPr>
        <p:spPr>
          <a:xfrm>
            <a:off x="200871" y="5262911"/>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2" name="TextBox 11">
            <a:extLst>
              <a:ext uri="{FF2B5EF4-FFF2-40B4-BE49-F238E27FC236}">
                <a16:creationId xmlns:a16="http://schemas.microsoft.com/office/drawing/2014/main" id="{54C58E45-E93D-AD2C-E750-8F1350F860CB}"/>
              </a:ext>
            </a:extLst>
          </p:cNvPr>
          <p:cNvSpPr txBox="1"/>
          <p:nvPr/>
        </p:nvSpPr>
        <p:spPr>
          <a:xfrm>
            <a:off x="104084" y="9654018"/>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3" name="TextBox 12">
            <a:extLst>
              <a:ext uri="{FF2B5EF4-FFF2-40B4-BE49-F238E27FC236}">
                <a16:creationId xmlns:a16="http://schemas.microsoft.com/office/drawing/2014/main" id="{5B384A68-E184-D5AC-2C89-8E2C3CFDC26A}"/>
              </a:ext>
            </a:extLst>
          </p:cNvPr>
          <p:cNvSpPr txBox="1"/>
          <p:nvPr/>
        </p:nvSpPr>
        <p:spPr>
          <a:xfrm>
            <a:off x="115293" y="8483403"/>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
        <p:nvSpPr>
          <p:cNvPr id="14" name="TextBox 13">
            <a:extLst>
              <a:ext uri="{FF2B5EF4-FFF2-40B4-BE49-F238E27FC236}">
                <a16:creationId xmlns:a16="http://schemas.microsoft.com/office/drawing/2014/main" id="{5597F428-F014-B7D0-DBAF-450F760EFB59}"/>
              </a:ext>
            </a:extLst>
          </p:cNvPr>
          <p:cNvSpPr txBox="1"/>
          <p:nvPr/>
        </p:nvSpPr>
        <p:spPr>
          <a:xfrm>
            <a:off x="212077" y="11032745"/>
            <a:ext cx="6627412"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94732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66EFB7-BA3B-6882-A2D7-E682AFB812F3}"/>
              </a:ext>
            </a:extLst>
          </p:cNvPr>
          <p:cNvSpPr>
            <a:spLocks noGrp="1"/>
          </p:cNvSpPr>
          <p:nvPr>
            <p:ph type="sldNum" sz="quarter" idx="12"/>
          </p:nvPr>
        </p:nvSpPr>
        <p:spPr/>
        <p:txBody>
          <a:bodyPr/>
          <a:lstStyle/>
          <a:p>
            <a:fld id="{31703346-2D8B-49AA-BA3B-4D0A8E037A27}" type="slidenum">
              <a:rPr lang="en-GB" smtClean="0"/>
              <a:t>8</a:t>
            </a:fld>
            <a:endParaRPr lang="en-GB"/>
          </a:p>
        </p:txBody>
      </p:sp>
      <p:graphicFrame>
        <p:nvGraphicFramePr>
          <p:cNvPr id="4" name="Table 4">
            <a:extLst>
              <a:ext uri="{FF2B5EF4-FFF2-40B4-BE49-F238E27FC236}">
                <a16:creationId xmlns:a16="http://schemas.microsoft.com/office/drawing/2014/main" id="{3D6AD201-CAFE-A874-A147-E5554349A9CC}"/>
              </a:ext>
            </a:extLst>
          </p:cNvPr>
          <p:cNvGraphicFramePr>
            <a:graphicFrameLocks noGrp="1"/>
          </p:cNvGraphicFramePr>
          <p:nvPr>
            <p:extLst>
              <p:ext uri="{D42A27DB-BD31-4B8C-83A1-F6EECF244321}">
                <p14:modId xmlns:p14="http://schemas.microsoft.com/office/powerpoint/2010/main" val="2085848969"/>
              </p:ext>
            </p:extLst>
          </p:nvPr>
        </p:nvGraphicFramePr>
        <p:xfrm>
          <a:off x="115500" y="801944"/>
          <a:ext cx="6590097" cy="10761911"/>
        </p:xfrm>
        <a:graphic>
          <a:graphicData uri="http://schemas.openxmlformats.org/drawingml/2006/table">
            <a:tbl>
              <a:tblPr firstRow="1" bandRow="1">
                <a:tableStyleId>{5C22544A-7EE6-4342-B048-85BDC9FD1C3A}</a:tableStyleId>
              </a:tblPr>
              <a:tblGrid>
                <a:gridCol w="1240860">
                  <a:extLst>
                    <a:ext uri="{9D8B030D-6E8A-4147-A177-3AD203B41FA5}">
                      <a16:colId xmlns:a16="http://schemas.microsoft.com/office/drawing/2014/main" val="3394722014"/>
                    </a:ext>
                  </a:extLst>
                </a:gridCol>
                <a:gridCol w="3566160">
                  <a:extLst>
                    <a:ext uri="{9D8B030D-6E8A-4147-A177-3AD203B41FA5}">
                      <a16:colId xmlns:a16="http://schemas.microsoft.com/office/drawing/2014/main" val="3557554863"/>
                    </a:ext>
                  </a:extLst>
                </a:gridCol>
                <a:gridCol w="1783077">
                  <a:extLst>
                    <a:ext uri="{9D8B030D-6E8A-4147-A177-3AD203B41FA5}">
                      <a16:colId xmlns:a16="http://schemas.microsoft.com/office/drawing/2014/main" val="3943948921"/>
                    </a:ext>
                  </a:extLst>
                </a:gridCol>
              </a:tblGrid>
              <a:tr h="641056">
                <a:tc>
                  <a:txBody>
                    <a:bodyPr/>
                    <a:lstStyle/>
                    <a:p>
                      <a:r>
                        <a:rPr lang="en-GB" sz="1100" b="0" dirty="0">
                          <a:solidFill>
                            <a:schemeClr val="tx1"/>
                          </a:solidFill>
                          <a:latin typeface="OpenDyslexic" panose="00000500000000000000" pitchFamily="50" charset="0"/>
                        </a:rPr>
                        <a:t>Subject: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0" dirty="0">
                          <a:solidFill>
                            <a:schemeClr val="tx1"/>
                          </a:solidFill>
                          <a:latin typeface="OpenDyslexic" panose="00000500000000000000" pitchFamily="50" charset="0"/>
                        </a:rPr>
                        <a:t>What did you learn about the GCSE </a:t>
                      </a:r>
                    </a:p>
                    <a:p>
                      <a:r>
                        <a:rPr lang="en-GB" sz="1100" b="0" dirty="0">
                          <a:solidFill>
                            <a:schemeClr val="tx1"/>
                          </a:solidFill>
                          <a:latin typeface="OpenDyslexic" panose="00000500000000000000" pitchFamily="50" charset="0"/>
                        </a:rPr>
                        <a:t>(key skills needed)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0" dirty="0">
                          <a:solidFill>
                            <a:schemeClr val="tx1"/>
                          </a:solidFill>
                          <a:latin typeface="OpenDyslexic" panose="00000500000000000000" pitchFamily="50" charset="0"/>
                        </a:rPr>
                        <a:t>examination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6223869"/>
                  </a:ext>
                </a:extLst>
              </a:tr>
              <a:tr h="751560">
                <a:tc>
                  <a:txBody>
                    <a:bodyPr/>
                    <a:lstStyle/>
                    <a:p>
                      <a:r>
                        <a:rPr lang="en-GB" sz="1100" dirty="0">
                          <a:latin typeface="OpenDyslexic" panose="00000500000000000000" pitchFamily="50" charset="0"/>
                        </a:rPr>
                        <a:t>1.Health and social care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480176"/>
                  </a:ext>
                </a:extLst>
              </a:tr>
              <a:tr h="685800">
                <a:tc>
                  <a:txBody>
                    <a:bodyPr/>
                    <a:lstStyle/>
                    <a:p>
                      <a:r>
                        <a:rPr lang="en-GB" sz="1100" dirty="0">
                          <a:latin typeface="OpenDyslexic" panose="00000500000000000000" pitchFamily="50" charset="0"/>
                        </a:rPr>
                        <a:t>2.Citizenship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9898302"/>
                  </a:ext>
                </a:extLst>
              </a:tr>
              <a:tr h="579120">
                <a:tc>
                  <a:txBody>
                    <a:bodyPr/>
                    <a:lstStyle/>
                    <a:p>
                      <a:r>
                        <a:rPr lang="en-GB" sz="1100" dirty="0">
                          <a:latin typeface="OpenDyslexic" panose="00000500000000000000" pitchFamily="50" charset="0"/>
                        </a:rPr>
                        <a:t>3.Drama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846475"/>
                  </a:ext>
                </a:extLst>
              </a:tr>
              <a:tr h="640080">
                <a:tc>
                  <a:txBody>
                    <a:bodyPr/>
                    <a:lstStyle/>
                    <a:p>
                      <a:r>
                        <a:rPr lang="en-GB" sz="1100" dirty="0">
                          <a:latin typeface="OpenDyslexic" panose="00000500000000000000" pitchFamily="50" charset="0"/>
                        </a:rPr>
                        <a:t>4.GCSE sport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5953214"/>
                  </a:ext>
                </a:extLst>
              </a:tr>
              <a:tr h="624840">
                <a:tc>
                  <a:txBody>
                    <a:bodyPr/>
                    <a:lstStyle/>
                    <a:p>
                      <a:r>
                        <a:rPr lang="en-GB" sz="1100" dirty="0">
                          <a:latin typeface="OpenDyslexic" panose="00000500000000000000" pitchFamily="50" charset="0"/>
                        </a:rPr>
                        <a:t>5.Sports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4458790"/>
                  </a:ext>
                </a:extLst>
              </a:tr>
              <a:tr h="655320">
                <a:tc>
                  <a:txBody>
                    <a:bodyPr/>
                    <a:lstStyle/>
                    <a:p>
                      <a:r>
                        <a:rPr lang="en-GB" sz="1100" dirty="0">
                          <a:latin typeface="OpenDyslexic" panose="00000500000000000000" pitchFamily="50" charset="0"/>
                        </a:rPr>
                        <a:t>6.Art based subjects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6435454"/>
                  </a:ext>
                </a:extLst>
              </a:tr>
              <a:tr h="762000">
                <a:tc>
                  <a:txBody>
                    <a:bodyPr/>
                    <a:lstStyle/>
                    <a:p>
                      <a:r>
                        <a:rPr lang="en-GB" sz="1100" dirty="0">
                          <a:latin typeface="OpenDyslexic" panose="00000500000000000000" pitchFamily="50" charset="0"/>
                        </a:rPr>
                        <a:t>7. GCSE Food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9410047"/>
                  </a:ext>
                </a:extLst>
              </a:tr>
              <a:tr h="822960">
                <a:tc>
                  <a:txBody>
                    <a:bodyPr/>
                    <a:lstStyle/>
                    <a:p>
                      <a:r>
                        <a:rPr lang="en-GB" sz="1100" dirty="0">
                          <a:latin typeface="OpenDyslexic" panose="00000500000000000000" pitchFamily="50" charset="0"/>
                        </a:rPr>
                        <a:t>8.GCSE design and technology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196890"/>
                  </a:ext>
                </a:extLst>
              </a:tr>
              <a:tr h="834491">
                <a:tc>
                  <a:txBody>
                    <a:bodyPr/>
                    <a:lstStyle/>
                    <a:p>
                      <a:r>
                        <a:rPr lang="en-GB" sz="1100" dirty="0">
                          <a:latin typeface="OpenDyslexic" panose="00000500000000000000" pitchFamily="50" charset="0"/>
                        </a:rPr>
                        <a:t>10.Music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822313"/>
                  </a:ext>
                </a:extLst>
              </a:tr>
              <a:tr h="834491">
                <a:tc>
                  <a:txBody>
                    <a:bodyPr/>
                    <a:lstStyle/>
                    <a:p>
                      <a:r>
                        <a:rPr lang="en-GB" sz="1100" dirty="0">
                          <a:latin typeface="OpenDyslexic" panose="00000500000000000000" pitchFamily="50" charset="0"/>
                        </a:rPr>
                        <a:t>11. Film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463700"/>
                  </a:ext>
                </a:extLst>
              </a:tr>
              <a:tr h="834491">
                <a:tc>
                  <a:txBody>
                    <a:bodyPr/>
                    <a:lstStyle/>
                    <a:p>
                      <a:r>
                        <a:rPr lang="en-GB" sz="1100" dirty="0">
                          <a:latin typeface="OpenDyslexic" panose="00000500000000000000" pitchFamily="50" charset="0"/>
                        </a:rPr>
                        <a:t>12. History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8154771"/>
                  </a:ext>
                </a:extLst>
              </a:tr>
              <a:tr h="834491">
                <a:tc>
                  <a:txBody>
                    <a:bodyPr/>
                    <a:lstStyle/>
                    <a:p>
                      <a:r>
                        <a:rPr lang="en-GB" sz="1100" dirty="0">
                          <a:latin typeface="OpenDyslexic" panose="00000500000000000000" pitchFamily="50" charset="0"/>
                        </a:rPr>
                        <a:t>13. </a:t>
                      </a:r>
                      <a:r>
                        <a:rPr lang="en-GB" sz="1100">
                          <a:latin typeface="OpenDyslexic" panose="00000500000000000000" pitchFamily="50" charset="0"/>
                        </a:rPr>
                        <a:t>Geography</a:t>
                      </a:r>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760176"/>
                  </a:ext>
                </a:extLst>
              </a:tr>
              <a:tr h="834491">
                <a:tc>
                  <a:txBody>
                    <a:bodyPr/>
                    <a:lstStyle/>
                    <a:p>
                      <a:r>
                        <a:rPr lang="en-GB" sz="1100" dirty="0">
                          <a:latin typeface="OpenDyslexic" panose="00000500000000000000" pitchFamily="50" charset="0"/>
                        </a:rPr>
                        <a:t>14. Business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9305288"/>
                  </a:ext>
                </a:extLst>
              </a:tr>
            </a:tbl>
          </a:graphicData>
        </a:graphic>
      </p:graphicFrame>
      <p:sp>
        <p:nvSpPr>
          <p:cNvPr id="8" name="TextBox 7">
            <a:extLst>
              <a:ext uri="{FF2B5EF4-FFF2-40B4-BE49-F238E27FC236}">
                <a16:creationId xmlns:a16="http://schemas.microsoft.com/office/drawing/2014/main" id="{D6CA422B-8740-135B-2C96-006D96D7E0C9}"/>
              </a:ext>
            </a:extLst>
          </p:cNvPr>
          <p:cNvSpPr txBox="1"/>
          <p:nvPr/>
        </p:nvSpPr>
        <p:spPr>
          <a:xfrm>
            <a:off x="115501" y="0"/>
            <a:ext cx="6271012" cy="646331"/>
          </a:xfrm>
          <a:prstGeom prst="rect">
            <a:avLst/>
          </a:prstGeom>
          <a:noFill/>
        </p:spPr>
        <p:txBody>
          <a:bodyPr wrap="square" rtlCol="0">
            <a:spAutoFit/>
          </a:bodyPr>
          <a:lstStyle/>
          <a:p>
            <a:r>
              <a:rPr lang="en-GB" dirty="0"/>
              <a:t>Write down the taster subject you have done/discussed/looked at textbooks for.</a:t>
            </a:r>
          </a:p>
        </p:txBody>
      </p:sp>
    </p:spTree>
    <p:extLst>
      <p:ext uri="{BB962C8B-B14F-4D97-AF65-F5344CB8AC3E}">
        <p14:creationId xmlns:p14="http://schemas.microsoft.com/office/powerpoint/2010/main" val="3557360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07FF-1CD7-61F0-85E6-CDEAAFDAA742}"/>
              </a:ext>
            </a:extLst>
          </p:cNvPr>
          <p:cNvSpPr>
            <a:spLocks noGrp="1"/>
          </p:cNvSpPr>
          <p:nvPr>
            <p:ph type="title"/>
          </p:nvPr>
        </p:nvSpPr>
        <p:spPr>
          <a:xfrm>
            <a:off x="152511" y="50140"/>
            <a:ext cx="5915025" cy="392877"/>
          </a:xfrm>
        </p:spPr>
        <p:txBody>
          <a:bodyPr>
            <a:normAutofit/>
          </a:bodyPr>
          <a:lstStyle/>
          <a:p>
            <a:r>
              <a:rPr lang="en-GB" sz="1100" b="1" u="sng" dirty="0">
                <a:latin typeface="OpenDyslexic" panose="00000500000000000000" pitchFamily="50" charset="0"/>
              </a:rPr>
              <a:t>Review</a:t>
            </a:r>
            <a:r>
              <a:rPr lang="en-GB" sz="1100" dirty="0">
                <a:latin typeface="OpenDyslexic" panose="00000500000000000000" pitchFamily="50" charset="0"/>
              </a:rPr>
              <a:t> </a:t>
            </a:r>
          </a:p>
        </p:txBody>
      </p:sp>
      <p:sp>
        <p:nvSpPr>
          <p:cNvPr id="3" name="Content Placeholder 2">
            <a:extLst>
              <a:ext uri="{FF2B5EF4-FFF2-40B4-BE49-F238E27FC236}">
                <a16:creationId xmlns:a16="http://schemas.microsoft.com/office/drawing/2014/main" id="{1F6E4330-B7EA-1E70-C5FD-C3417841DB36}"/>
              </a:ext>
            </a:extLst>
          </p:cNvPr>
          <p:cNvSpPr>
            <a:spLocks noGrp="1"/>
          </p:cNvSpPr>
          <p:nvPr>
            <p:ph idx="1"/>
          </p:nvPr>
        </p:nvSpPr>
        <p:spPr>
          <a:xfrm>
            <a:off x="931556" y="123806"/>
            <a:ext cx="5926444" cy="7735712"/>
          </a:xfrm>
        </p:spPr>
        <p:txBody>
          <a:bodyPr>
            <a:normAutofit/>
          </a:bodyPr>
          <a:lstStyle/>
          <a:p>
            <a:r>
              <a:rPr lang="en-GB" sz="1100" dirty="0">
                <a:latin typeface="OpenDyslexic" panose="00000500000000000000" pitchFamily="50" charset="0"/>
              </a:rPr>
              <a:t>What have you learnt about the link between your taster lessons and options choices? </a:t>
            </a:r>
          </a:p>
          <a:p>
            <a:endParaRPr lang="en-GB" sz="1100" dirty="0">
              <a:latin typeface="OpenDyslexic" panose="00000500000000000000" pitchFamily="50" charset="0"/>
            </a:endParaRPr>
          </a:p>
          <a:p>
            <a:endParaRPr lang="en-GB" sz="1100" dirty="0">
              <a:latin typeface="OpenDyslexic" panose="00000500000000000000" pitchFamily="50" charset="0"/>
            </a:endParaRPr>
          </a:p>
          <a:p>
            <a:pPr marL="0" indent="0">
              <a:buNone/>
            </a:pPr>
            <a:endParaRPr lang="en-GB" sz="1100" dirty="0">
              <a:latin typeface="OpenDyslexic" panose="00000500000000000000" pitchFamily="50" charset="0"/>
            </a:endParaRPr>
          </a:p>
        </p:txBody>
      </p:sp>
      <p:sp>
        <p:nvSpPr>
          <p:cNvPr id="4" name="Slide Number Placeholder 3">
            <a:extLst>
              <a:ext uri="{FF2B5EF4-FFF2-40B4-BE49-F238E27FC236}">
                <a16:creationId xmlns:a16="http://schemas.microsoft.com/office/drawing/2014/main" id="{51DF3AB6-D6A5-CB88-6663-0D06809F419A}"/>
              </a:ext>
            </a:extLst>
          </p:cNvPr>
          <p:cNvSpPr>
            <a:spLocks noGrp="1"/>
          </p:cNvSpPr>
          <p:nvPr>
            <p:ph type="sldNum" sz="quarter" idx="12"/>
          </p:nvPr>
        </p:nvSpPr>
        <p:spPr/>
        <p:txBody>
          <a:bodyPr/>
          <a:lstStyle/>
          <a:p>
            <a:fld id="{31703346-2D8B-49AA-BA3B-4D0A8E037A27}" type="slidenum">
              <a:rPr lang="en-GB" smtClean="0"/>
              <a:t>9</a:t>
            </a:fld>
            <a:endParaRPr lang="en-GB"/>
          </a:p>
        </p:txBody>
      </p:sp>
      <p:sp>
        <p:nvSpPr>
          <p:cNvPr id="5" name="TextBox 4">
            <a:extLst>
              <a:ext uri="{FF2B5EF4-FFF2-40B4-BE49-F238E27FC236}">
                <a16:creationId xmlns:a16="http://schemas.microsoft.com/office/drawing/2014/main" id="{67117C22-1809-DA04-D98B-5B436BD6E04D}"/>
              </a:ext>
            </a:extLst>
          </p:cNvPr>
          <p:cNvSpPr txBox="1"/>
          <p:nvPr/>
        </p:nvSpPr>
        <p:spPr>
          <a:xfrm>
            <a:off x="39959" y="354228"/>
            <a:ext cx="6858000" cy="1477328"/>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6" name="TextBox 5">
            <a:extLst>
              <a:ext uri="{FF2B5EF4-FFF2-40B4-BE49-F238E27FC236}">
                <a16:creationId xmlns:a16="http://schemas.microsoft.com/office/drawing/2014/main" id="{99B1D481-C5D9-41EB-F8C9-CC9DD0032AEB}"/>
              </a:ext>
            </a:extLst>
          </p:cNvPr>
          <p:cNvSpPr txBox="1"/>
          <p:nvPr/>
        </p:nvSpPr>
        <p:spPr>
          <a:xfrm>
            <a:off x="30605" y="1905328"/>
            <a:ext cx="6858000" cy="261610"/>
          </a:xfrm>
          <a:prstGeom prst="rect">
            <a:avLst/>
          </a:prstGeom>
          <a:noFill/>
        </p:spPr>
        <p:txBody>
          <a:bodyPr wrap="square" rtlCol="0">
            <a:spAutoFit/>
          </a:bodyPr>
          <a:lstStyle/>
          <a:p>
            <a:r>
              <a:rPr lang="en-GB" sz="1100" u="sng" dirty="0">
                <a:latin typeface="OpenDyslexic" panose="00000500000000000000" pitchFamily="50" charset="0"/>
              </a:rPr>
              <a:t>BQ4: what are my options? </a:t>
            </a:r>
          </a:p>
        </p:txBody>
      </p:sp>
      <p:sp>
        <p:nvSpPr>
          <p:cNvPr id="7" name="TextBox 6">
            <a:extLst>
              <a:ext uri="{FF2B5EF4-FFF2-40B4-BE49-F238E27FC236}">
                <a16:creationId xmlns:a16="http://schemas.microsoft.com/office/drawing/2014/main" id="{FC1BC6EE-62E7-93CC-AE29-00E98BFD06A3}"/>
              </a:ext>
            </a:extLst>
          </p:cNvPr>
          <p:cNvSpPr txBox="1"/>
          <p:nvPr/>
        </p:nvSpPr>
        <p:spPr>
          <a:xfrm>
            <a:off x="152511" y="2182940"/>
            <a:ext cx="6848646" cy="3647152"/>
          </a:xfrm>
          <a:prstGeom prst="rect">
            <a:avLst/>
          </a:prstGeom>
          <a:noFill/>
        </p:spPr>
        <p:txBody>
          <a:bodyPr wrap="square" rtlCol="0">
            <a:spAutoFit/>
          </a:bodyPr>
          <a:lstStyle/>
          <a:p>
            <a:r>
              <a:rPr lang="en-GB" sz="1050" u="sng" dirty="0">
                <a:latin typeface="OpenDyslexic" panose="00000500000000000000" pitchFamily="50" charset="0"/>
              </a:rPr>
              <a:t>Do now: Drill questions</a:t>
            </a:r>
            <a:r>
              <a:rPr lang="en-GB" sz="1050" dirty="0">
                <a:latin typeface="OpenDyslexic" panose="00000500000000000000" pitchFamily="50" charset="0"/>
              </a:rPr>
              <a:t>:</a:t>
            </a:r>
          </a:p>
          <a:p>
            <a:endParaRPr lang="en-GB" sz="1050" dirty="0">
              <a:latin typeface="OpenDyslexic" panose="00000500000000000000" pitchFamily="50" charset="0"/>
            </a:endParaRPr>
          </a:p>
          <a:p>
            <a:pPr marL="228600" indent="-228600">
              <a:buAutoNum type="arabicPeriod"/>
            </a:pPr>
            <a:r>
              <a:rPr lang="en-GB" sz="1050" dirty="0">
                <a:latin typeface="OpenDyslexic" panose="00000500000000000000" pitchFamily="50" charset="0"/>
              </a:rPr>
              <a:t>What is meant by peer pressure?</a:t>
            </a:r>
          </a:p>
          <a:p>
            <a:pPr marL="228600" indent="-228600">
              <a:buAutoNum type="arabicPeriod"/>
            </a:pPr>
            <a:endParaRPr lang="en-GB" sz="1050" dirty="0">
              <a:latin typeface="OpenDyslexic" panose="00000500000000000000" pitchFamily="50" charset="0"/>
            </a:endParaRPr>
          </a:p>
          <a:p>
            <a:pPr marL="228600" indent="-228600">
              <a:buAutoNum type="arabicPeriod"/>
            </a:pPr>
            <a:endParaRPr lang="en-GB" sz="1050" dirty="0">
              <a:latin typeface="OpenDyslexic" panose="00000500000000000000" pitchFamily="50" charset="0"/>
            </a:endParaRPr>
          </a:p>
          <a:p>
            <a:endParaRPr lang="en-GB" sz="1050" dirty="0">
              <a:latin typeface="OpenDyslexic" panose="00000500000000000000" pitchFamily="50" charset="0"/>
            </a:endParaRPr>
          </a:p>
          <a:p>
            <a:pPr marL="514350" indent="-514350">
              <a:buAutoNum type="arabicPeriod"/>
            </a:pPr>
            <a:endParaRPr lang="en-GB" sz="1050" dirty="0">
              <a:latin typeface="OpenDyslexic" panose="00000500000000000000" pitchFamily="50" charset="0"/>
            </a:endParaRPr>
          </a:p>
          <a:p>
            <a:pPr marL="514350" indent="-514350">
              <a:buAutoNum type="arabicPeriod"/>
            </a:pPr>
            <a:endParaRPr lang="en-GB" sz="1050" dirty="0">
              <a:latin typeface="OpenDyslexic" panose="00000500000000000000" pitchFamily="50" charset="0"/>
            </a:endParaRPr>
          </a:p>
          <a:p>
            <a:pPr marL="514350" indent="-514350">
              <a:buAutoNum type="arabicPeriod" startAt="2"/>
            </a:pPr>
            <a:r>
              <a:rPr lang="en-GB" sz="1050" dirty="0">
                <a:latin typeface="OpenDyslexic" panose="00000500000000000000" pitchFamily="50" charset="0"/>
              </a:rPr>
              <a:t>Who is Andres </a:t>
            </a:r>
            <a:r>
              <a:rPr lang="en-GB" sz="1050" dirty="0" err="1">
                <a:latin typeface="OpenDyslexic" panose="00000500000000000000" pitchFamily="50" charset="0"/>
              </a:rPr>
              <a:t>Brevik</a:t>
            </a:r>
            <a:r>
              <a:rPr lang="en-GB" sz="1050" dirty="0">
                <a:latin typeface="OpenDyslexic" panose="00000500000000000000" pitchFamily="50" charset="0"/>
              </a:rPr>
              <a:t>? </a:t>
            </a: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endParaRPr lang="en-GB" sz="1050" dirty="0">
              <a:latin typeface="OpenDyslexic" panose="00000500000000000000" pitchFamily="50" charset="0"/>
            </a:endParaRPr>
          </a:p>
          <a:p>
            <a:pPr marL="514350" indent="-514350">
              <a:buAutoNum type="arabicPeriod" startAt="2"/>
            </a:pPr>
            <a:r>
              <a:rPr lang="en-GB" sz="1050" dirty="0">
                <a:latin typeface="OpenDyslexic" panose="00000500000000000000" pitchFamily="50" charset="0"/>
              </a:rPr>
              <a:t>What is meant by BLM?</a:t>
            </a: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endParaRPr lang="en-GB" sz="1050" u="sng" dirty="0">
              <a:solidFill>
                <a:srgbClr val="FF0066"/>
              </a:solidFill>
              <a:latin typeface="OpenDyslexic" panose="00000500000000000000" pitchFamily="50" charset="0"/>
            </a:endParaRPr>
          </a:p>
          <a:p>
            <a:r>
              <a:rPr lang="en-GB" sz="1050" u="sng" dirty="0">
                <a:solidFill>
                  <a:srgbClr val="FF0066"/>
                </a:solidFill>
                <a:latin typeface="OpenDyslexic" panose="00000500000000000000" pitchFamily="50" charset="0"/>
              </a:rPr>
              <a:t>Exam style question:</a:t>
            </a:r>
          </a:p>
          <a:p>
            <a:r>
              <a:rPr lang="en-GB" sz="1050" dirty="0">
                <a:solidFill>
                  <a:srgbClr val="FF0066"/>
                </a:solidFill>
                <a:latin typeface="OpenDyslexic" panose="00000500000000000000" pitchFamily="50" charset="0"/>
              </a:rPr>
              <a:t>What is meant by the term social justice? [2 marks]</a:t>
            </a:r>
            <a:endParaRPr lang="en-GB" sz="1050" dirty="0">
              <a:latin typeface="OpenDyslexic" panose="00000500000000000000" pitchFamily="50" charset="0"/>
            </a:endParaRPr>
          </a:p>
          <a:p>
            <a:endParaRPr lang="en-GB" sz="1050" dirty="0">
              <a:latin typeface="OpenDyslexic" panose="00000500000000000000" pitchFamily="50" charset="0"/>
            </a:endParaRPr>
          </a:p>
        </p:txBody>
      </p:sp>
      <p:graphicFrame>
        <p:nvGraphicFramePr>
          <p:cNvPr id="8" name="Table 7">
            <a:extLst>
              <a:ext uri="{FF2B5EF4-FFF2-40B4-BE49-F238E27FC236}">
                <a16:creationId xmlns:a16="http://schemas.microsoft.com/office/drawing/2014/main" id="{7F38EA14-7D6D-5A68-0CAD-75A8F1C1F3AC}"/>
              </a:ext>
            </a:extLst>
          </p:cNvPr>
          <p:cNvGraphicFramePr>
            <a:graphicFrameLocks noGrp="1"/>
          </p:cNvGraphicFramePr>
          <p:nvPr>
            <p:extLst>
              <p:ext uri="{D42A27DB-BD31-4B8C-83A1-F6EECF244321}">
                <p14:modId xmlns:p14="http://schemas.microsoft.com/office/powerpoint/2010/main" val="318005858"/>
              </p:ext>
            </p:extLst>
          </p:nvPr>
        </p:nvGraphicFramePr>
        <p:xfrm>
          <a:off x="152511" y="6605326"/>
          <a:ext cx="1558090" cy="1867722"/>
        </p:xfrm>
        <a:graphic>
          <a:graphicData uri="http://schemas.openxmlformats.org/drawingml/2006/table">
            <a:tbl>
              <a:tblPr firstRow="1" bandRow="1">
                <a:tableStyleId>{5940675A-B579-460E-94D1-54222C63F5DA}</a:tableStyleId>
              </a:tblPr>
              <a:tblGrid>
                <a:gridCol w="1558090">
                  <a:extLst>
                    <a:ext uri="{9D8B030D-6E8A-4147-A177-3AD203B41FA5}">
                      <a16:colId xmlns:a16="http://schemas.microsoft.com/office/drawing/2014/main" val="2459721655"/>
                    </a:ext>
                  </a:extLst>
                </a:gridCol>
              </a:tblGrid>
              <a:tr h="461538">
                <a:tc>
                  <a:txBody>
                    <a:bodyPr/>
                    <a:lstStyle/>
                    <a:p>
                      <a:r>
                        <a:rPr lang="en-GB" sz="1200" b="0" dirty="0">
                          <a:solidFill>
                            <a:schemeClr val="tx1"/>
                          </a:solidFill>
                          <a:latin typeface="OpenDyslexic" panose="00000500000000000000" pitchFamily="50" charset="0"/>
                        </a:rPr>
                        <a:t>Options </a:t>
                      </a:r>
                    </a:p>
                  </a:txBody>
                  <a:tcPr/>
                </a:tc>
                <a:extLst>
                  <a:ext uri="{0D108BD9-81ED-4DB2-BD59-A6C34878D82A}">
                    <a16:rowId xmlns:a16="http://schemas.microsoft.com/office/drawing/2014/main" val="1700317829"/>
                  </a:ext>
                </a:extLst>
              </a:tr>
              <a:tr h="461538">
                <a:tc>
                  <a:txBody>
                    <a:bodyPr/>
                    <a:lstStyle/>
                    <a:p>
                      <a:r>
                        <a:rPr lang="en-GB" sz="1200" b="0" dirty="0">
                          <a:solidFill>
                            <a:schemeClr val="tx1"/>
                          </a:solidFill>
                          <a:latin typeface="OpenDyslexic" panose="00000500000000000000" pitchFamily="50" charset="0"/>
                        </a:rPr>
                        <a:t>GCSEs</a:t>
                      </a:r>
                    </a:p>
                  </a:txBody>
                  <a:tcPr/>
                </a:tc>
                <a:extLst>
                  <a:ext uri="{0D108BD9-81ED-4DB2-BD59-A6C34878D82A}">
                    <a16:rowId xmlns:a16="http://schemas.microsoft.com/office/drawing/2014/main" val="3206510587"/>
                  </a:ext>
                </a:extLst>
              </a:tr>
              <a:tr h="461538">
                <a:tc>
                  <a:txBody>
                    <a:bodyPr/>
                    <a:lstStyle/>
                    <a:p>
                      <a:r>
                        <a:rPr lang="en-GB" sz="1200" b="0" dirty="0">
                          <a:solidFill>
                            <a:schemeClr val="tx1"/>
                          </a:solidFill>
                          <a:latin typeface="OpenDyslexic" panose="00000500000000000000" pitchFamily="50" charset="0"/>
                        </a:rPr>
                        <a:t>Careers</a:t>
                      </a:r>
                    </a:p>
                  </a:txBody>
                  <a:tcPr/>
                </a:tc>
                <a:extLst>
                  <a:ext uri="{0D108BD9-81ED-4DB2-BD59-A6C34878D82A}">
                    <a16:rowId xmlns:a16="http://schemas.microsoft.com/office/drawing/2014/main" val="3103471996"/>
                  </a:ext>
                </a:extLst>
              </a:tr>
              <a:tr h="483108">
                <a:tc>
                  <a:txBody>
                    <a:bodyPr/>
                    <a:lstStyle/>
                    <a:p>
                      <a:r>
                        <a:rPr lang="en-GB" sz="1200" b="0" dirty="0">
                          <a:solidFill>
                            <a:schemeClr val="tx1"/>
                          </a:solidFill>
                          <a:latin typeface="OpenDyslexic" panose="00000500000000000000" pitchFamily="50" charset="0"/>
                        </a:rPr>
                        <a:t>Choices </a:t>
                      </a:r>
                    </a:p>
                  </a:txBody>
                  <a:tcPr/>
                </a:tc>
                <a:extLst>
                  <a:ext uri="{0D108BD9-81ED-4DB2-BD59-A6C34878D82A}">
                    <a16:rowId xmlns:a16="http://schemas.microsoft.com/office/drawing/2014/main" val="3361210276"/>
                  </a:ext>
                </a:extLst>
              </a:tr>
            </a:tbl>
          </a:graphicData>
        </a:graphic>
      </p:graphicFrame>
      <p:graphicFrame>
        <p:nvGraphicFramePr>
          <p:cNvPr id="9" name="Table 8">
            <a:extLst>
              <a:ext uri="{FF2B5EF4-FFF2-40B4-BE49-F238E27FC236}">
                <a16:creationId xmlns:a16="http://schemas.microsoft.com/office/drawing/2014/main" id="{7FD6EC8D-8E04-8D9D-6DCD-AB80F086C8C3}"/>
              </a:ext>
            </a:extLst>
          </p:cNvPr>
          <p:cNvGraphicFramePr>
            <a:graphicFrameLocks noGrp="1"/>
          </p:cNvGraphicFramePr>
          <p:nvPr>
            <p:extLst>
              <p:ext uri="{D42A27DB-BD31-4B8C-83A1-F6EECF244321}">
                <p14:modId xmlns:p14="http://schemas.microsoft.com/office/powerpoint/2010/main" val="4147694052"/>
              </p:ext>
            </p:extLst>
          </p:nvPr>
        </p:nvGraphicFramePr>
        <p:xfrm>
          <a:off x="2010838" y="6620124"/>
          <a:ext cx="4609555" cy="1865260"/>
        </p:xfrm>
        <a:graphic>
          <a:graphicData uri="http://schemas.openxmlformats.org/drawingml/2006/table">
            <a:tbl>
              <a:tblPr firstRow="1" bandRow="1">
                <a:tableStyleId>{5940675A-B579-460E-94D1-54222C63F5DA}</a:tableStyleId>
              </a:tblPr>
              <a:tblGrid>
                <a:gridCol w="4609555">
                  <a:extLst>
                    <a:ext uri="{9D8B030D-6E8A-4147-A177-3AD203B41FA5}">
                      <a16:colId xmlns:a16="http://schemas.microsoft.com/office/drawing/2014/main" val="3273685810"/>
                    </a:ext>
                  </a:extLst>
                </a:gridCol>
              </a:tblGrid>
              <a:tr h="467781">
                <a:tc>
                  <a:txBody>
                    <a:bodyPr/>
                    <a:lstStyle/>
                    <a:p>
                      <a:r>
                        <a:rPr lang="en-GB" sz="1200" b="0" i="0" kern="1200" dirty="0">
                          <a:solidFill>
                            <a:schemeClr val="tx1"/>
                          </a:solidFill>
                          <a:effectLst/>
                          <a:latin typeface="OpenDyslexic" panose="00000500000000000000" pitchFamily="50" charset="0"/>
                          <a:ea typeface="+mn-ea"/>
                          <a:cs typeface="+mn-cs"/>
                        </a:rPr>
                        <a:t>an occupation undertaken for a significant period of a person's life and with opportunities for progress.</a:t>
                      </a:r>
                      <a:endParaRPr lang="en-GB" sz="1200" b="0" dirty="0">
                        <a:solidFill>
                          <a:schemeClr val="tx1"/>
                        </a:solidFill>
                        <a:latin typeface="OpenDyslexic" panose="00000500000000000000" pitchFamily="50" charset="0"/>
                      </a:endParaRPr>
                    </a:p>
                  </a:txBody>
                  <a:tcPr/>
                </a:tc>
                <a:extLst>
                  <a:ext uri="{0D108BD9-81ED-4DB2-BD59-A6C34878D82A}">
                    <a16:rowId xmlns:a16="http://schemas.microsoft.com/office/drawing/2014/main" val="129922493"/>
                  </a:ext>
                </a:extLst>
              </a:tr>
              <a:tr h="446004">
                <a:tc>
                  <a:txBody>
                    <a:bodyPr/>
                    <a:lstStyle/>
                    <a:p>
                      <a:r>
                        <a:rPr lang="en-GB" sz="1200" b="0" dirty="0">
                          <a:solidFill>
                            <a:schemeClr val="tx1"/>
                          </a:solidFill>
                          <a:latin typeface="OpenDyslexic" panose="00000500000000000000" pitchFamily="50" charset="0"/>
                        </a:rPr>
                        <a:t>Choosing your GCSE subjects </a:t>
                      </a:r>
                    </a:p>
                  </a:txBody>
                  <a:tcPr/>
                </a:tc>
                <a:extLst>
                  <a:ext uri="{0D108BD9-81ED-4DB2-BD59-A6C34878D82A}">
                    <a16:rowId xmlns:a16="http://schemas.microsoft.com/office/drawing/2014/main" val="4280966836"/>
                  </a:ext>
                </a:extLst>
              </a:tr>
              <a:tr h="460871">
                <a:tc>
                  <a:txBody>
                    <a:bodyPr/>
                    <a:lstStyle/>
                    <a:p>
                      <a:r>
                        <a:rPr lang="en-GB" sz="1200" b="0" dirty="0">
                          <a:solidFill>
                            <a:schemeClr val="tx1"/>
                          </a:solidFill>
                          <a:latin typeface="OpenDyslexic" panose="00000500000000000000" pitchFamily="50" charset="0"/>
                        </a:rPr>
                        <a:t>Alternatives, option, possibility, preference </a:t>
                      </a:r>
                    </a:p>
                  </a:txBody>
                  <a:tcPr/>
                </a:tc>
                <a:extLst>
                  <a:ext uri="{0D108BD9-81ED-4DB2-BD59-A6C34878D82A}">
                    <a16:rowId xmlns:a16="http://schemas.microsoft.com/office/drawing/2014/main" val="1101503637"/>
                  </a:ext>
                </a:extLst>
              </a:tr>
              <a:tr h="490604">
                <a:tc>
                  <a:txBody>
                    <a:bodyPr/>
                    <a:lstStyle/>
                    <a:p>
                      <a:r>
                        <a:rPr lang="en-GB" sz="1200" b="0" i="0" kern="1200" dirty="0">
                          <a:solidFill>
                            <a:schemeClr val="dk1"/>
                          </a:solidFill>
                          <a:effectLst/>
                          <a:latin typeface="OpenDyslexic" panose="00000500000000000000" pitchFamily="50" charset="0"/>
                          <a:ea typeface="+mn-ea"/>
                          <a:cs typeface="+mn-cs"/>
                        </a:rPr>
                        <a:t>An academic qualification studied and achieved by sitting exams at the end of year 11. </a:t>
                      </a:r>
                    </a:p>
                  </a:txBody>
                  <a:tcPr/>
                </a:tc>
                <a:extLst>
                  <a:ext uri="{0D108BD9-81ED-4DB2-BD59-A6C34878D82A}">
                    <a16:rowId xmlns:a16="http://schemas.microsoft.com/office/drawing/2014/main" val="4147536275"/>
                  </a:ext>
                </a:extLst>
              </a:tr>
            </a:tbl>
          </a:graphicData>
        </a:graphic>
      </p:graphicFrame>
      <p:sp>
        <p:nvSpPr>
          <p:cNvPr id="10" name="TextBox 9">
            <a:extLst>
              <a:ext uri="{FF2B5EF4-FFF2-40B4-BE49-F238E27FC236}">
                <a16:creationId xmlns:a16="http://schemas.microsoft.com/office/drawing/2014/main" id="{8DF69523-58ED-3255-C608-1B9609719603}"/>
              </a:ext>
            </a:extLst>
          </p:cNvPr>
          <p:cNvSpPr txBox="1"/>
          <p:nvPr/>
        </p:nvSpPr>
        <p:spPr>
          <a:xfrm>
            <a:off x="39959" y="2780467"/>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1" name="TextBox 10">
            <a:extLst>
              <a:ext uri="{FF2B5EF4-FFF2-40B4-BE49-F238E27FC236}">
                <a16:creationId xmlns:a16="http://schemas.microsoft.com/office/drawing/2014/main" id="{E0206C9D-9606-8C19-8D35-C7361B574808}"/>
              </a:ext>
            </a:extLst>
          </p:cNvPr>
          <p:cNvSpPr txBox="1"/>
          <p:nvPr/>
        </p:nvSpPr>
        <p:spPr>
          <a:xfrm>
            <a:off x="0" y="3582308"/>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2" name="TextBox 11">
            <a:extLst>
              <a:ext uri="{FF2B5EF4-FFF2-40B4-BE49-F238E27FC236}">
                <a16:creationId xmlns:a16="http://schemas.microsoft.com/office/drawing/2014/main" id="{59AEFD90-4205-BA4C-E7AE-FA056D335F47}"/>
              </a:ext>
            </a:extLst>
          </p:cNvPr>
          <p:cNvSpPr txBox="1"/>
          <p:nvPr/>
        </p:nvSpPr>
        <p:spPr>
          <a:xfrm>
            <a:off x="39959" y="4581556"/>
            <a:ext cx="6858000" cy="646331"/>
          </a:xfrm>
          <a:prstGeom prst="rect">
            <a:avLst/>
          </a:prstGeom>
          <a:noFill/>
        </p:spPr>
        <p:txBody>
          <a:bodyPr wrap="square" rtlCol="0">
            <a:spAutoFit/>
          </a:bodyPr>
          <a:lstStyle/>
          <a:p>
            <a:r>
              <a:rPr lang="en-GB" dirty="0"/>
              <a:t>____________________________________________________________________________________________________________________</a:t>
            </a:r>
          </a:p>
        </p:txBody>
      </p:sp>
      <p:sp>
        <p:nvSpPr>
          <p:cNvPr id="13" name="TextBox 12">
            <a:extLst>
              <a:ext uri="{FF2B5EF4-FFF2-40B4-BE49-F238E27FC236}">
                <a16:creationId xmlns:a16="http://schemas.microsoft.com/office/drawing/2014/main" id="{21262690-2075-6FF2-DB00-C37B56649B6F}"/>
              </a:ext>
            </a:extLst>
          </p:cNvPr>
          <p:cNvSpPr txBox="1"/>
          <p:nvPr/>
        </p:nvSpPr>
        <p:spPr>
          <a:xfrm>
            <a:off x="0" y="5528389"/>
            <a:ext cx="6858000" cy="923330"/>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a:t>
            </a:r>
          </a:p>
        </p:txBody>
      </p:sp>
      <p:sp>
        <p:nvSpPr>
          <p:cNvPr id="14" name="Title 1">
            <a:extLst>
              <a:ext uri="{FF2B5EF4-FFF2-40B4-BE49-F238E27FC236}">
                <a16:creationId xmlns:a16="http://schemas.microsoft.com/office/drawing/2014/main" id="{1A0E750D-3255-05A3-D47B-F6084612E800}"/>
              </a:ext>
            </a:extLst>
          </p:cNvPr>
          <p:cNvSpPr txBox="1">
            <a:spLocks/>
          </p:cNvSpPr>
          <p:nvPr/>
        </p:nvSpPr>
        <p:spPr>
          <a:xfrm>
            <a:off x="137484" y="8457045"/>
            <a:ext cx="6304684" cy="745629"/>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Important deadlines and events in the process.. </a:t>
            </a:r>
          </a:p>
        </p:txBody>
      </p:sp>
      <p:graphicFrame>
        <p:nvGraphicFramePr>
          <p:cNvPr id="17" name="Table 16">
            <a:extLst>
              <a:ext uri="{FF2B5EF4-FFF2-40B4-BE49-F238E27FC236}">
                <a16:creationId xmlns:a16="http://schemas.microsoft.com/office/drawing/2014/main" id="{697EEC29-E7EC-3D0F-F5CB-00CC6DB9A02D}"/>
              </a:ext>
            </a:extLst>
          </p:cNvPr>
          <p:cNvGraphicFramePr>
            <a:graphicFrameLocks noGrp="1"/>
          </p:cNvGraphicFramePr>
          <p:nvPr>
            <p:extLst>
              <p:ext uri="{D42A27DB-BD31-4B8C-83A1-F6EECF244321}">
                <p14:modId xmlns:p14="http://schemas.microsoft.com/office/powerpoint/2010/main" val="1315949329"/>
              </p:ext>
            </p:extLst>
          </p:nvPr>
        </p:nvGraphicFramePr>
        <p:xfrm>
          <a:off x="137484" y="9117074"/>
          <a:ext cx="6631381" cy="2090926"/>
        </p:xfrm>
        <a:graphic>
          <a:graphicData uri="http://schemas.openxmlformats.org/drawingml/2006/table">
            <a:tbl>
              <a:tblPr firstRow="1" bandRow="1">
                <a:tableStyleId>{5940675A-B579-460E-94D1-54222C63F5DA}</a:tableStyleId>
              </a:tblPr>
              <a:tblGrid>
                <a:gridCol w="2049266">
                  <a:extLst>
                    <a:ext uri="{9D8B030D-6E8A-4147-A177-3AD203B41FA5}">
                      <a16:colId xmlns:a16="http://schemas.microsoft.com/office/drawing/2014/main" val="177616208"/>
                    </a:ext>
                  </a:extLst>
                </a:gridCol>
                <a:gridCol w="4582115">
                  <a:extLst>
                    <a:ext uri="{9D8B030D-6E8A-4147-A177-3AD203B41FA5}">
                      <a16:colId xmlns:a16="http://schemas.microsoft.com/office/drawing/2014/main" val="3273685810"/>
                    </a:ext>
                  </a:extLst>
                </a:gridCol>
              </a:tblGrid>
              <a:tr h="851349">
                <a:tc>
                  <a:txBody>
                    <a:bodyPr/>
                    <a:lstStyle/>
                    <a:p>
                      <a:r>
                        <a:rPr lang="en-GB" sz="1200" b="0" dirty="0">
                          <a:solidFill>
                            <a:schemeClr val="tx1"/>
                          </a:solidFill>
                          <a:latin typeface="OpenDyslexic" panose="00000500000000000000" pitchFamily="50" charset="0"/>
                        </a:rPr>
                        <a:t>18</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January 2027</a:t>
                      </a:r>
                    </a:p>
                  </a:txBody>
                  <a:tcPr/>
                </a:tc>
                <a:tc>
                  <a:txBody>
                    <a:bodyPr/>
                    <a:lstStyle/>
                    <a:p>
                      <a:r>
                        <a:rPr lang="en-GB" sz="1200" b="0" i="0" kern="1200" dirty="0">
                          <a:solidFill>
                            <a:schemeClr val="tx1"/>
                          </a:solidFill>
                          <a:effectLst/>
                          <a:latin typeface="OpenDyslexic" panose="00000500000000000000" pitchFamily="50" charset="0"/>
                          <a:ea typeface="+mn-ea"/>
                          <a:cs typeface="+mn-cs"/>
                        </a:rPr>
                        <a:t>Options lessons in Growth </a:t>
                      </a:r>
                    </a:p>
                    <a:p>
                      <a:endParaRPr lang="en-GB" sz="1200" b="0" i="0" kern="1200" dirty="0">
                        <a:solidFill>
                          <a:schemeClr val="tx1"/>
                        </a:solidFill>
                        <a:effectLst/>
                        <a:latin typeface="OpenDyslexic" panose="00000500000000000000" pitchFamily="50" charset="0"/>
                        <a:ea typeface="+mn-ea"/>
                        <a:cs typeface="+mn-cs"/>
                      </a:endParaRPr>
                    </a:p>
                    <a:p>
                      <a:endParaRPr lang="en-GB" sz="1200" b="0" i="0" kern="1200" dirty="0">
                        <a:solidFill>
                          <a:schemeClr val="tx1"/>
                        </a:solidFill>
                        <a:effectLst/>
                        <a:latin typeface="OpenDyslexic" panose="00000500000000000000" pitchFamily="50" charset="0"/>
                        <a:ea typeface="+mn-ea"/>
                        <a:cs typeface="+mn-cs"/>
                      </a:endParaRPr>
                    </a:p>
                  </a:txBody>
                  <a:tcPr/>
                </a:tc>
                <a:extLst>
                  <a:ext uri="{0D108BD9-81ED-4DB2-BD59-A6C34878D82A}">
                    <a16:rowId xmlns:a16="http://schemas.microsoft.com/office/drawing/2014/main" val="129922493"/>
                  </a:ext>
                </a:extLst>
              </a:tr>
              <a:tr h="771474">
                <a:tc>
                  <a:txBody>
                    <a:bodyPr/>
                    <a:lstStyle/>
                    <a:p>
                      <a:r>
                        <a:rPr lang="en-GB" sz="1200" b="0" baseline="30000" dirty="0">
                          <a:solidFill>
                            <a:schemeClr val="tx1"/>
                          </a:solidFill>
                          <a:latin typeface="OpenDyslexic" panose="00000500000000000000" pitchFamily="50" charset="0"/>
                        </a:rPr>
                        <a:t>26th </a:t>
                      </a:r>
                      <a:r>
                        <a:rPr lang="en-GB" sz="1200" b="0" dirty="0">
                          <a:solidFill>
                            <a:schemeClr val="tx1"/>
                          </a:solidFill>
                          <a:latin typeface="OpenDyslexic" panose="00000500000000000000" pitchFamily="50" charset="0"/>
                        </a:rPr>
                        <a:t>January 2027</a:t>
                      </a:r>
                    </a:p>
                  </a:txBody>
                  <a:tcPr/>
                </a:tc>
                <a:tc>
                  <a:txBody>
                    <a:bodyPr/>
                    <a:lstStyle/>
                    <a:p>
                      <a:r>
                        <a:rPr lang="en-GB" sz="1200" b="0" dirty="0">
                          <a:solidFill>
                            <a:schemeClr val="tx1"/>
                          </a:solidFill>
                          <a:latin typeface="OpenDyslexic" panose="00000500000000000000" pitchFamily="50" charset="0"/>
                        </a:rPr>
                        <a:t>Options lessons in Growth </a:t>
                      </a:r>
                    </a:p>
                    <a:p>
                      <a:r>
                        <a:rPr lang="en-GB" sz="1200" b="0" dirty="0">
                          <a:solidFill>
                            <a:schemeClr val="tx1"/>
                          </a:solidFill>
                          <a:latin typeface="OpenDyslexic" panose="00000500000000000000" pitchFamily="50" charset="0"/>
                        </a:rPr>
                        <a:t>Taster sessions </a:t>
                      </a:r>
                    </a:p>
                  </a:txBody>
                  <a:tcPr/>
                </a:tc>
                <a:extLst>
                  <a:ext uri="{0D108BD9-81ED-4DB2-BD59-A6C34878D82A}">
                    <a16:rowId xmlns:a16="http://schemas.microsoft.com/office/drawing/2014/main" val="4280966836"/>
                  </a:ext>
                </a:extLst>
              </a:tr>
              <a:tr h="468103">
                <a:tc>
                  <a:txBody>
                    <a:bodyPr/>
                    <a:lstStyle/>
                    <a:p>
                      <a:r>
                        <a:rPr lang="en-GB" sz="1200" b="0" dirty="0">
                          <a:solidFill>
                            <a:schemeClr val="tx1"/>
                          </a:solidFill>
                          <a:latin typeface="OpenDyslexic" panose="00000500000000000000" pitchFamily="50" charset="0"/>
                        </a:rPr>
                        <a:t>1</a:t>
                      </a:r>
                      <a:r>
                        <a:rPr lang="en-GB" sz="1200" b="0" baseline="30000" dirty="0">
                          <a:solidFill>
                            <a:schemeClr val="tx1"/>
                          </a:solidFill>
                          <a:latin typeface="OpenDyslexic" panose="00000500000000000000" pitchFamily="50" charset="0"/>
                        </a:rPr>
                        <a:t>st</a:t>
                      </a:r>
                      <a:r>
                        <a:rPr lang="en-GB" sz="1200" b="0" dirty="0">
                          <a:solidFill>
                            <a:schemeClr val="tx1"/>
                          </a:solidFill>
                          <a:latin typeface="OpenDyslexic" panose="00000500000000000000" pitchFamily="50" charset="0"/>
                        </a:rPr>
                        <a:t> February 2027 </a:t>
                      </a:r>
                    </a:p>
                  </a:txBody>
                  <a:tcPr/>
                </a:tc>
                <a:tc>
                  <a:txBody>
                    <a:bodyPr/>
                    <a:lstStyle/>
                    <a:p>
                      <a:r>
                        <a:rPr lang="en-GB" sz="1200" b="0" dirty="0">
                          <a:solidFill>
                            <a:schemeClr val="tx1"/>
                          </a:solidFill>
                          <a:latin typeface="OpenDyslexic" panose="00000500000000000000" pitchFamily="50" charset="0"/>
                        </a:rPr>
                        <a:t>Option evening 2027 </a:t>
                      </a:r>
                    </a:p>
                  </a:txBody>
                  <a:tcPr/>
                </a:tc>
                <a:extLst>
                  <a:ext uri="{0D108BD9-81ED-4DB2-BD59-A6C34878D82A}">
                    <a16:rowId xmlns:a16="http://schemas.microsoft.com/office/drawing/2014/main" val="1101503637"/>
                  </a:ext>
                </a:extLst>
              </a:tr>
            </a:tbl>
          </a:graphicData>
        </a:graphic>
      </p:graphicFrame>
    </p:spTree>
    <p:extLst>
      <p:ext uri="{BB962C8B-B14F-4D97-AF65-F5344CB8AC3E}">
        <p14:creationId xmlns:p14="http://schemas.microsoft.com/office/powerpoint/2010/main" val="151039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0"/>
            <a:ext cx="6858000" cy="430887"/>
          </a:xfrm>
          <a:prstGeom prst="rect">
            <a:avLst/>
          </a:prstGeom>
          <a:noFill/>
        </p:spPr>
        <p:txBody>
          <a:bodyPr wrap="square" rtlCol="0">
            <a:spAutoFit/>
          </a:bodyPr>
          <a:lstStyle/>
          <a:p>
            <a:r>
              <a:rPr lang="en-GB" sz="1100" dirty="0">
                <a:latin typeface="OpenDyslexic" panose="00000500000000000000" pitchFamily="50" charset="0"/>
                <a:ea typeface="GelPen" panose="02000603000000000000" pitchFamily="2" charset="0"/>
              </a:rPr>
              <a:t>Do now: Should any GCSE’s be compulsory in your view? If so which ones? If not why not? </a:t>
            </a:r>
          </a:p>
        </p:txBody>
      </p:sp>
      <p:sp>
        <p:nvSpPr>
          <p:cNvPr id="2" name="Slide Number Placeholder 1">
            <a:extLst>
              <a:ext uri="{FF2B5EF4-FFF2-40B4-BE49-F238E27FC236}">
                <a16:creationId xmlns:a16="http://schemas.microsoft.com/office/drawing/2014/main" id="{5EF7A809-BA7D-A6FB-2DD6-68FF9AA64E6E}"/>
              </a:ext>
            </a:extLst>
          </p:cNvPr>
          <p:cNvSpPr>
            <a:spLocks noGrp="1"/>
          </p:cNvSpPr>
          <p:nvPr>
            <p:ph type="sldNum" sz="quarter" idx="12"/>
          </p:nvPr>
        </p:nvSpPr>
        <p:spPr/>
        <p:txBody>
          <a:bodyPr/>
          <a:lstStyle/>
          <a:p>
            <a:fld id="{31703346-2D8B-49AA-BA3B-4D0A8E037A27}" type="slidenum">
              <a:rPr lang="en-GB" smtClean="0"/>
              <a:t>10</a:t>
            </a:fld>
            <a:endParaRPr lang="en-GB"/>
          </a:p>
        </p:txBody>
      </p:sp>
      <p:sp>
        <p:nvSpPr>
          <p:cNvPr id="3" name="TextBox 2">
            <a:extLst>
              <a:ext uri="{FF2B5EF4-FFF2-40B4-BE49-F238E27FC236}">
                <a16:creationId xmlns:a16="http://schemas.microsoft.com/office/drawing/2014/main" id="{52996E90-8895-E396-241B-FDF74F2C0B13}"/>
              </a:ext>
            </a:extLst>
          </p:cNvPr>
          <p:cNvSpPr txBox="1"/>
          <p:nvPr/>
        </p:nvSpPr>
        <p:spPr>
          <a:xfrm>
            <a:off x="39959" y="354228"/>
            <a:ext cx="6858000" cy="1477328"/>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11" name="TextBox 10">
            <a:extLst>
              <a:ext uri="{FF2B5EF4-FFF2-40B4-BE49-F238E27FC236}">
                <a16:creationId xmlns:a16="http://schemas.microsoft.com/office/drawing/2014/main" id="{91A92BFD-05A6-C173-2BFB-5D66DA7A56D2}"/>
              </a:ext>
            </a:extLst>
          </p:cNvPr>
          <p:cNvSpPr txBox="1"/>
          <p:nvPr/>
        </p:nvSpPr>
        <p:spPr>
          <a:xfrm>
            <a:off x="39959" y="7377564"/>
            <a:ext cx="6675677" cy="1107996"/>
          </a:xfrm>
          <a:prstGeom prst="rect">
            <a:avLst/>
          </a:prstGeom>
          <a:noFill/>
        </p:spPr>
        <p:txBody>
          <a:bodyPr wrap="square" rtlCol="0">
            <a:spAutoFit/>
          </a:bodyPr>
          <a:lstStyle/>
          <a:p>
            <a:r>
              <a:rPr lang="en-GB" sz="1100" dirty="0">
                <a:latin typeface="OpenDyslexic" panose="00000500000000000000" pitchFamily="50" charset="0"/>
              </a:rPr>
              <a:t>Which GCSE choices can you not do together? Why do you think that is? </a:t>
            </a: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p:txBody>
      </p:sp>
      <p:sp>
        <p:nvSpPr>
          <p:cNvPr id="12" name="Rectangle: Rounded Corners 11">
            <a:extLst>
              <a:ext uri="{FF2B5EF4-FFF2-40B4-BE49-F238E27FC236}">
                <a16:creationId xmlns:a16="http://schemas.microsoft.com/office/drawing/2014/main" id="{4D5A1BB7-F21E-F6CE-AB99-DD191F378702}"/>
              </a:ext>
            </a:extLst>
          </p:cNvPr>
          <p:cNvSpPr/>
          <p:nvPr/>
        </p:nvSpPr>
        <p:spPr>
          <a:xfrm>
            <a:off x="193316" y="9013933"/>
            <a:ext cx="6522320" cy="44699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GB" sz="1100" dirty="0">
                <a:solidFill>
                  <a:schemeClr val="accent6">
                    <a:lumMod val="50000"/>
                  </a:schemeClr>
                </a:solidFill>
                <a:latin typeface="OpenDyslexic" panose="00000500000000000000" pitchFamily="50" charset="0"/>
                <a:ea typeface="GelPen" panose="02000603000000000000" pitchFamily="2" charset="0"/>
              </a:rPr>
              <a:t>Making your choices: what do you need to consider?</a:t>
            </a:r>
          </a:p>
        </p:txBody>
      </p:sp>
      <p:sp>
        <p:nvSpPr>
          <p:cNvPr id="20" name="TextBox 19">
            <a:extLst>
              <a:ext uri="{FF2B5EF4-FFF2-40B4-BE49-F238E27FC236}">
                <a16:creationId xmlns:a16="http://schemas.microsoft.com/office/drawing/2014/main" id="{E9A0721C-2D5E-1627-80EE-07C4820827E6}"/>
              </a:ext>
            </a:extLst>
          </p:cNvPr>
          <p:cNvSpPr txBox="1"/>
          <p:nvPr/>
        </p:nvSpPr>
        <p:spPr>
          <a:xfrm>
            <a:off x="193316" y="9525065"/>
            <a:ext cx="6522320" cy="2031325"/>
          </a:xfrm>
          <a:prstGeom prst="rect">
            <a:avLst/>
          </a:prstGeom>
          <a:noFill/>
        </p:spPr>
        <p:txBody>
          <a:bodyPr wrap="square" rtlCol="0">
            <a:spAutoFit/>
          </a:bodyPr>
          <a:lstStyle/>
          <a:p>
            <a:r>
              <a:rPr lang="en-GB" dirty="0">
                <a:latin typeface="OpenDyslexic" panose="00000500000000000000" pitchFamily="50" charset="0"/>
              </a:rPr>
              <a:t>1. </a:t>
            </a:r>
          </a:p>
          <a:p>
            <a:r>
              <a:rPr lang="en-GB" dirty="0">
                <a:latin typeface="OpenDyslexic" panose="00000500000000000000" pitchFamily="50" charset="0"/>
              </a:rPr>
              <a:t>2. </a:t>
            </a:r>
          </a:p>
          <a:p>
            <a:r>
              <a:rPr lang="en-GB" dirty="0">
                <a:latin typeface="OpenDyslexic" panose="00000500000000000000" pitchFamily="50" charset="0"/>
              </a:rPr>
              <a:t>3. </a:t>
            </a:r>
          </a:p>
          <a:p>
            <a:r>
              <a:rPr lang="en-GB" dirty="0">
                <a:latin typeface="OpenDyslexic" panose="00000500000000000000" pitchFamily="50" charset="0"/>
              </a:rPr>
              <a:t>4. </a:t>
            </a:r>
          </a:p>
          <a:p>
            <a:r>
              <a:rPr lang="en-GB" dirty="0">
                <a:latin typeface="OpenDyslexic" panose="00000500000000000000" pitchFamily="50" charset="0"/>
              </a:rPr>
              <a:t>5. </a:t>
            </a:r>
          </a:p>
          <a:p>
            <a:r>
              <a:rPr lang="en-GB" dirty="0">
                <a:latin typeface="OpenDyslexic" panose="00000500000000000000" pitchFamily="50" charset="0"/>
              </a:rPr>
              <a:t>6. </a:t>
            </a:r>
          </a:p>
          <a:p>
            <a:r>
              <a:rPr lang="en-GB" dirty="0">
                <a:latin typeface="OpenDyslexic" panose="00000500000000000000" pitchFamily="50" charset="0"/>
              </a:rPr>
              <a:t>7. </a:t>
            </a:r>
          </a:p>
        </p:txBody>
      </p:sp>
      <p:sp>
        <p:nvSpPr>
          <p:cNvPr id="13" name="TextBox 12">
            <a:extLst>
              <a:ext uri="{FF2B5EF4-FFF2-40B4-BE49-F238E27FC236}">
                <a16:creationId xmlns:a16="http://schemas.microsoft.com/office/drawing/2014/main" id="{2E338E52-C0FF-DE3F-5AD1-E9B341088CAB}"/>
              </a:ext>
            </a:extLst>
          </p:cNvPr>
          <p:cNvSpPr txBox="1"/>
          <p:nvPr/>
        </p:nvSpPr>
        <p:spPr>
          <a:xfrm>
            <a:off x="25476" y="7530305"/>
            <a:ext cx="6858000" cy="1477328"/>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15" name="Picture 14">
            <a:extLst>
              <a:ext uri="{FF2B5EF4-FFF2-40B4-BE49-F238E27FC236}">
                <a16:creationId xmlns:a16="http://schemas.microsoft.com/office/drawing/2014/main" id="{939D1C5B-26AF-AA10-556C-874072C21B6F}"/>
              </a:ext>
            </a:extLst>
          </p:cNvPr>
          <p:cNvPicPr>
            <a:picLocks noChangeAspect="1"/>
          </p:cNvPicPr>
          <p:nvPr/>
        </p:nvPicPr>
        <p:blipFill>
          <a:blip r:embed="rId2"/>
          <a:stretch>
            <a:fillRect/>
          </a:stretch>
        </p:blipFill>
        <p:spPr>
          <a:xfrm>
            <a:off x="1573937" y="1915740"/>
            <a:ext cx="3607719" cy="529411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E6000F-410E-4910-BE85-4D91405EE31F}"/>
              </a:ext>
            </a:extLst>
          </p:cNvPr>
          <p:cNvSpPr>
            <a:spLocks noGrp="1"/>
          </p:cNvSpPr>
          <p:nvPr>
            <p:ph type="sldNum" sz="quarter" idx="12"/>
          </p:nvPr>
        </p:nvSpPr>
        <p:spPr/>
        <p:txBody>
          <a:bodyPr/>
          <a:lstStyle/>
          <a:p>
            <a:fld id="{622CA69B-FCC7-420A-B9BE-C31FA725E113}" type="slidenum">
              <a:rPr lang="en-GB" smtClean="0"/>
              <a:t>11</a:t>
            </a:fld>
            <a:endParaRPr lang="en-GB"/>
          </a:p>
        </p:txBody>
      </p:sp>
      <p:graphicFrame>
        <p:nvGraphicFramePr>
          <p:cNvPr id="3" name="Table 4">
            <a:extLst>
              <a:ext uri="{FF2B5EF4-FFF2-40B4-BE49-F238E27FC236}">
                <a16:creationId xmlns:a16="http://schemas.microsoft.com/office/drawing/2014/main" id="{952E1434-FED3-2C7D-6186-2AAA4B454052}"/>
              </a:ext>
            </a:extLst>
          </p:cNvPr>
          <p:cNvGraphicFramePr>
            <a:graphicFrameLocks noGrp="1"/>
          </p:cNvGraphicFramePr>
          <p:nvPr>
            <p:extLst>
              <p:ext uri="{D42A27DB-BD31-4B8C-83A1-F6EECF244321}">
                <p14:modId xmlns:p14="http://schemas.microsoft.com/office/powerpoint/2010/main" val="392700349"/>
              </p:ext>
            </p:extLst>
          </p:nvPr>
        </p:nvGraphicFramePr>
        <p:xfrm>
          <a:off x="133951" y="116622"/>
          <a:ext cx="6590097" cy="11958756"/>
        </p:xfrm>
        <a:graphic>
          <a:graphicData uri="http://schemas.openxmlformats.org/drawingml/2006/table">
            <a:tbl>
              <a:tblPr firstRow="1" bandRow="1">
                <a:tableStyleId>{5C22544A-7EE6-4342-B048-85BDC9FD1C3A}</a:tableStyleId>
              </a:tblPr>
              <a:tblGrid>
                <a:gridCol w="1240860">
                  <a:extLst>
                    <a:ext uri="{9D8B030D-6E8A-4147-A177-3AD203B41FA5}">
                      <a16:colId xmlns:a16="http://schemas.microsoft.com/office/drawing/2014/main" val="3394722014"/>
                    </a:ext>
                  </a:extLst>
                </a:gridCol>
                <a:gridCol w="1524000">
                  <a:extLst>
                    <a:ext uri="{9D8B030D-6E8A-4147-A177-3AD203B41FA5}">
                      <a16:colId xmlns:a16="http://schemas.microsoft.com/office/drawing/2014/main" val="3557554863"/>
                    </a:ext>
                  </a:extLst>
                </a:gridCol>
                <a:gridCol w="3825237">
                  <a:extLst>
                    <a:ext uri="{9D8B030D-6E8A-4147-A177-3AD203B41FA5}">
                      <a16:colId xmlns:a16="http://schemas.microsoft.com/office/drawing/2014/main" val="3943948921"/>
                    </a:ext>
                  </a:extLst>
                </a:gridCol>
              </a:tblGrid>
              <a:tr h="728594">
                <a:tc>
                  <a:txBody>
                    <a:bodyPr/>
                    <a:lstStyle/>
                    <a:p>
                      <a:r>
                        <a:rPr lang="en-GB" sz="1100" b="0" dirty="0">
                          <a:solidFill>
                            <a:schemeClr val="tx1"/>
                          </a:solidFill>
                          <a:latin typeface="OpenDyslexic" panose="00000500000000000000" pitchFamily="50" charset="0"/>
                        </a:rPr>
                        <a:t>Subject: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0" dirty="0">
                          <a:solidFill>
                            <a:schemeClr val="tx1"/>
                          </a:solidFill>
                          <a:latin typeface="OpenDyslexic" panose="00000500000000000000" pitchFamily="50" charset="0"/>
                        </a:rPr>
                        <a:t>Compulsory/ Optional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0" dirty="0">
                          <a:solidFill>
                            <a:schemeClr val="tx1"/>
                          </a:solidFill>
                          <a:latin typeface="OpenDyslexic" panose="00000500000000000000" pitchFamily="50" charset="0"/>
                        </a:rPr>
                        <a:t>Like or dislike after taster sessions</a:t>
                      </a:r>
                    </a:p>
                    <a:p>
                      <a:endParaRPr lang="en-GB" sz="1100" b="0" dirty="0">
                        <a:solidFill>
                          <a:schemeClr val="tx1"/>
                        </a:solidFill>
                        <a:latin typeface="OpenDyslexic" panose="00000500000000000000" pitchFamily="50" charset="0"/>
                      </a:endParaRPr>
                    </a:p>
                    <a:p>
                      <a:r>
                        <a:rPr lang="en-GB" sz="1100" b="0" dirty="0">
                          <a:solidFill>
                            <a:schemeClr val="tx1"/>
                          </a:solidFill>
                          <a:latin typeface="OpenDyslexic" panose="00000500000000000000" pitchFamily="50" charset="0"/>
                        </a:rPr>
                        <a:t>Why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6223869"/>
                  </a:ext>
                </a:extLst>
              </a:tr>
              <a:tr h="854187">
                <a:tc>
                  <a:txBody>
                    <a:bodyPr/>
                    <a:lstStyle/>
                    <a:p>
                      <a:r>
                        <a:rPr lang="en-GB" sz="1100" dirty="0">
                          <a:latin typeface="OpenDyslexic" panose="00000500000000000000" pitchFamily="50" charset="0"/>
                        </a:rPr>
                        <a:t>1.Health and social care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480176"/>
                  </a:ext>
                </a:extLst>
              </a:tr>
              <a:tr h="896005">
                <a:tc>
                  <a:txBody>
                    <a:bodyPr/>
                    <a:lstStyle/>
                    <a:p>
                      <a:r>
                        <a:rPr lang="en-GB" sz="1100" dirty="0">
                          <a:latin typeface="OpenDyslexic" panose="00000500000000000000" pitchFamily="50" charset="0"/>
                        </a:rPr>
                        <a:t>2.Citizenship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9898302"/>
                  </a:ext>
                </a:extLst>
              </a:tr>
              <a:tr h="866053">
                <a:tc>
                  <a:txBody>
                    <a:bodyPr/>
                    <a:lstStyle/>
                    <a:p>
                      <a:r>
                        <a:rPr lang="en-GB" sz="1100" dirty="0">
                          <a:latin typeface="OpenDyslexic" panose="00000500000000000000" pitchFamily="50" charset="0"/>
                        </a:rPr>
                        <a:t>3.Drama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846475"/>
                  </a:ext>
                </a:extLst>
              </a:tr>
              <a:tr h="727484">
                <a:tc>
                  <a:txBody>
                    <a:bodyPr/>
                    <a:lstStyle/>
                    <a:p>
                      <a:r>
                        <a:rPr lang="en-GB" sz="1100" dirty="0">
                          <a:latin typeface="OpenDyslexic" panose="00000500000000000000" pitchFamily="50" charset="0"/>
                        </a:rPr>
                        <a:t>4.GCSE sport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5953214"/>
                  </a:ext>
                </a:extLst>
              </a:tr>
              <a:tr h="710164">
                <a:tc>
                  <a:txBody>
                    <a:bodyPr/>
                    <a:lstStyle/>
                    <a:p>
                      <a:r>
                        <a:rPr lang="en-GB" sz="1100" dirty="0">
                          <a:latin typeface="OpenDyslexic" panose="00000500000000000000" pitchFamily="50" charset="0"/>
                        </a:rPr>
                        <a:t>5.Sports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4458790"/>
                  </a:ext>
                </a:extLst>
              </a:tr>
              <a:tr h="1057580">
                <a:tc>
                  <a:txBody>
                    <a:bodyPr/>
                    <a:lstStyle/>
                    <a:p>
                      <a:r>
                        <a:rPr lang="en-GB" sz="1100" dirty="0">
                          <a:latin typeface="OpenDyslexic" panose="00000500000000000000" pitchFamily="50" charset="0"/>
                        </a:rPr>
                        <a:t>6.Art based subjects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6435454"/>
                  </a:ext>
                </a:extLst>
              </a:tr>
              <a:tr h="866053">
                <a:tc>
                  <a:txBody>
                    <a:bodyPr/>
                    <a:lstStyle/>
                    <a:p>
                      <a:r>
                        <a:rPr lang="en-GB" sz="1100" dirty="0">
                          <a:latin typeface="OpenDyslexic" panose="00000500000000000000" pitchFamily="50" charset="0"/>
                        </a:rPr>
                        <a:t>7. GCSE Food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9410047"/>
                  </a:ext>
                </a:extLst>
              </a:tr>
              <a:tr h="935337">
                <a:tc>
                  <a:txBody>
                    <a:bodyPr/>
                    <a:lstStyle/>
                    <a:p>
                      <a:r>
                        <a:rPr lang="en-GB" sz="1100" dirty="0">
                          <a:latin typeface="OpenDyslexic" panose="00000500000000000000" pitchFamily="50" charset="0"/>
                        </a:rPr>
                        <a:t>8.GCSE design and technology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196890"/>
                  </a:ext>
                </a:extLst>
              </a:tr>
              <a:tr h="734431">
                <a:tc>
                  <a:txBody>
                    <a:bodyPr/>
                    <a:lstStyle/>
                    <a:p>
                      <a:r>
                        <a:rPr lang="en-GB" sz="1100" dirty="0">
                          <a:latin typeface="OpenDyslexic" panose="00000500000000000000" pitchFamily="50" charset="0"/>
                        </a:rPr>
                        <a:t>10.Music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822313"/>
                  </a:ext>
                </a:extLst>
              </a:tr>
              <a:tr h="948443">
                <a:tc>
                  <a:txBody>
                    <a:bodyPr/>
                    <a:lstStyle/>
                    <a:p>
                      <a:r>
                        <a:rPr lang="en-GB" sz="1100" dirty="0">
                          <a:latin typeface="OpenDyslexic" panose="00000500000000000000" pitchFamily="50" charset="0"/>
                        </a:rPr>
                        <a:t>11. Film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463700"/>
                  </a:ext>
                </a:extLst>
              </a:tr>
              <a:tr h="636635">
                <a:tc>
                  <a:txBody>
                    <a:bodyPr/>
                    <a:lstStyle/>
                    <a:p>
                      <a:r>
                        <a:rPr lang="en-GB" sz="1100" dirty="0">
                          <a:latin typeface="OpenDyslexic" panose="00000500000000000000" pitchFamily="50" charset="0"/>
                        </a:rPr>
                        <a:t>12. History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8154771"/>
                  </a:ext>
                </a:extLst>
              </a:tr>
              <a:tr h="948443">
                <a:tc>
                  <a:txBody>
                    <a:bodyPr/>
                    <a:lstStyle/>
                    <a:p>
                      <a:r>
                        <a:rPr lang="en-GB" sz="1100" dirty="0">
                          <a:latin typeface="OpenDyslexic" panose="00000500000000000000" pitchFamily="50" charset="0"/>
                        </a:rPr>
                        <a:t>13. Geography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9760176"/>
                  </a:ext>
                </a:extLst>
              </a:tr>
              <a:tr h="948443">
                <a:tc>
                  <a:txBody>
                    <a:bodyPr/>
                    <a:lstStyle/>
                    <a:p>
                      <a:r>
                        <a:rPr lang="en-GB" sz="1100" dirty="0">
                          <a:latin typeface="OpenDyslexic" panose="00000500000000000000" pitchFamily="50" charset="0"/>
                        </a:rPr>
                        <a:t>14. Business studies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0970865"/>
                  </a:ext>
                </a:extLst>
              </a:tr>
            </a:tbl>
          </a:graphicData>
        </a:graphic>
      </p:graphicFrame>
    </p:spTree>
    <p:extLst>
      <p:ext uri="{BB962C8B-B14F-4D97-AF65-F5344CB8AC3E}">
        <p14:creationId xmlns:p14="http://schemas.microsoft.com/office/powerpoint/2010/main" val="1152065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9BF6B6-862C-906B-5F80-C5957F0BE4CB}"/>
              </a:ext>
            </a:extLst>
          </p:cNvPr>
          <p:cNvSpPr>
            <a:spLocks noGrp="1"/>
          </p:cNvSpPr>
          <p:nvPr>
            <p:ph type="sldNum" sz="quarter" idx="12"/>
          </p:nvPr>
        </p:nvSpPr>
        <p:spPr/>
        <p:txBody>
          <a:bodyPr/>
          <a:lstStyle/>
          <a:p>
            <a:fld id="{31703346-2D8B-49AA-BA3B-4D0A8E037A27}" type="slidenum">
              <a:rPr lang="en-GB" sz="1400" smtClean="0"/>
              <a:t>12</a:t>
            </a:fld>
            <a:endParaRPr lang="en-GB" sz="1400"/>
          </a:p>
        </p:txBody>
      </p:sp>
      <p:sp>
        <p:nvSpPr>
          <p:cNvPr id="10" name="TextBox 9">
            <a:extLst>
              <a:ext uri="{FF2B5EF4-FFF2-40B4-BE49-F238E27FC236}">
                <a16:creationId xmlns:a16="http://schemas.microsoft.com/office/drawing/2014/main" id="{31A2DB71-6A15-BFA5-5859-28665C479610}"/>
              </a:ext>
            </a:extLst>
          </p:cNvPr>
          <p:cNvSpPr txBox="1"/>
          <p:nvPr/>
        </p:nvSpPr>
        <p:spPr>
          <a:xfrm>
            <a:off x="-9354" y="0"/>
            <a:ext cx="6858000" cy="261610"/>
          </a:xfrm>
          <a:prstGeom prst="rect">
            <a:avLst/>
          </a:prstGeom>
          <a:noFill/>
        </p:spPr>
        <p:txBody>
          <a:bodyPr wrap="square" rtlCol="0">
            <a:spAutoFit/>
          </a:bodyPr>
          <a:lstStyle/>
          <a:p>
            <a:r>
              <a:rPr lang="en-GB" sz="1100" u="sng" dirty="0">
                <a:latin typeface="OpenDyslexic" panose="00000500000000000000" pitchFamily="50" charset="0"/>
              </a:rPr>
              <a:t>BQ5: what decisions will you make? </a:t>
            </a:r>
          </a:p>
        </p:txBody>
      </p:sp>
      <p:graphicFrame>
        <p:nvGraphicFramePr>
          <p:cNvPr id="12" name="Table 11">
            <a:extLst>
              <a:ext uri="{FF2B5EF4-FFF2-40B4-BE49-F238E27FC236}">
                <a16:creationId xmlns:a16="http://schemas.microsoft.com/office/drawing/2014/main" id="{B985AA8E-BEF6-0A10-C93B-377FCC0EA3EC}"/>
              </a:ext>
            </a:extLst>
          </p:cNvPr>
          <p:cNvGraphicFramePr>
            <a:graphicFrameLocks noGrp="1"/>
          </p:cNvGraphicFramePr>
          <p:nvPr>
            <p:extLst>
              <p:ext uri="{D42A27DB-BD31-4B8C-83A1-F6EECF244321}">
                <p14:modId xmlns:p14="http://schemas.microsoft.com/office/powerpoint/2010/main" val="3347938615"/>
              </p:ext>
            </p:extLst>
          </p:nvPr>
        </p:nvGraphicFramePr>
        <p:xfrm>
          <a:off x="186660" y="4775480"/>
          <a:ext cx="1558090" cy="2641041"/>
        </p:xfrm>
        <a:graphic>
          <a:graphicData uri="http://schemas.openxmlformats.org/drawingml/2006/table">
            <a:tbl>
              <a:tblPr firstRow="1" bandRow="1">
                <a:tableStyleId>{5940675A-B579-460E-94D1-54222C63F5DA}</a:tableStyleId>
              </a:tblPr>
              <a:tblGrid>
                <a:gridCol w="1558090">
                  <a:extLst>
                    <a:ext uri="{9D8B030D-6E8A-4147-A177-3AD203B41FA5}">
                      <a16:colId xmlns:a16="http://schemas.microsoft.com/office/drawing/2014/main" val="2459721655"/>
                    </a:ext>
                  </a:extLst>
                </a:gridCol>
              </a:tblGrid>
              <a:tr h="652635">
                <a:tc>
                  <a:txBody>
                    <a:bodyPr/>
                    <a:lstStyle/>
                    <a:p>
                      <a:r>
                        <a:rPr lang="en-GB" sz="1200" b="0" dirty="0">
                          <a:solidFill>
                            <a:schemeClr val="tx1"/>
                          </a:solidFill>
                          <a:latin typeface="OpenDyslexic" panose="00000500000000000000" pitchFamily="50" charset="0"/>
                        </a:rPr>
                        <a:t>Options </a:t>
                      </a:r>
                    </a:p>
                  </a:txBody>
                  <a:tcPr/>
                </a:tc>
                <a:extLst>
                  <a:ext uri="{0D108BD9-81ED-4DB2-BD59-A6C34878D82A}">
                    <a16:rowId xmlns:a16="http://schemas.microsoft.com/office/drawing/2014/main" val="1700317829"/>
                  </a:ext>
                </a:extLst>
              </a:tr>
              <a:tr h="652635">
                <a:tc>
                  <a:txBody>
                    <a:bodyPr/>
                    <a:lstStyle/>
                    <a:p>
                      <a:r>
                        <a:rPr lang="en-GB" sz="1200" b="0" dirty="0">
                          <a:solidFill>
                            <a:schemeClr val="tx1"/>
                          </a:solidFill>
                          <a:latin typeface="OpenDyslexic" panose="00000500000000000000" pitchFamily="50" charset="0"/>
                        </a:rPr>
                        <a:t>GCSEs</a:t>
                      </a:r>
                    </a:p>
                  </a:txBody>
                  <a:tcPr/>
                </a:tc>
                <a:extLst>
                  <a:ext uri="{0D108BD9-81ED-4DB2-BD59-A6C34878D82A}">
                    <a16:rowId xmlns:a16="http://schemas.microsoft.com/office/drawing/2014/main" val="3206510587"/>
                  </a:ext>
                </a:extLst>
              </a:tr>
              <a:tr h="652635">
                <a:tc>
                  <a:txBody>
                    <a:bodyPr/>
                    <a:lstStyle/>
                    <a:p>
                      <a:r>
                        <a:rPr lang="en-GB" sz="1200" b="0" dirty="0">
                          <a:solidFill>
                            <a:schemeClr val="tx1"/>
                          </a:solidFill>
                          <a:latin typeface="OpenDyslexic" panose="00000500000000000000" pitchFamily="50" charset="0"/>
                        </a:rPr>
                        <a:t>Careers</a:t>
                      </a:r>
                    </a:p>
                  </a:txBody>
                  <a:tcPr/>
                </a:tc>
                <a:extLst>
                  <a:ext uri="{0D108BD9-81ED-4DB2-BD59-A6C34878D82A}">
                    <a16:rowId xmlns:a16="http://schemas.microsoft.com/office/drawing/2014/main" val="3103471996"/>
                  </a:ext>
                </a:extLst>
              </a:tr>
              <a:tr h="683136">
                <a:tc>
                  <a:txBody>
                    <a:bodyPr/>
                    <a:lstStyle/>
                    <a:p>
                      <a:r>
                        <a:rPr lang="en-GB" sz="1200" b="0" dirty="0">
                          <a:solidFill>
                            <a:schemeClr val="tx1"/>
                          </a:solidFill>
                          <a:latin typeface="OpenDyslexic" panose="00000500000000000000" pitchFamily="50" charset="0"/>
                        </a:rPr>
                        <a:t>Choices </a:t>
                      </a:r>
                    </a:p>
                  </a:txBody>
                  <a:tcPr/>
                </a:tc>
                <a:extLst>
                  <a:ext uri="{0D108BD9-81ED-4DB2-BD59-A6C34878D82A}">
                    <a16:rowId xmlns:a16="http://schemas.microsoft.com/office/drawing/2014/main" val="3361210276"/>
                  </a:ext>
                </a:extLst>
              </a:tr>
            </a:tbl>
          </a:graphicData>
        </a:graphic>
      </p:graphicFrame>
      <p:graphicFrame>
        <p:nvGraphicFramePr>
          <p:cNvPr id="13" name="Table 12">
            <a:extLst>
              <a:ext uri="{FF2B5EF4-FFF2-40B4-BE49-F238E27FC236}">
                <a16:creationId xmlns:a16="http://schemas.microsoft.com/office/drawing/2014/main" id="{23631DF1-3881-518D-1199-07FB96C6CBB8}"/>
              </a:ext>
            </a:extLst>
          </p:cNvPr>
          <p:cNvGraphicFramePr>
            <a:graphicFrameLocks noGrp="1"/>
          </p:cNvGraphicFramePr>
          <p:nvPr>
            <p:extLst>
              <p:ext uri="{D42A27DB-BD31-4B8C-83A1-F6EECF244321}">
                <p14:modId xmlns:p14="http://schemas.microsoft.com/office/powerpoint/2010/main" val="3154544025"/>
              </p:ext>
            </p:extLst>
          </p:nvPr>
        </p:nvGraphicFramePr>
        <p:xfrm>
          <a:off x="2041516" y="4775479"/>
          <a:ext cx="4609555" cy="2641041"/>
        </p:xfrm>
        <a:graphic>
          <a:graphicData uri="http://schemas.openxmlformats.org/drawingml/2006/table">
            <a:tbl>
              <a:tblPr firstRow="1" bandRow="1">
                <a:tableStyleId>{5940675A-B579-460E-94D1-54222C63F5DA}</a:tableStyleId>
              </a:tblPr>
              <a:tblGrid>
                <a:gridCol w="4609555">
                  <a:extLst>
                    <a:ext uri="{9D8B030D-6E8A-4147-A177-3AD203B41FA5}">
                      <a16:colId xmlns:a16="http://schemas.microsoft.com/office/drawing/2014/main" val="3273685810"/>
                    </a:ext>
                  </a:extLst>
                </a:gridCol>
              </a:tblGrid>
              <a:tr h="662336">
                <a:tc>
                  <a:txBody>
                    <a:bodyPr/>
                    <a:lstStyle/>
                    <a:p>
                      <a:r>
                        <a:rPr lang="en-GB" sz="1200" b="0" i="0" kern="1200" dirty="0">
                          <a:solidFill>
                            <a:schemeClr val="tx1"/>
                          </a:solidFill>
                          <a:effectLst/>
                          <a:latin typeface="OpenDyslexic" panose="00000500000000000000" pitchFamily="50" charset="0"/>
                          <a:ea typeface="+mn-ea"/>
                          <a:cs typeface="+mn-cs"/>
                        </a:rPr>
                        <a:t>an occupation undertaken for a significant period of a person's life and with opportunities for progress.</a:t>
                      </a:r>
                      <a:endParaRPr lang="en-GB" sz="1200" b="0" dirty="0">
                        <a:solidFill>
                          <a:schemeClr val="tx1"/>
                        </a:solidFill>
                        <a:latin typeface="OpenDyslexic" panose="00000500000000000000" pitchFamily="50" charset="0"/>
                      </a:endParaRPr>
                    </a:p>
                  </a:txBody>
                  <a:tcPr/>
                </a:tc>
                <a:extLst>
                  <a:ext uri="{0D108BD9-81ED-4DB2-BD59-A6C34878D82A}">
                    <a16:rowId xmlns:a16="http://schemas.microsoft.com/office/drawing/2014/main" val="129922493"/>
                  </a:ext>
                </a:extLst>
              </a:tr>
              <a:tr h="631501">
                <a:tc>
                  <a:txBody>
                    <a:bodyPr/>
                    <a:lstStyle/>
                    <a:p>
                      <a:r>
                        <a:rPr lang="en-GB" sz="1200" b="0" dirty="0">
                          <a:solidFill>
                            <a:schemeClr val="tx1"/>
                          </a:solidFill>
                          <a:latin typeface="OpenDyslexic" panose="00000500000000000000" pitchFamily="50" charset="0"/>
                        </a:rPr>
                        <a:t>Choosing your GCSE subjects </a:t>
                      </a:r>
                    </a:p>
                  </a:txBody>
                  <a:tcPr/>
                </a:tc>
                <a:extLst>
                  <a:ext uri="{0D108BD9-81ED-4DB2-BD59-A6C34878D82A}">
                    <a16:rowId xmlns:a16="http://schemas.microsoft.com/office/drawing/2014/main" val="4280966836"/>
                  </a:ext>
                </a:extLst>
              </a:tr>
              <a:tr h="652552">
                <a:tc>
                  <a:txBody>
                    <a:bodyPr/>
                    <a:lstStyle/>
                    <a:p>
                      <a:r>
                        <a:rPr lang="en-GB" sz="1200" b="0" dirty="0">
                          <a:solidFill>
                            <a:schemeClr val="tx1"/>
                          </a:solidFill>
                          <a:latin typeface="OpenDyslexic" panose="00000500000000000000" pitchFamily="50" charset="0"/>
                        </a:rPr>
                        <a:t>Alternatives, option, possibility, preference </a:t>
                      </a:r>
                    </a:p>
                  </a:txBody>
                  <a:tcPr/>
                </a:tc>
                <a:extLst>
                  <a:ext uri="{0D108BD9-81ED-4DB2-BD59-A6C34878D82A}">
                    <a16:rowId xmlns:a16="http://schemas.microsoft.com/office/drawing/2014/main" val="1101503637"/>
                  </a:ext>
                </a:extLst>
              </a:tr>
              <a:tr h="694652">
                <a:tc>
                  <a:txBody>
                    <a:bodyPr/>
                    <a:lstStyle/>
                    <a:p>
                      <a:r>
                        <a:rPr lang="en-GB" sz="1200" b="0" i="0" kern="1200" dirty="0">
                          <a:solidFill>
                            <a:schemeClr val="dk1"/>
                          </a:solidFill>
                          <a:effectLst/>
                          <a:latin typeface="OpenDyslexic" panose="00000500000000000000" pitchFamily="50" charset="0"/>
                          <a:ea typeface="+mn-ea"/>
                          <a:cs typeface="+mn-cs"/>
                        </a:rPr>
                        <a:t>An academic qualification studied and achieved by sitting exams at the end of year 11. </a:t>
                      </a:r>
                    </a:p>
                  </a:txBody>
                  <a:tcPr/>
                </a:tc>
                <a:extLst>
                  <a:ext uri="{0D108BD9-81ED-4DB2-BD59-A6C34878D82A}">
                    <a16:rowId xmlns:a16="http://schemas.microsoft.com/office/drawing/2014/main" val="4147536275"/>
                  </a:ext>
                </a:extLst>
              </a:tr>
            </a:tbl>
          </a:graphicData>
        </a:graphic>
      </p:graphicFrame>
      <p:sp>
        <p:nvSpPr>
          <p:cNvPr id="24" name="Title 1">
            <a:extLst>
              <a:ext uri="{FF2B5EF4-FFF2-40B4-BE49-F238E27FC236}">
                <a16:creationId xmlns:a16="http://schemas.microsoft.com/office/drawing/2014/main" id="{A8F6F40C-294A-023D-0D38-3AA1778D0730}"/>
              </a:ext>
            </a:extLst>
          </p:cNvPr>
          <p:cNvSpPr txBox="1">
            <a:spLocks/>
          </p:cNvSpPr>
          <p:nvPr/>
        </p:nvSpPr>
        <p:spPr>
          <a:xfrm>
            <a:off x="52364" y="7651129"/>
            <a:ext cx="6304684" cy="745629"/>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1100" dirty="0">
                <a:latin typeface="OpenDyslexic" panose="00000500000000000000" pitchFamily="50" charset="0"/>
              </a:rPr>
              <a:t>Important deadlines and events in the process.. </a:t>
            </a:r>
          </a:p>
        </p:txBody>
      </p:sp>
      <p:sp>
        <p:nvSpPr>
          <p:cNvPr id="2" name="TextBox 1">
            <a:extLst>
              <a:ext uri="{FF2B5EF4-FFF2-40B4-BE49-F238E27FC236}">
                <a16:creationId xmlns:a16="http://schemas.microsoft.com/office/drawing/2014/main" id="{987AF788-4D62-09EE-DB08-98CC8823EA9E}"/>
              </a:ext>
            </a:extLst>
          </p:cNvPr>
          <p:cNvSpPr txBox="1"/>
          <p:nvPr/>
        </p:nvSpPr>
        <p:spPr>
          <a:xfrm>
            <a:off x="0" y="303129"/>
            <a:ext cx="6858000" cy="4339650"/>
          </a:xfrm>
          <a:prstGeom prst="rect">
            <a:avLst/>
          </a:prstGeom>
          <a:noFill/>
        </p:spPr>
        <p:txBody>
          <a:bodyPr wrap="square" rtlCol="0">
            <a:spAutoFit/>
          </a:bodyPr>
          <a:lstStyle/>
          <a:p>
            <a:r>
              <a:rPr lang="en-GB" sz="1200" dirty="0">
                <a:latin typeface="OpenDyslexic" panose="00000500000000000000" pitchFamily="50" charset="0"/>
              </a:rPr>
              <a:t>Do now: Drill questions: </a:t>
            </a:r>
          </a:p>
          <a:p>
            <a:r>
              <a:rPr lang="en-GB" sz="1200" dirty="0">
                <a:latin typeface="OpenDyslexic" panose="00000500000000000000" pitchFamily="50" charset="0"/>
              </a:rPr>
              <a:t>Last lesson: </a:t>
            </a:r>
          </a:p>
          <a:p>
            <a:endParaRPr lang="en-GB" sz="1200" dirty="0">
              <a:latin typeface="OpenDyslexic" panose="00000500000000000000" pitchFamily="50" charset="0"/>
            </a:endParaRPr>
          </a:p>
          <a:p>
            <a:pPr marL="228600" indent="-228600">
              <a:buAutoNum type="alphaUcPeriod"/>
            </a:pPr>
            <a:r>
              <a:rPr lang="en-GB" sz="1200" dirty="0">
                <a:latin typeface="OpenDyslexic" panose="00000500000000000000" pitchFamily="50" charset="0"/>
              </a:rPr>
              <a:t>What are emotions? </a:t>
            </a:r>
            <a:r>
              <a:rPr lang="en-GB" sz="1400" u="sng" dirty="0">
                <a:latin typeface="OpenDyslexic" panose="00000500000000000000" pitchFamily="50" charset="0"/>
              </a:rPr>
              <a:t>																																						</a:t>
            </a:r>
          </a:p>
          <a:p>
            <a:pPr marL="228600" indent="-228600">
              <a:buAutoNum type="alphaUcPeriod"/>
            </a:pPr>
            <a:r>
              <a:rPr lang="en-GB" sz="1200" dirty="0">
                <a:latin typeface="OpenDyslexic" panose="00000500000000000000" pitchFamily="50" charset="0"/>
              </a:rPr>
              <a:t>How negative peer influence impact your life? </a:t>
            </a:r>
            <a:r>
              <a:rPr lang="en-GB" sz="1600" u="sng" dirty="0">
                <a:latin typeface="OpenDyslexic" panose="00000500000000000000" pitchFamily="50" charset="0"/>
              </a:rPr>
              <a:t>																																		</a:t>
            </a:r>
            <a:endParaRPr lang="en-GB" sz="1200" dirty="0">
              <a:latin typeface="OpenDyslexic" panose="00000500000000000000" pitchFamily="50" charset="0"/>
            </a:endParaRPr>
          </a:p>
          <a:p>
            <a:r>
              <a:rPr lang="en-GB" sz="1200" dirty="0">
                <a:latin typeface="OpenDyslexic" panose="00000500000000000000" pitchFamily="50" charset="0"/>
              </a:rPr>
              <a:t>C. Who may influence us?</a:t>
            </a:r>
            <a:r>
              <a:rPr lang="en-GB" sz="1600" u="sng" dirty="0">
                <a:latin typeface="OpenDyslexic" panose="00000500000000000000" pitchFamily="50" charset="0"/>
              </a:rPr>
              <a:t>																																						</a:t>
            </a:r>
          </a:p>
          <a:p>
            <a:endParaRPr lang="en-GB" sz="1200" dirty="0">
              <a:latin typeface="OpenDyslexic" panose="00000500000000000000" pitchFamily="50" charset="0"/>
            </a:endParaRPr>
          </a:p>
          <a:p>
            <a:r>
              <a:rPr lang="en-GB" sz="1200" dirty="0">
                <a:latin typeface="OpenDyslexic" panose="00000500000000000000" pitchFamily="50" charset="0"/>
              </a:rPr>
              <a:t>D. What is meant by conscience? (2 marks) </a:t>
            </a:r>
          </a:p>
          <a:p>
            <a:r>
              <a:rPr lang="en-GB" sz="1600" u="sng" dirty="0">
                <a:latin typeface="OpenDyslexic" panose="00000500000000000000" pitchFamily="50" charset="0"/>
              </a:rPr>
              <a:t>																																																								</a:t>
            </a:r>
            <a:endParaRPr lang="en-GB" sz="1600" dirty="0">
              <a:latin typeface="OpenDyslexic" panose="00000500000000000000" pitchFamily="50" charset="0"/>
            </a:endParaRPr>
          </a:p>
          <a:p>
            <a:endParaRPr lang="en-GB" sz="1400" dirty="0">
              <a:latin typeface="OpenDyslexic" panose="00000500000000000000" pitchFamily="50" charset="0"/>
            </a:endParaRPr>
          </a:p>
        </p:txBody>
      </p:sp>
      <p:graphicFrame>
        <p:nvGraphicFramePr>
          <p:cNvPr id="5" name="Table 4">
            <a:extLst>
              <a:ext uri="{FF2B5EF4-FFF2-40B4-BE49-F238E27FC236}">
                <a16:creationId xmlns:a16="http://schemas.microsoft.com/office/drawing/2014/main" id="{3570BDB5-49E7-4B7F-8212-88054B397C2D}"/>
              </a:ext>
            </a:extLst>
          </p:cNvPr>
          <p:cNvGraphicFramePr>
            <a:graphicFrameLocks noGrp="1"/>
          </p:cNvGraphicFramePr>
          <p:nvPr>
            <p:extLst>
              <p:ext uri="{D42A27DB-BD31-4B8C-83A1-F6EECF244321}">
                <p14:modId xmlns:p14="http://schemas.microsoft.com/office/powerpoint/2010/main" val="3804657057"/>
              </p:ext>
            </p:extLst>
          </p:nvPr>
        </p:nvGraphicFramePr>
        <p:xfrm>
          <a:off x="113309" y="8631366"/>
          <a:ext cx="6631381" cy="2090926"/>
        </p:xfrm>
        <a:graphic>
          <a:graphicData uri="http://schemas.openxmlformats.org/drawingml/2006/table">
            <a:tbl>
              <a:tblPr firstRow="1" bandRow="1">
                <a:tableStyleId>{5940675A-B579-460E-94D1-54222C63F5DA}</a:tableStyleId>
              </a:tblPr>
              <a:tblGrid>
                <a:gridCol w="2049266">
                  <a:extLst>
                    <a:ext uri="{9D8B030D-6E8A-4147-A177-3AD203B41FA5}">
                      <a16:colId xmlns:a16="http://schemas.microsoft.com/office/drawing/2014/main" val="177616208"/>
                    </a:ext>
                  </a:extLst>
                </a:gridCol>
                <a:gridCol w="4582115">
                  <a:extLst>
                    <a:ext uri="{9D8B030D-6E8A-4147-A177-3AD203B41FA5}">
                      <a16:colId xmlns:a16="http://schemas.microsoft.com/office/drawing/2014/main" val="3273685810"/>
                    </a:ext>
                  </a:extLst>
                </a:gridCol>
              </a:tblGrid>
              <a:tr h="851349">
                <a:tc>
                  <a:txBody>
                    <a:bodyPr/>
                    <a:lstStyle/>
                    <a:p>
                      <a:r>
                        <a:rPr lang="en-GB" sz="1200" b="0" dirty="0">
                          <a:solidFill>
                            <a:schemeClr val="tx1"/>
                          </a:solidFill>
                          <a:latin typeface="OpenDyslexic" panose="00000500000000000000" pitchFamily="50" charset="0"/>
                        </a:rPr>
                        <a:t>18</a:t>
                      </a:r>
                      <a:r>
                        <a:rPr lang="en-GB" sz="1200" b="0" baseline="30000" dirty="0">
                          <a:solidFill>
                            <a:schemeClr val="tx1"/>
                          </a:solidFill>
                          <a:latin typeface="OpenDyslexic" panose="00000500000000000000" pitchFamily="50" charset="0"/>
                        </a:rPr>
                        <a:t>th</a:t>
                      </a:r>
                      <a:r>
                        <a:rPr lang="en-GB" sz="1200" b="0" dirty="0">
                          <a:solidFill>
                            <a:schemeClr val="tx1"/>
                          </a:solidFill>
                          <a:latin typeface="OpenDyslexic" panose="00000500000000000000" pitchFamily="50" charset="0"/>
                        </a:rPr>
                        <a:t> January 2027</a:t>
                      </a:r>
                    </a:p>
                  </a:txBody>
                  <a:tcPr/>
                </a:tc>
                <a:tc>
                  <a:txBody>
                    <a:bodyPr/>
                    <a:lstStyle/>
                    <a:p>
                      <a:r>
                        <a:rPr lang="en-GB" sz="1200" b="0" i="0" kern="1200" dirty="0">
                          <a:solidFill>
                            <a:schemeClr val="tx1"/>
                          </a:solidFill>
                          <a:effectLst/>
                          <a:latin typeface="OpenDyslexic" panose="00000500000000000000" pitchFamily="50" charset="0"/>
                          <a:ea typeface="+mn-ea"/>
                          <a:cs typeface="+mn-cs"/>
                        </a:rPr>
                        <a:t>Options lessons in Growth </a:t>
                      </a:r>
                    </a:p>
                    <a:p>
                      <a:endParaRPr lang="en-GB" sz="1200" b="0" i="0" kern="1200" dirty="0">
                        <a:solidFill>
                          <a:schemeClr val="tx1"/>
                        </a:solidFill>
                        <a:effectLst/>
                        <a:latin typeface="OpenDyslexic" panose="00000500000000000000" pitchFamily="50" charset="0"/>
                        <a:ea typeface="+mn-ea"/>
                        <a:cs typeface="+mn-cs"/>
                      </a:endParaRPr>
                    </a:p>
                    <a:p>
                      <a:endParaRPr lang="en-GB" sz="1200" b="0" i="0" kern="1200" dirty="0">
                        <a:solidFill>
                          <a:schemeClr val="tx1"/>
                        </a:solidFill>
                        <a:effectLst/>
                        <a:latin typeface="OpenDyslexic" panose="00000500000000000000" pitchFamily="50" charset="0"/>
                        <a:ea typeface="+mn-ea"/>
                        <a:cs typeface="+mn-cs"/>
                      </a:endParaRPr>
                    </a:p>
                  </a:txBody>
                  <a:tcPr/>
                </a:tc>
                <a:extLst>
                  <a:ext uri="{0D108BD9-81ED-4DB2-BD59-A6C34878D82A}">
                    <a16:rowId xmlns:a16="http://schemas.microsoft.com/office/drawing/2014/main" val="129922493"/>
                  </a:ext>
                </a:extLst>
              </a:tr>
              <a:tr h="771474">
                <a:tc>
                  <a:txBody>
                    <a:bodyPr/>
                    <a:lstStyle/>
                    <a:p>
                      <a:r>
                        <a:rPr lang="en-GB" sz="1200" b="0" baseline="30000" dirty="0">
                          <a:solidFill>
                            <a:schemeClr val="tx1"/>
                          </a:solidFill>
                          <a:latin typeface="OpenDyslexic" panose="00000500000000000000" pitchFamily="50" charset="0"/>
                        </a:rPr>
                        <a:t>26th </a:t>
                      </a:r>
                      <a:r>
                        <a:rPr lang="en-GB" sz="1200" b="0" dirty="0">
                          <a:solidFill>
                            <a:schemeClr val="tx1"/>
                          </a:solidFill>
                          <a:latin typeface="OpenDyslexic" panose="00000500000000000000" pitchFamily="50" charset="0"/>
                        </a:rPr>
                        <a:t>January 2027</a:t>
                      </a:r>
                    </a:p>
                  </a:txBody>
                  <a:tcPr/>
                </a:tc>
                <a:tc>
                  <a:txBody>
                    <a:bodyPr/>
                    <a:lstStyle/>
                    <a:p>
                      <a:r>
                        <a:rPr lang="en-GB" sz="1200" b="0" dirty="0">
                          <a:solidFill>
                            <a:schemeClr val="tx1"/>
                          </a:solidFill>
                          <a:latin typeface="OpenDyslexic" panose="00000500000000000000" pitchFamily="50" charset="0"/>
                        </a:rPr>
                        <a:t>Options lessons in Growth </a:t>
                      </a:r>
                    </a:p>
                    <a:p>
                      <a:r>
                        <a:rPr lang="en-GB" sz="1200" b="0" dirty="0">
                          <a:solidFill>
                            <a:schemeClr val="tx1"/>
                          </a:solidFill>
                          <a:latin typeface="OpenDyslexic" panose="00000500000000000000" pitchFamily="50" charset="0"/>
                        </a:rPr>
                        <a:t>Taster sessions </a:t>
                      </a:r>
                    </a:p>
                  </a:txBody>
                  <a:tcPr/>
                </a:tc>
                <a:extLst>
                  <a:ext uri="{0D108BD9-81ED-4DB2-BD59-A6C34878D82A}">
                    <a16:rowId xmlns:a16="http://schemas.microsoft.com/office/drawing/2014/main" val="4280966836"/>
                  </a:ext>
                </a:extLst>
              </a:tr>
              <a:tr h="468103">
                <a:tc>
                  <a:txBody>
                    <a:bodyPr/>
                    <a:lstStyle/>
                    <a:p>
                      <a:r>
                        <a:rPr lang="en-GB" sz="1200" b="0" dirty="0">
                          <a:solidFill>
                            <a:schemeClr val="tx1"/>
                          </a:solidFill>
                          <a:latin typeface="OpenDyslexic" panose="00000500000000000000" pitchFamily="50" charset="0"/>
                        </a:rPr>
                        <a:t>1</a:t>
                      </a:r>
                      <a:r>
                        <a:rPr lang="en-GB" sz="1200" b="0" baseline="30000" dirty="0">
                          <a:solidFill>
                            <a:schemeClr val="tx1"/>
                          </a:solidFill>
                          <a:latin typeface="OpenDyslexic" panose="00000500000000000000" pitchFamily="50" charset="0"/>
                        </a:rPr>
                        <a:t>st</a:t>
                      </a:r>
                      <a:r>
                        <a:rPr lang="en-GB" sz="1200" b="0" dirty="0">
                          <a:solidFill>
                            <a:schemeClr val="tx1"/>
                          </a:solidFill>
                          <a:latin typeface="OpenDyslexic" panose="00000500000000000000" pitchFamily="50" charset="0"/>
                        </a:rPr>
                        <a:t> February 2027 </a:t>
                      </a:r>
                    </a:p>
                  </a:txBody>
                  <a:tcPr/>
                </a:tc>
                <a:tc>
                  <a:txBody>
                    <a:bodyPr/>
                    <a:lstStyle/>
                    <a:p>
                      <a:r>
                        <a:rPr lang="en-GB" sz="1200" b="0" dirty="0">
                          <a:solidFill>
                            <a:schemeClr val="tx1"/>
                          </a:solidFill>
                          <a:latin typeface="OpenDyslexic" panose="00000500000000000000" pitchFamily="50" charset="0"/>
                        </a:rPr>
                        <a:t>Option evening 2027 </a:t>
                      </a:r>
                    </a:p>
                  </a:txBody>
                  <a:tcPr/>
                </a:tc>
                <a:extLst>
                  <a:ext uri="{0D108BD9-81ED-4DB2-BD59-A6C34878D82A}">
                    <a16:rowId xmlns:a16="http://schemas.microsoft.com/office/drawing/2014/main" val="1101503637"/>
                  </a:ext>
                </a:extLst>
              </a:tr>
            </a:tbl>
          </a:graphicData>
        </a:graphic>
      </p:graphicFrame>
    </p:spTree>
    <p:extLst>
      <p:ext uri="{BB962C8B-B14F-4D97-AF65-F5344CB8AC3E}">
        <p14:creationId xmlns:p14="http://schemas.microsoft.com/office/powerpoint/2010/main" val="2870224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22B024-FF48-48D4-9DF5-24A7EA46E7A8}"/>
              </a:ext>
            </a:extLst>
          </p:cNvPr>
          <p:cNvSpPr txBox="1"/>
          <p:nvPr/>
        </p:nvSpPr>
        <p:spPr>
          <a:xfrm>
            <a:off x="0" y="0"/>
            <a:ext cx="6858000" cy="1631024"/>
          </a:xfrm>
          <a:prstGeom prst="rect">
            <a:avLst/>
          </a:prstGeom>
          <a:noFill/>
        </p:spPr>
        <p:txBody>
          <a:bodyPr wrap="square">
            <a:spAutoFit/>
          </a:bodyPr>
          <a:lstStyle/>
          <a:p>
            <a:pPr>
              <a:lnSpc>
                <a:spcPct val="200000"/>
              </a:lnSpc>
              <a:spcAft>
                <a:spcPts val="312"/>
              </a:spcAft>
            </a:pPr>
            <a:r>
              <a:rPr lang="en-GB" sz="1100" dirty="0">
                <a:latin typeface="OpenDyslexic" panose="00000500000000000000" pitchFamily="50" charset="0"/>
                <a:ea typeface="Calibri" panose="020F0502020204030204" pitchFamily="34" charset="0"/>
                <a:cs typeface="Times New Roman" panose="02020603050405020304" pitchFamily="18" charset="0"/>
              </a:rPr>
              <a:t>Whilst you can choose some of your GCSE subjects, you </a:t>
            </a:r>
            <a:r>
              <a:rPr lang="en-GB" sz="1100" b="1" dirty="0">
                <a:latin typeface="OpenDyslexic" panose="00000500000000000000" pitchFamily="50" charset="0"/>
                <a:ea typeface="Calibri" panose="020F0502020204030204" pitchFamily="34" charset="0"/>
                <a:cs typeface="Times New Roman" panose="02020603050405020304" pitchFamily="18" charset="0"/>
              </a:rPr>
              <a:t>must </a:t>
            </a:r>
            <a:r>
              <a:rPr lang="en-GB" sz="1100" dirty="0">
                <a:latin typeface="OpenDyslexic" panose="00000500000000000000" pitchFamily="50" charset="0"/>
                <a:ea typeface="Calibri" panose="020F0502020204030204" pitchFamily="34" charset="0"/>
                <a:cs typeface="Times New Roman" panose="02020603050405020304" pitchFamily="18" charset="0"/>
              </a:rPr>
              <a:t>continue to study: </a:t>
            </a:r>
          </a:p>
          <a:p>
            <a:pPr marL="133532" indent="-133532">
              <a:lnSpc>
                <a:spcPct val="115000"/>
              </a:lnSpc>
              <a:buFont typeface="Symbol" panose="05050102010706020507" pitchFamily="18" charset="2"/>
              <a:buChar char=""/>
            </a:pPr>
            <a:r>
              <a:rPr lang="en-GB" sz="1100" dirty="0">
                <a:latin typeface="OpenDyslexic" panose="00000500000000000000" pitchFamily="50" charset="0"/>
                <a:ea typeface="Calibri" panose="020F0502020204030204" pitchFamily="34" charset="0"/>
                <a:cs typeface="Times New Roman" panose="02020603050405020304" pitchFamily="18" charset="0"/>
              </a:rPr>
              <a:t>English</a:t>
            </a:r>
          </a:p>
          <a:p>
            <a:pPr marL="133532" indent="-133532">
              <a:lnSpc>
                <a:spcPct val="115000"/>
              </a:lnSpc>
              <a:buFont typeface="Symbol" panose="05050102010706020507" pitchFamily="18" charset="2"/>
              <a:buChar char=""/>
            </a:pPr>
            <a:r>
              <a:rPr lang="en-GB" sz="1100" dirty="0">
                <a:latin typeface="OpenDyslexic" panose="00000500000000000000" pitchFamily="50" charset="0"/>
                <a:ea typeface="Calibri" panose="020F0502020204030204" pitchFamily="34" charset="0"/>
                <a:cs typeface="Times New Roman" panose="02020603050405020304" pitchFamily="18" charset="0"/>
              </a:rPr>
              <a:t>Mathematics </a:t>
            </a:r>
          </a:p>
          <a:p>
            <a:pPr marL="133532" indent="-133532">
              <a:lnSpc>
                <a:spcPct val="115000"/>
              </a:lnSpc>
              <a:buFont typeface="Symbol" panose="05050102010706020507" pitchFamily="18" charset="2"/>
              <a:buChar char=""/>
            </a:pPr>
            <a:r>
              <a:rPr lang="en-GB" sz="1100" dirty="0">
                <a:latin typeface="OpenDyslexic" panose="00000500000000000000" pitchFamily="50" charset="0"/>
                <a:ea typeface="Calibri" panose="020F0502020204030204" pitchFamily="34" charset="0"/>
                <a:cs typeface="Times New Roman" panose="02020603050405020304" pitchFamily="18" charset="0"/>
              </a:rPr>
              <a:t>Science </a:t>
            </a:r>
          </a:p>
          <a:p>
            <a:pPr marL="133532" indent="-133532">
              <a:lnSpc>
                <a:spcPct val="115000"/>
              </a:lnSpc>
              <a:buFont typeface="Symbol" panose="05050102010706020507" pitchFamily="18" charset="2"/>
              <a:buChar char=""/>
            </a:pPr>
            <a:r>
              <a:rPr lang="en-GB" sz="1100" dirty="0">
                <a:latin typeface="OpenDyslexic" panose="00000500000000000000" pitchFamily="50" charset="0"/>
                <a:ea typeface="Calibri" panose="020F0502020204030204" pitchFamily="34" charset="0"/>
                <a:cs typeface="Times New Roman" panose="02020603050405020304" pitchFamily="18" charset="0"/>
              </a:rPr>
              <a:t>Growth (not examined) </a:t>
            </a:r>
          </a:p>
          <a:p>
            <a:pPr marL="133532" indent="-133532">
              <a:lnSpc>
                <a:spcPct val="115000"/>
              </a:lnSpc>
              <a:buFont typeface="Symbol" panose="05050102010706020507" pitchFamily="18" charset="2"/>
              <a:buChar char=""/>
            </a:pPr>
            <a:r>
              <a:rPr lang="en-GB" sz="1100" dirty="0">
                <a:latin typeface="OpenDyslexic" panose="00000500000000000000" pitchFamily="50" charset="0"/>
                <a:ea typeface="Calibri" panose="020F0502020204030204" pitchFamily="34" charset="0"/>
                <a:cs typeface="Times New Roman" panose="02020603050405020304" pitchFamily="18" charset="0"/>
              </a:rPr>
              <a:t>Core PE (not examined) </a:t>
            </a:r>
          </a:p>
          <a:p>
            <a:pPr>
              <a:lnSpc>
                <a:spcPct val="115000"/>
              </a:lnSpc>
            </a:pPr>
            <a:endParaRPr lang="en-GB" sz="1100" dirty="0">
              <a:latin typeface="OpenDyslexic" panose="00000500000000000000" pitchFamily="50"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C6938570-B03D-B834-76AC-3B46820F4CB4}"/>
              </a:ext>
            </a:extLst>
          </p:cNvPr>
          <p:cNvSpPr txBox="1"/>
          <p:nvPr/>
        </p:nvSpPr>
        <p:spPr>
          <a:xfrm>
            <a:off x="57150" y="1596973"/>
            <a:ext cx="6800850" cy="3985706"/>
          </a:xfrm>
          <a:prstGeom prst="rect">
            <a:avLst/>
          </a:prstGeom>
          <a:noFill/>
        </p:spPr>
        <p:txBody>
          <a:bodyPr wrap="square" rtlCol="0">
            <a:spAutoFit/>
          </a:bodyPr>
          <a:lstStyle/>
          <a:p>
            <a:r>
              <a:rPr lang="en-GB" sz="1100" u="sng" dirty="0">
                <a:latin typeface="OpenDyslexic" panose="00000500000000000000" pitchFamily="50" charset="0"/>
              </a:rPr>
              <a:t>Discussion </a:t>
            </a:r>
            <a:r>
              <a:rPr lang="en-GB" sz="1100" u="sng" dirty="0">
                <a:latin typeface="OpenDyslexic" panose="00000500000000000000" pitchFamily="50" charset="0"/>
                <a:sym typeface="Wingdings" panose="05000000000000000000" pitchFamily="2" charset="2"/>
              </a:rPr>
              <a:t> why do you think it is compulsory to study these subjects? </a:t>
            </a: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r>
              <a:rPr lang="en-GB" sz="1100" u="sng" dirty="0">
                <a:latin typeface="OpenDyslexic" panose="00000500000000000000" pitchFamily="50" charset="0"/>
                <a:sym typeface="Wingdings" panose="05000000000000000000" pitchFamily="2" charset="2"/>
              </a:rPr>
              <a:t>Why is there a focus on PE? </a:t>
            </a: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r>
              <a:rPr lang="en-GB" sz="1100" u="sng" dirty="0">
                <a:latin typeface="OpenDyslexic" panose="00000500000000000000" pitchFamily="50" charset="0"/>
                <a:sym typeface="Wingdings" panose="05000000000000000000" pitchFamily="2" charset="2"/>
              </a:rPr>
              <a:t>Why is there a focus on Growth? </a:t>
            </a: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sym typeface="Wingdings" panose="05000000000000000000" pitchFamily="2" charset="2"/>
            </a:endParaRPr>
          </a:p>
          <a:p>
            <a:endParaRPr lang="en-GB" sz="1100" u="sng" dirty="0">
              <a:latin typeface="OpenDyslexic" panose="00000500000000000000" pitchFamily="50" charset="0"/>
            </a:endParaRPr>
          </a:p>
        </p:txBody>
      </p:sp>
      <p:sp>
        <p:nvSpPr>
          <p:cNvPr id="4" name="Slide Number Placeholder 3">
            <a:extLst>
              <a:ext uri="{FF2B5EF4-FFF2-40B4-BE49-F238E27FC236}">
                <a16:creationId xmlns:a16="http://schemas.microsoft.com/office/drawing/2014/main" id="{C0F17F79-AF40-CEFE-CC30-20E6DF369E4A}"/>
              </a:ext>
            </a:extLst>
          </p:cNvPr>
          <p:cNvSpPr>
            <a:spLocks noGrp="1"/>
          </p:cNvSpPr>
          <p:nvPr>
            <p:ph type="sldNum" sz="quarter" idx="12"/>
          </p:nvPr>
        </p:nvSpPr>
        <p:spPr/>
        <p:txBody>
          <a:bodyPr/>
          <a:lstStyle/>
          <a:p>
            <a:fld id="{31703346-2D8B-49AA-BA3B-4D0A8E037A27}" type="slidenum">
              <a:rPr lang="en-GB" sz="1800" smtClean="0"/>
              <a:t>13</a:t>
            </a:fld>
            <a:endParaRPr lang="en-GB" sz="1800"/>
          </a:p>
        </p:txBody>
      </p:sp>
      <p:sp>
        <p:nvSpPr>
          <p:cNvPr id="11" name="Rectangle 10">
            <a:extLst>
              <a:ext uri="{FF2B5EF4-FFF2-40B4-BE49-F238E27FC236}">
                <a16:creationId xmlns:a16="http://schemas.microsoft.com/office/drawing/2014/main" id="{83CD71CF-23FF-1F82-3E92-34CD652933F5}"/>
              </a:ext>
            </a:extLst>
          </p:cNvPr>
          <p:cNvSpPr/>
          <p:nvPr/>
        </p:nvSpPr>
        <p:spPr>
          <a:xfrm>
            <a:off x="4464984" y="6818691"/>
            <a:ext cx="2219578" cy="8077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OpenDyslexic" panose="00000500000000000000" pitchFamily="50" charset="0"/>
              </a:rPr>
              <a:t>Why do you need a reserve? </a:t>
            </a:r>
          </a:p>
          <a:p>
            <a:pPr algn="ctr"/>
            <a:r>
              <a:rPr lang="en-GB" sz="1100" dirty="0">
                <a:latin typeface="OpenDyslexic" panose="00000500000000000000" pitchFamily="50" charset="0"/>
              </a:rPr>
              <a:t>Can you just tick the choices? Why not? </a:t>
            </a:r>
          </a:p>
        </p:txBody>
      </p:sp>
      <p:sp>
        <p:nvSpPr>
          <p:cNvPr id="12" name="TextBox 11">
            <a:extLst>
              <a:ext uri="{FF2B5EF4-FFF2-40B4-BE49-F238E27FC236}">
                <a16:creationId xmlns:a16="http://schemas.microsoft.com/office/drawing/2014/main" id="{CCA108F6-6F86-152C-F7FD-A5534977934C}"/>
              </a:ext>
            </a:extLst>
          </p:cNvPr>
          <p:cNvSpPr txBox="1"/>
          <p:nvPr/>
        </p:nvSpPr>
        <p:spPr>
          <a:xfrm>
            <a:off x="3049601" y="7874617"/>
            <a:ext cx="3755326" cy="1754326"/>
          </a:xfrm>
          <a:prstGeom prst="rect">
            <a:avLst/>
          </a:prstGeom>
          <a:noFill/>
        </p:spPr>
        <p:txBody>
          <a:bodyPr wrap="square" rtlCol="0">
            <a:spAutoFit/>
          </a:bodyPr>
          <a:lstStyle/>
          <a:p>
            <a:r>
              <a:rPr lang="en-GB" dirty="0"/>
              <a:t>__________________________________________________________________________________________________________________________________________________________________________________________</a:t>
            </a:r>
          </a:p>
        </p:txBody>
      </p:sp>
      <p:sp>
        <p:nvSpPr>
          <p:cNvPr id="13" name="TextBox 12">
            <a:extLst>
              <a:ext uri="{FF2B5EF4-FFF2-40B4-BE49-F238E27FC236}">
                <a16:creationId xmlns:a16="http://schemas.microsoft.com/office/drawing/2014/main" id="{9282844C-4E0B-A914-E2EE-AC61023B72A0}"/>
              </a:ext>
            </a:extLst>
          </p:cNvPr>
          <p:cNvSpPr txBox="1"/>
          <p:nvPr/>
        </p:nvSpPr>
        <p:spPr>
          <a:xfrm>
            <a:off x="120736" y="10338874"/>
            <a:ext cx="6858000" cy="1107996"/>
          </a:xfrm>
          <a:prstGeom prst="rect">
            <a:avLst/>
          </a:prstGeom>
          <a:noFill/>
        </p:spPr>
        <p:txBody>
          <a:bodyPr wrap="square" rtlCol="0">
            <a:spAutoFit/>
          </a:bodyPr>
          <a:lstStyle/>
          <a:p>
            <a:r>
              <a:rPr lang="en-GB" sz="1100" dirty="0">
                <a:latin typeface="OpenDyslexic" panose="00000500000000000000" pitchFamily="50" charset="0"/>
              </a:rPr>
              <a:t>Next step: </a:t>
            </a:r>
          </a:p>
          <a:p>
            <a:endParaRPr lang="en-GB" sz="1100" dirty="0">
              <a:latin typeface="OpenDyslexic" panose="00000500000000000000" pitchFamily="50" charset="0"/>
            </a:endParaRPr>
          </a:p>
          <a:p>
            <a:r>
              <a:rPr lang="en-GB" sz="1100" dirty="0">
                <a:latin typeface="OpenDyslexic" panose="00000500000000000000" pitchFamily="50" charset="0"/>
              </a:rPr>
              <a:t>Fill out your practice options form with your first instinct of choices. </a:t>
            </a:r>
          </a:p>
          <a:p>
            <a:r>
              <a:rPr lang="en-GB" sz="1100" dirty="0">
                <a:latin typeface="OpenDyslexic" panose="00000500000000000000" pitchFamily="50" charset="0"/>
              </a:rPr>
              <a:t>Explain why you picked those choices to a partner or your teacher. </a:t>
            </a:r>
          </a:p>
          <a:p>
            <a:endParaRPr lang="en-GB" sz="1100" dirty="0">
              <a:latin typeface="OpenDyslexic" panose="00000500000000000000" pitchFamily="50" charset="0"/>
            </a:endParaRPr>
          </a:p>
          <a:p>
            <a:endParaRPr lang="en-GB" sz="1100" dirty="0">
              <a:latin typeface="OpenDyslexic" panose="00000500000000000000" pitchFamily="50" charset="0"/>
            </a:endParaRPr>
          </a:p>
        </p:txBody>
      </p:sp>
      <p:sp>
        <p:nvSpPr>
          <p:cNvPr id="14" name="TextBox 13">
            <a:extLst>
              <a:ext uri="{FF2B5EF4-FFF2-40B4-BE49-F238E27FC236}">
                <a16:creationId xmlns:a16="http://schemas.microsoft.com/office/drawing/2014/main" id="{105512CE-2C0B-3BDC-CDF9-58365C63AAF3}"/>
              </a:ext>
            </a:extLst>
          </p:cNvPr>
          <p:cNvSpPr txBox="1"/>
          <p:nvPr/>
        </p:nvSpPr>
        <p:spPr>
          <a:xfrm>
            <a:off x="57150" y="2001153"/>
            <a:ext cx="6627412" cy="3416320"/>
          </a:xfrm>
          <a:prstGeom prst="rect">
            <a:avLst/>
          </a:prstGeom>
          <a:noFill/>
        </p:spPr>
        <p:txBody>
          <a:bodyPr wrap="square" rtlCol="0">
            <a:spAutoFit/>
          </a:bodyPr>
          <a:lstStyle/>
          <a:p>
            <a:r>
              <a:rPr lang="en-GB" dirty="0"/>
              <a:t>________________________________________________________________________________________________________________</a:t>
            </a:r>
          </a:p>
          <a:p>
            <a:endParaRPr lang="en-GB" dirty="0"/>
          </a:p>
          <a:p>
            <a:endParaRPr lang="en-GB" dirty="0"/>
          </a:p>
          <a:p>
            <a:r>
              <a:rPr lang="en-GB" dirty="0"/>
              <a:t>_______________________________________________________________________________________________________________</a:t>
            </a:r>
          </a:p>
          <a:p>
            <a:r>
              <a:rPr lang="en-GB" dirty="0"/>
              <a:t>________________________________________________________</a:t>
            </a:r>
          </a:p>
          <a:p>
            <a:endParaRPr lang="en-GB" dirty="0"/>
          </a:p>
          <a:p>
            <a:endParaRPr lang="en-GB" dirty="0"/>
          </a:p>
          <a:p>
            <a:r>
              <a:rPr lang="en-GB" dirty="0"/>
              <a:t>________________________________________________________________________________________________________________________________________________________________________</a:t>
            </a:r>
          </a:p>
        </p:txBody>
      </p:sp>
      <p:pic>
        <p:nvPicPr>
          <p:cNvPr id="7" name="Picture 6">
            <a:extLst>
              <a:ext uri="{FF2B5EF4-FFF2-40B4-BE49-F238E27FC236}">
                <a16:creationId xmlns:a16="http://schemas.microsoft.com/office/drawing/2014/main" id="{D968E776-05E5-422C-3E38-037CE34435D5}"/>
              </a:ext>
            </a:extLst>
          </p:cNvPr>
          <p:cNvPicPr>
            <a:picLocks noChangeAspect="1"/>
          </p:cNvPicPr>
          <p:nvPr/>
        </p:nvPicPr>
        <p:blipFill>
          <a:blip r:embed="rId2"/>
          <a:stretch>
            <a:fillRect/>
          </a:stretch>
        </p:blipFill>
        <p:spPr>
          <a:xfrm>
            <a:off x="485492" y="6096000"/>
            <a:ext cx="2291894" cy="3416321"/>
          </a:xfrm>
          <a:prstGeom prst="rect">
            <a:avLst/>
          </a:prstGeom>
        </p:spPr>
      </p:pic>
    </p:spTree>
    <p:extLst>
      <p:ext uri="{BB962C8B-B14F-4D97-AF65-F5344CB8AC3E}">
        <p14:creationId xmlns:p14="http://schemas.microsoft.com/office/powerpoint/2010/main" val="1295914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2FCBB2-CC53-2F37-82E8-5FB5CDBABFB2}"/>
              </a:ext>
            </a:extLst>
          </p:cNvPr>
          <p:cNvSpPr>
            <a:spLocks noGrp="1"/>
          </p:cNvSpPr>
          <p:nvPr>
            <p:ph type="sldNum" sz="quarter" idx="12"/>
          </p:nvPr>
        </p:nvSpPr>
        <p:spPr/>
        <p:txBody>
          <a:bodyPr/>
          <a:lstStyle/>
          <a:p>
            <a:fld id="{31703346-2D8B-49AA-BA3B-4D0A8E037A27}" type="slidenum">
              <a:rPr lang="en-GB" smtClean="0"/>
              <a:t>14</a:t>
            </a:fld>
            <a:endParaRPr lang="en-GB"/>
          </a:p>
        </p:txBody>
      </p:sp>
      <p:sp>
        <p:nvSpPr>
          <p:cNvPr id="3" name="TextBox 2">
            <a:extLst>
              <a:ext uri="{FF2B5EF4-FFF2-40B4-BE49-F238E27FC236}">
                <a16:creationId xmlns:a16="http://schemas.microsoft.com/office/drawing/2014/main" id="{A3E13117-3012-AA8B-F51F-464F01BB645B}"/>
              </a:ext>
            </a:extLst>
          </p:cNvPr>
          <p:cNvSpPr txBox="1"/>
          <p:nvPr/>
        </p:nvSpPr>
        <p:spPr>
          <a:xfrm>
            <a:off x="170121" y="0"/>
            <a:ext cx="6485860" cy="430887"/>
          </a:xfrm>
          <a:prstGeom prst="rect">
            <a:avLst/>
          </a:prstGeom>
          <a:noFill/>
        </p:spPr>
        <p:txBody>
          <a:bodyPr wrap="square" rtlCol="0">
            <a:spAutoFit/>
          </a:bodyPr>
          <a:lstStyle/>
          <a:p>
            <a:r>
              <a:rPr lang="en-GB" sz="1100" dirty="0">
                <a:latin typeface="OpenDyslexic" panose="00000500000000000000" pitchFamily="50" charset="0"/>
              </a:rPr>
              <a:t>Explain your option choices – you are justifying your choice to the teachers of the subjects and saying why you will be an asset to their class. </a:t>
            </a:r>
          </a:p>
        </p:txBody>
      </p:sp>
      <p:graphicFrame>
        <p:nvGraphicFramePr>
          <p:cNvPr id="4" name="Table 4">
            <a:extLst>
              <a:ext uri="{FF2B5EF4-FFF2-40B4-BE49-F238E27FC236}">
                <a16:creationId xmlns:a16="http://schemas.microsoft.com/office/drawing/2014/main" id="{4D6DC2B3-B310-8E2C-8217-ACD1D80A4185}"/>
              </a:ext>
            </a:extLst>
          </p:cNvPr>
          <p:cNvGraphicFramePr>
            <a:graphicFrameLocks noGrp="1"/>
          </p:cNvGraphicFramePr>
          <p:nvPr>
            <p:extLst>
              <p:ext uri="{D42A27DB-BD31-4B8C-83A1-F6EECF244321}">
                <p14:modId xmlns:p14="http://schemas.microsoft.com/office/powerpoint/2010/main" val="686070480"/>
              </p:ext>
            </p:extLst>
          </p:nvPr>
        </p:nvGraphicFramePr>
        <p:xfrm>
          <a:off x="79745" y="430887"/>
          <a:ext cx="6682562" cy="11010104"/>
        </p:xfrm>
        <a:graphic>
          <a:graphicData uri="http://schemas.openxmlformats.org/drawingml/2006/table">
            <a:tbl>
              <a:tblPr firstRow="1" bandRow="1">
                <a:tableStyleId>{5C22544A-7EE6-4342-B048-85BDC9FD1C3A}</a:tableStyleId>
              </a:tblPr>
              <a:tblGrid>
                <a:gridCol w="2805222">
                  <a:extLst>
                    <a:ext uri="{9D8B030D-6E8A-4147-A177-3AD203B41FA5}">
                      <a16:colId xmlns:a16="http://schemas.microsoft.com/office/drawing/2014/main" val="3993081976"/>
                    </a:ext>
                  </a:extLst>
                </a:gridCol>
                <a:gridCol w="3877340">
                  <a:extLst>
                    <a:ext uri="{9D8B030D-6E8A-4147-A177-3AD203B41FA5}">
                      <a16:colId xmlns:a16="http://schemas.microsoft.com/office/drawing/2014/main" val="2020964645"/>
                    </a:ext>
                  </a:extLst>
                </a:gridCol>
              </a:tblGrid>
              <a:tr h="398453">
                <a:tc>
                  <a:txBody>
                    <a:bodyPr/>
                    <a:lstStyle/>
                    <a:p>
                      <a:r>
                        <a:rPr lang="en-GB" sz="1100" dirty="0">
                          <a:solidFill>
                            <a:sysClr val="windowText" lastClr="000000"/>
                          </a:solidFill>
                          <a:latin typeface="OpenDyslexic" panose="00000500000000000000" pitchFamily="50" charset="0"/>
                        </a:rPr>
                        <a:t>Choices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dirty="0">
                          <a:solidFill>
                            <a:sysClr val="windowText" lastClr="000000"/>
                          </a:solidFill>
                          <a:latin typeface="OpenDyslexic" panose="00000500000000000000" pitchFamily="50" charset="0"/>
                        </a:rPr>
                        <a:t>Reasons why / justification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3841661"/>
                  </a:ext>
                </a:extLst>
              </a:tr>
              <a:tr h="2500897">
                <a:tc>
                  <a:txBody>
                    <a:bodyPr/>
                    <a:lstStyle/>
                    <a:p>
                      <a:r>
                        <a:rPr lang="en-GB" sz="1100" dirty="0">
                          <a:solidFill>
                            <a:sysClr val="windowText" lastClr="000000"/>
                          </a:solidFill>
                          <a:latin typeface="OpenDyslexic" panose="00000500000000000000" pitchFamily="50" charset="0"/>
                        </a:rPr>
                        <a:t>1</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0628967"/>
                  </a:ext>
                </a:extLst>
              </a:tr>
              <a:tr h="2500897">
                <a:tc>
                  <a:txBody>
                    <a:bodyPr/>
                    <a:lstStyle/>
                    <a:p>
                      <a:r>
                        <a:rPr lang="en-GB" sz="1100" dirty="0">
                          <a:solidFill>
                            <a:sysClr val="windowText" lastClr="000000"/>
                          </a:solidFill>
                          <a:latin typeface="OpenDyslexic" panose="00000500000000000000" pitchFamily="50" charset="0"/>
                        </a:rPr>
                        <a:t>2</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4135372"/>
                  </a:ext>
                </a:extLst>
              </a:tr>
              <a:tr h="2500897">
                <a:tc>
                  <a:txBody>
                    <a:bodyPr/>
                    <a:lstStyle/>
                    <a:p>
                      <a:r>
                        <a:rPr lang="en-GB" sz="1100" dirty="0">
                          <a:solidFill>
                            <a:sysClr val="windowText" lastClr="000000"/>
                          </a:solidFill>
                          <a:latin typeface="OpenDyslexic" panose="00000500000000000000" pitchFamily="50" charset="0"/>
                        </a:rPr>
                        <a:t>3</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7364380"/>
                  </a:ext>
                </a:extLst>
              </a:tr>
              <a:tr h="2500897">
                <a:tc>
                  <a:txBody>
                    <a:bodyPr/>
                    <a:lstStyle/>
                    <a:p>
                      <a:r>
                        <a:rPr lang="en-GB" sz="1100" dirty="0">
                          <a:solidFill>
                            <a:sysClr val="windowText" lastClr="000000"/>
                          </a:solidFill>
                          <a:latin typeface="OpenDyslexic" panose="00000500000000000000" pitchFamily="50" charset="0"/>
                        </a:rPr>
                        <a:t>3 reserve choices </a:t>
                      </a:r>
                    </a:p>
                    <a:p>
                      <a:endParaRPr lang="en-GB" sz="1100" dirty="0">
                        <a:solidFill>
                          <a:sysClr val="windowText" lastClr="000000"/>
                        </a:solidFill>
                        <a:latin typeface="OpenDyslexic" panose="00000500000000000000" pitchFamily="50" charset="0"/>
                      </a:endParaRPr>
                    </a:p>
                    <a:p>
                      <a:r>
                        <a:rPr lang="en-GB" sz="1100" dirty="0">
                          <a:solidFill>
                            <a:sysClr val="windowText" lastClr="000000"/>
                          </a:solidFill>
                          <a:latin typeface="OpenDyslexic" panose="00000500000000000000" pitchFamily="50" charset="0"/>
                        </a:rPr>
                        <a:t>A</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r>
                        <a:rPr lang="en-GB" sz="1100" dirty="0">
                          <a:solidFill>
                            <a:sysClr val="windowText" lastClr="000000"/>
                          </a:solidFill>
                          <a:latin typeface="OpenDyslexic" panose="00000500000000000000" pitchFamily="50" charset="0"/>
                        </a:rPr>
                        <a:t>B</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r>
                        <a:rPr lang="en-GB" sz="1100" dirty="0">
                          <a:solidFill>
                            <a:sysClr val="windowText" lastClr="000000"/>
                          </a:solidFill>
                          <a:latin typeface="OpenDyslexic" panose="00000500000000000000" pitchFamily="50" charset="0"/>
                        </a:rPr>
                        <a:t>C</a:t>
                      </a: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dirty="0">
                        <a:solidFill>
                          <a:sysClr val="windowText" lastClr="000000"/>
                        </a:solidFill>
                        <a:latin typeface="OpenDyslexic" panose="000005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6815320"/>
                  </a:ext>
                </a:extLst>
              </a:tr>
            </a:tbl>
          </a:graphicData>
        </a:graphic>
      </p:graphicFrame>
    </p:spTree>
    <p:extLst>
      <p:ext uri="{BB962C8B-B14F-4D97-AF65-F5344CB8AC3E}">
        <p14:creationId xmlns:p14="http://schemas.microsoft.com/office/powerpoint/2010/main" val="404964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14A5DD34-6A91-4016-A145-A18D443362B6}"/>
              </a:ext>
            </a:extLst>
          </p:cNvPr>
          <p:cNvGraphicFramePr>
            <a:graphicFrameLocks noGrp="1"/>
          </p:cNvGraphicFramePr>
          <p:nvPr/>
        </p:nvGraphicFramePr>
        <p:xfrm>
          <a:off x="442453" y="2958208"/>
          <a:ext cx="2705693" cy="1031336"/>
        </p:xfrm>
        <a:graphic>
          <a:graphicData uri="http://schemas.openxmlformats.org/drawingml/2006/table">
            <a:tbl>
              <a:tblPr firstRow="1" firstCol="1" bandRow="1">
                <a:tableStyleId>{5940675A-B579-460E-94D1-54222C63F5DA}</a:tableStyleId>
              </a:tblPr>
              <a:tblGrid>
                <a:gridCol w="2039393">
                  <a:extLst>
                    <a:ext uri="{9D8B030D-6E8A-4147-A177-3AD203B41FA5}">
                      <a16:colId xmlns:a16="http://schemas.microsoft.com/office/drawing/2014/main" val="2543645681"/>
                    </a:ext>
                  </a:extLst>
                </a:gridCol>
                <a:gridCol w="666300">
                  <a:extLst>
                    <a:ext uri="{9D8B030D-6E8A-4147-A177-3AD203B41FA5}">
                      <a16:colId xmlns:a16="http://schemas.microsoft.com/office/drawing/2014/main" val="630937313"/>
                    </a:ext>
                  </a:extLst>
                </a:gridCol>
              </a:tblGrid>
              <a:tr h="257834">
                <a:tc>
                  <a:txBody>
                    <a:bodyPr/>
                    <a:lstStyle/>
                    <a:p>
                      <a:pPr algn="l">
                        <a:lnSpc>
                          <a:spcPct val="107000"/>
                        </a:lnSpc>
                        <a:spcAft>
                          <a:spcPts val="800"/>
                        </a:spcAft>
                      </a:pPr>
                      <a:r>
                        <a:rPr lang="en-GB" sz="1600" dirty="0">
                          <a:effectLst/>
                        </a:rPr>
                        <a:t>English language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659423853"/>
                  </a:ext>
                </a:extLst>
              </a:tr>
              <a:tr h="257834">
                <a:tc>
                  <a:txBody>
                    <a:bodyPr/>
                    <a:lstStyle/>
                    <a:p>
                      <a:pPr algn="l">
                        <a:lnSpc>
                          <a:spcPct val="107000"/>
                        </a:lnSpc>
                        <a:spcAft>
                          <a:spcPts val="800"/>
                        </a:spcAft>
                      </a:pPr>
                      <a:r>
                        <a:rPr lang="en-GB" sz="1600" dirty="0">
                          <a:effectLst/>
                        </a:rPr>
                        <a:t>English literature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1403921755"/>
                  </a:ext>
                </a:extLst>
              </a:tr>
              <a:tr h="257834">
                <a:tc>
                  <a:txBody>
                    <a:bodyPr/>
                    <a:lstStyle/>
                    <a:p>
                      <a:pPr algn="l">
                        <a:lnSpc>
                          <a:spcPct val="107000"/>
                        </a:lnSpc>
                        <a:spcAft>
                          <a:spcPts val="800"/>
                        </a:spcAft>
                      </a:pPr>
                      <a:r>
                        <a:rPr lang="en-GB" sz="1600" dirty="0">
                          <a:effectLst/>
                        </a:rPr>
                        <a:t>Maths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2153018521"/>
                  </a:ext>
                </a:extLst>
              </a:tr>
              <a:tr h="257834">
                <a:tc>
                  <a:txBody>
                    <a:bodyPr/>
                    <a:lstStyle/>
                    <a:p>
                      <a:pPr algn="l">
                        <a:lnSpc>
                          <a:spcPct val="107000"/>
                        </a:lnSpc>
                        <a:spcAft>
                          <a:spcPts val="800"/>
                        </a:spcAft>
                      </a:pPr>
                      <a:r>
                        <a:rPr lang="en-GB" sz="1600" dirty="0">
                          <a:effectLst/>
                        </a:rPr>
                        <a:t>Science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1269143967"/>
                  </a:ext>
                </a:extLst>
              </a:tr>
            </a:tbl>
          </a:graphicData>
        </a:graphic>
      </p:graphicFrame>
      <p:sp>
        <p:nvSpPr>
          <p:cNvPr id="8" name="Rectangle 2">
            <a:extLst>
              <a:ext uri="{FF2B5EF4-FFF2-40B4-BE49-F238E27FC236}">
                <a16:creationId xmlns:a16="http://schemas.microsoft.com/office/drawing/2014/main" id="{09184A4E-290E-4584-B603-A70C9DAD4112}"/>
              </a:ext>
            </a:extLst>
          </p:cNvPr>
          <p:cNvSpPr>
            <a:spLocks noChangeArrowheads="1"/>
          </p:cNvSpPr>
          <p:nvPr/>
        </p:nvSpPr>
        <p:spPr bwMode="auto">
          <a:xfrm>
            <a:off x="98109" y="1261546"/>
            <a:ext cx="6759892" cy="1823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4295" tIns="37148" rIns="74295" bIns="37148" numCol="1" anchor="ctr" anchorCtr="0" compatLnSpc="1">
            <a:prstTxWarp prst="textNoShape">
              <a:avLst/>
            </a:prstTxWarp>
            <a:spAutoFit/>
          </a:bodyPr>
          <a:lstStyle/>
          <a:p>
            <a:pPr algn="ctr" defTabSz="742950" eaLnBrk="0" fontAlgn="base" hangingPunct="0">
              <a:spcBef>
                <a:spcPct val="0"/>
              </a:spcBef>
              <a:spcAft>
                <a:spcPct val="0"/>
              </a:spcAft>
            </a:pPr>
            <a:r>
              <a:rPr lang="en-GB" altLang="en-US" sz="3200" b="1" dirty="0">
                <a:solidFill>
                  <a:srgbClr val="000000"/>
                </a:solidFill>
                <a:latin typeface="Calibri" panose="020F0502020204030204" pitchFamily="34" charset="0"/>
                <a:ea typeface="Arial" panose="020B0604020202020204" pitchFamily="34" charset="0"/>
                <a:cs typeface="Calibri" panose="020F0502020204030204" pitchFamily="34" charset="0"/>
              </a:rPr>
              <a:t>Options</a:t>
            </a:r>
            <a:r>
              <a:rPr lang="en-GB" altLang="en-US" sz="3200" dirty="0">
                <a:solidFill>
                  <a:srgbClr val="000000"/>
                </a:solidFill>
                <a:latin typeface="Calibri" panose="020F0502020204030204" pitchFamily="34" charset="0"/>
                <a:ea typeface="Arial" panose="020B0604020202020204" pitchFamily="34" charset="0"/>
                <a:cs typeface="Calibri" panose="020F0502020204030204" pitchFamily="34" charset="0"/>
              </a:rPr>
              <a:t> </a:t>
            </a:r>
            <a:r>
              <a:rPr lang="en-GB" altLang="en-US" sz="3200" b="1" dirty="0">
                <a:solidFill>
                  <a:srgbClr val="000000"/>
                </a:solidFill>
                <a:latin typeface="Calibri" panose="020F0502020204030204" pitchFamily="34" charset="0"/>
                <a:ea typeface="Arial" panose="020B0604020202020204" pitchFamily="34" charset="0"/>
                <a:cs typeface="Calibri" panose="020F0502020204030204" pitchFamily="34" charset="0"/>
              </a:rPr>
              <a:t>Choice</a:t>
            </a:r>
            <a:r>
              <a:rPr lang="en-GB" altLang="en-US" sz="3200" dirty="0">
                <a:solidFill>
                  <a:srgbClr val="000000"/>
                </a:solidFill>
                <a:latin typeface="Calibri" panose="020F0502020204030204" pitchFamily="34" charset="0"/>
                <a:ea typeface="Arial" panose="020B0604020202020204" pitchFamily="34" charset="0"/>
                <a:cs typeface="Calibri" panose="020F0502020204030204" pitchFamily="34" charset="0"/>
              </a:rPr>
              <a:t> </a:t>
            </a:r>
            <a:r>
              <a:rPr lang="en-GB" altLang="en-US" sz="3200" b="1" dirty="0">
                <a:solidFill>
                  <a:srgbClr val="000000"/>
                </a:solidFill>
                <a:latin typeface="Calibri" panose="020F0502020204030204" pitchFamily="34" charset="0"/>
                <a:ea typeface="Arial" panose="020B0604020202020204" pitchFamily="34" charset="0"/>
                <a:cs typeface="Calibri" panose="020F0502020204030204" pitchFamily="34" charset="0"/>
              </a:rPr>
              <a:t>Form</a:t>
            </a:r>
          </a:p>
          <a:p>
            <a:pPr defTabSz="742950" eaLnBrk="0" fontAlgn="base" hangingPunct="0">
              <a:spcBef>
                <a:spcPct val="0"/>
              </a:spcBef>
              <a:spcAft>
                <a:spcPct val="0"/>
              </a:spcAft>
            </a:pPr>
            <a:endParaRPr lang="en-GB" altLang="en-US" sz="1200" b="1" dirty="0">
              <a:solidFill>
                <a:srgbClr val="000000"/>
              </a:solidFill>
              <a:latin typeface="Calibri" panose="020F0502020204030204" pitchFamily="34" charset="0"/>
              <a:cs typeface="Calibri" panose="020F0502020204030204" pitchFamily="34" charset="0"/>
            </a:endParaRPr>
          </a:p>
          <a:p>
            <a:pPr defTabSz="742950" eaLnBrk="0" fontAlgn="base" hangingPunct="0">
              <a:spcBef>
                <a:spcPct val="0"/>
              </a:spcBef>
              <a:spcAft>
                <a:spcPct val="0"/>
              </a:spcAft>
            </a:pPr>
            <a:endParaRPr lang="en-GB" altLang="en-US" sz="700" dirty="0">
              <a:solidFill>
                <a:prstClr val="black"/>
              </a:solidFill>
              <a:latin typeface="Aptos" panose="02110004020202020204"/>
            </a:endParaRPr>
          </a:p>
          <a:p>
            <a:pPr defTabSz="742950" eaLnBrk="0" fontAlgn="base" hangingPunct="0">
              <a:spcBef>
                <a:spcPct val="0"/>
              </a:spcBef>
              <a:spcAft>
                <a:spcPct val="0"/>
              </a:spcAft>
            </a:pPr>
            <a:r>
              <a:rPr lang="en-GB" altLang="en-US" dirty="0">
                <a:solidFill>
                  <a:srgbClr val="000000"/>
                </a:solidFill>
                <a:latin typeface="Calibri" panose="020F0502020204030204" pitchFamily="34" charset="0"/>
                <a:ea typeface="Arial" panose="020B0604020202020204" pitchFamily="34" charset="0"/>
                <a:cs typeface="Calibri" panose="020F0502020204030204" pitchFamily="34" charset="0"/>
              </a:rPr>
              <a:t>Name _____________________ 		Form________     </a:t>
            </a:r>
          </a:p>
          <a:p>
            <a:pPr defTabSz="742950" eaLnBrk="0" fontAlgn="base" hangingPunct="0">
              <a:spcBef>
                <a:spcPct val="0"/>
              </a:spcBef>
              <a:spcAft>
                <a:spcPct val="0"/>
              </a:spcAft>
            </a:pPr>
            <a:endParaRPr lang="en-GB" altLang="en-US" sz="1050" dirty="0">
              <a:solidFill>
                <a:prstClr val="black"/>
              </a:solidFill>
              <a:latin typeface="Aptos" panose="02110004020202020204"/>
            </a:endParaRPr>
          </a:p>
          <a:p>
            <a:pPr defTabSz="742950" eaLnBrk="0" fontAlgn="base" hangingPunct="0">
              <a:spcBef>
                <a:spcPct val="0"/>
              </a:spcBef>
              <a:spcAft>
                <a:spcPct val="0"/>
              </a:spcAft>
            </a:pPr>
            <a:r>
              <a:rPr lang="en-GB" altLang="en-US" dirty="0">
                <a:solidFill>
                  <a:srgbClr val="000000"/>
                </a:solidFill>
                <a:latin typeface="Calibri" panose="020F0502020204030204" pitchFamily="34" charset="0"/>
                <a:ea typeface="Arial" panose="020B0604020202020204" pitchFamily="34" charset="0"/>
                <a:cs typeface="Calibri" panose="020F0502020204030204" pitchFamily="34" charset="0"/>
              </a:rPr>
              <a:t>All Students will study the following core subjects:</a:t>
            </a:r>
            <a:endParaRPr lang="en-GB" altLang="en-US" dirty="0">
              <a:solidFill>
                <a:prstClr val="black"/>
              </a:solidFill>
              <a:latin typeface="Aptos" panose="02110004020202020204"/>
            </a:endParaRPr>
          </a:p>
          <a:p>
            <a:pPr defTabSz="742950" eaLnBrk="0" fontAlgn="base" hangingPunct="0">
              <a:spcBef>
                <a:spcPct val="0"/>
              </a:spcBef>
              <a:spcAft>
                <a:spcPct val="0"/>
              </a:spcAft>
            </a:pPr>
            <a:endParaRPr lang="en-GB" altLang="en-US" sz="1463" dirty="0">
              <a:solidFill>
                <a:prstClr val="black"/>
              </a:solidFill>
              <a:latin typeface="Arial" panose="020B0604020202020204" pitchFamily="34" charset="0"/>
            </a:endParaRPr>
          </a:p>
        </p:txBody>
      </p:sp>
      <p:sp>
        <p:nvSpPr>
          <p:cNvPr id="11" name="TextBox 10">
            <a:extLst>
              <a:ext uri="{FF2B5EF4-FFF2-40B4-BE49-F238E27FC236}">
                <a16:creationId xmlns:a16="http://schemas.microsoft.com/office/drawing/2014/main" id="{75C0461C-779E-4948-9F16-CCB1B1E1BBAD}"/>
              </a:ext>
            </a:extLst>
          </p:cNvPr>
          <p:cNvSpPr txBox="1"/>
          <p:nvPr/>
        </p:nvSpPr>
        <p:spPr>
          <a:xfrm>
            <a:off x="307702" y="4060104"/>
            <a:ext cx="6132897" cy="827150"/>
          </a:xfrm>
          <a:prstGeom prst="rect">
            <a:avLst/>
          </a:prstGeom>
          <a:noFill/>
        </p:spPr>
        <p:txBody>
          <a:bodyPr wrap="none" rtlCol="0">
            <a:spAutoFit/>
          </a:bodyPr>
          <a:lstStyle/>
          <a:p>
            <a:pPr defTabSz="371475"/>
            <a:r>
              <a:rPr lang="en-GB" sz="1600" dirty="0">
                <a:solidFill>
                  <a:prstClr val="black"/>
                </a:solidFill>
                <a:latin typeface="Aptos" panose="02110004020202020204"/>
              </a:rPr>
              <a:t>If you speak, read and write another language, please write it below:</a:t>
            </a:r>
          </a:p>
          <a:p>
            <a:pPr defTabSz="371475"/>
            <a:endParaRPr lang="en-GB" sz="500" dirty="0">
              <a:solidFill>
                <a:prstClr val="black"/>
              </a:solidFill>
              <a:latin typeface="Aptos" panose="02110004020202020204"/>
            </a:endParaRPr>
          </a:p>
          <a:p>
            <a:pPr defTabSz="371475"/>
            <a:r>
              <a:rPr lang="en-GB" sz="1600" dirty="0">
                <a:solidFill>
                  <a:prstClr val="black"/>
                </a:solidFill>
                <a:latin typeface="Aptos" panose="02110004020202020204"/>
              </a:rPr>
              <a:t>_______________________________________________________________</a:t>
            </a:r>
          </a:p>
          <a:p>
            <a:pPr defTabSz="371475"/>
            <a:endParaRPr lang="en-GB" sz="975" dirty="0">
              <a:solidFill>
                <a:prstClr val="black"/>
              </a:solidFill>
              <a:latin typeface="Aptos" panose="02110004020202020204"/>
            </a:endParaRPr>
          </a:p>
        </p:txBody>
      </p:sp>
      <p:sp>
        <p:nvSpPr>
          <p:cNvPr id="13" name="TextBox 12">
            <a:extLst>
              <a:ext uri="{FF2B5EF4-FFF2-40B4-BE49-F238E27FC236}">
                <a16:creationId xmlns:a16="http://schemas.microsoft.com/office/drawing/2014/main" id="{C3628426-6BED-4971-88A1-86861EE58E11}"/>
              </a:ext>
            </a:extLst>
          </p:cNvPr>
          <p:cNvSpPr txBox="1"/>
          <p:nvPr/>
        </p:nvSpPr>
        <p:spPr>
          <a:xfrm>
            <a:off x="49055" y="4736748"/>
            <a:ext cx="6858000" cy="960776"/>
          </a:xfrm>
          <a:prstGeom prst="rect">
            <a:avLst/>
          </a:prstGeom>
          <a:noFill/>
        </p:spPr>
        <p:txBody>
          <a:bodyPr wrap="square" rtlCol="0">
            <a:spAutoFit/>
          </a:bodyPr>
          <a:lstStyle/>
          <a:p>
            <a:pPr defTabSz="371475">
              <a:lnSpc>
                <a:spcPct val="107000"/>
              </a:lnSpc>
              <a:spcAft>
                <a:spcPts val="650"/>
              </a:spcAft>
            </a:pPr>
            <a:r>
              <a:rPr lang="en-GB" sz="1600" dirty="0">
                <a:solidFill>
                  <a:srgbClr val="000000"/>
                </a:solidFill>
                <a:latin typeface="Calibri" panose="020F0502020204030204" pitchFamily="34" charset="0"/>
                <a:ea typeface="Arial" panose="020B0604020202020204" pitchFamily="34" charset="0"/>
                <a:cs typeface="Times New Roman" panose="02020603050405020304" pitchFamily="18" charset="0"/>
              </a:rPr>
              <a:t>You have space left on your timetable for three more subjects and you need to tell us what you want to study. </a:t>
            </a:r>
          </a:p>
          <a:p>
            <a:pPr defTabSz="371475">
              <a:lnSpc>
                <a:spcPct val="107000"/>
              </a:lnSpc>
              <a:spcAft>
                <a:spcPts val="650"/>
              </a:spcAft>
            </a:pPr>
            <a:r>
              <a:rPr lang="en-GB" sz="1600" dirty="0">
                <a:solidFill>
                  <a:srgbClr val="000000"/>
                </a:solidFill>
                <a:latin typeface="Calibri" panose="020F0502020204030204" pitchFamily="34" charset="0"/>
                <a:ea typeface="Arial" panose="020B0604020202020204" pitchFamily="34" charset="0"/>
                <a:cs typeface="Times New Roman" panose="02020603050405020304" pitchFamily="18" charset="0"/>
              </a:rPr>
              <a:t>You can choose 1 option from Block A and 2 from Block B.</a:t>
            </a:r>
          </a:p>
        </p:txBody>
      </p:sp>
      <p:graphicFrame>
        <p:nvGraphicFramePr>
          <p:cNvPr id="4" name="Table 3">
            <a:extLst>
              <a:ext uri="{FF2B5EF4-FFF2-40B4-BE49-F238E27FC236}">
                <a16:creationId xmlns:a16="http://schemas.microsoft.com/office/drawing/2014/main" id="{84ACC2DB-A0F7-36D2-9F8A-6E64962AB2DD}"/>
              </a:ext>
            </a:extLst>
          </p:cNvPr>
          <p:cNvGraphicFramePr>
            <a:graphicFrameLocks noGrp="1"/>
          </p:cNvGraphicFramePr>
          <p:nvPr/>
        </p:nvGraphicFramePr>
        <p:xfrm>
          <a:off x="3148145" y="2958210"/>
          <a:ext cx="3046179" cy="803623"/>
        </p:xfrm>
        <a:graphic>
          <a:graphicData uri="http://schemas.openxmlformats.org/drawingml/2006/table">
            <a:tbl>
              <a:tblPr firstRow="1" firstCol="1" bandRow="1">
                <a:tableStyleId>{5940675A-B579-460E-94D1-54222C63F5DA}</a:tableStyleId>
              </a:tblPr>
              <a:tblGrid>
                <a:gridCol w="2039393">
                  <a:extLst>
                    <a:ext uri="{9D8B030D-6E8A-4147-A177-3AD203B41FA5}">
                      <a16:colId xmlns:a16="http://schemas.microsoft.com/office/drawing/2014/main" val="2543645681"/>
                    </a:ext>
                  </a:extLst>
                </a:gridCol>
                <a:gridCol w="1006786">
                  <a:extLst>
                    <a:ext uri="{9D8B030D-6E8A-4147-A177-3AD203B41FA5}">
                      <a16:colId xmlns:a16="http://schemas.microsoft.com/office/drawing/2014/main" val="630937313"/>
                    </a:ext>
                  </a:extLst>
                </a:gridCol>
              </a:tblGrid>
              <a:tr h="539056">
                <a:tc>
                  <a:txBody>
                    <a:bodyPr/>
                    <a:lstStyle/>
                    <a:p>
                      <a:pPr algn="l">
                        <a:lnSpc>
                          <a:spcPct val="107000"/>
                        </a:lnSpc>
                        <a:spcAft>
                          <a:spcPts val="800"/>
                        </a:spcAft>
                      </a:pPr>
                      <a:r>
                        <a:rPr lang="en-GB" sz="1600" dirty="0">
                          <a:effectLst/>
                        </a:rPr>
                        <a:t>Growth Curriculum       (non-exam)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1350677035"/>
                  </a:ext>
                </a:extLst>
              </a:tr>
              <a:tr h="264567">
                <a:tc>
                  <a:txBody>
                    <a:bodyPr/>
                    <a:lstStyle/>
                    <a:p>
                      <a:pPr algn="l">
                        <a:lnSpc>
                          <a:spcPct val="107000"/>
                        </a:lnSpc>
                        <a:spcAft>
                          <a:spcPts val="800"/>
                        </a:spcAft>
                      </a:pPr>
                      <a:r>
                        <a:rPr lang="en-GB" sz="1600" dirty="0">
                          <a:effectLst/>
                        </a:rPr>
                        <a:t>Core PE (non-exam)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tc>
                  <a:txBody>
                    <a:bodyPr/>
                    <a:lstStyle/>
                    <a:p>
                      <a:pPr algn="ctr">
                        <a:lnSpc>
                          <a:spcPct val="107000"/>
                        </a:lnSpc>
                        <a:spcAft>
                          <a:spcPts val="800"/>
                        </a:spcAft>
                      </a:pPr>
                      <a:r>
                        <a:rPr lang="en-GB" sz="1600" dirty="0">
                          <a:sym typeface="Wingdings" panose="05000000000000000000" pitchFamily="2" charset="2"/>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5721" marR="55721" marT="0" marB="0"/>
                </a:tc>
                <a:extLst>
                  <a:ext uri="{0D108BD9-81ED-4DB2-BD59-A6C34878D82A}">
                    <a16:rowId xmlns:a16="http://schemas.microsoft.com/office/drawing/2014/main" val="478787963"/>
                  </a:ext>
                </a:extLst>
              </a:tr>
            </a:tbl>
          </a:graphicData>
        </a:graphic>
      </p:graphicFrame>
      <p:graphicFrame>
        <p:nvGraphicFramePr>
          <p:cNvPr id="2" name="Table 1">
            <a:extLst>
              <a:ext uri="{FF2B5EF4-FFF2-40B4-BE49-F238E27FC236}">
                <a16:creationId xmlns:a16="http://schemas.microsoft.com/office/drawing/2014/main" id="{17F009BD-C0AD-C154-8940-6CA3E584AFAA}"/>
              </a:ext>
            </a:extLst>
          </p:cNvPr>
          <p:cNvGraphicFramePr>
            <a:graphicFrameLocks noGrp="1"/>
          </p:cNvGraphicFramePr>
          <p:nvPr/>
        </p:nvGraphicFramePr>
        <p:xfrm>
          <a:off x="98108" y="5697524"/>
          <a:ext cx="6342490" cy="1521986"/>
        </p:xfrm>
        <a:graphic>
          <a:graphicData uri="http://schemas.openxmlformats.org/drawingml/2006/table">
            <a:tbl>
              <a:tblPr firstRow="1" firstCol="1" bandRow="1">
                <a:tableStyleId>{5C22544A-7EE6-4342-B048-85BDC9FD1C3A}</a:tableStyleId>
              </a:tblPr>
              <a:tblGrid>
                <a:gridCol w="980820">
                  <a:extLst>
                    <a:ext uri="{9D8B030D-6E8A-4147-A177-3AD203B41FA5}">
                      <a16:colId xmlns:a16="http://schemas.microsoft.com/office/drawing/2014/main" val="1030884908"/>
                    </a:ext>
                  </a:extLst>
                </a:gridCol>
                <a:gridCol w="1930661">
                  <a:extLst>
                    <a:ext uri="{9D8B030D-6E8A-4147-A177-3AD203B41FA5}">
                      <a16:colId xmlns:a16="http://schemas.microsoft.com/office/drawing/2014/main" val="1846707921"/>
                    </a:ext>
                  </a:extLst>
                </a:gridCol>
                <a:gridCol w="1714891">
                  <a:extLst>
                    <a:ext uri="{9D8B030D-6E8A-4147-A177-3AD203B41FA5}">
                      <a16:colId xmlns:a16="http://schemas.microsoft.com/office/drawing/2014/main" val="3094475651"/>
                    </a:ext>
                  </a:extLst>
                </a:gridCol>
                <a:gridCol w="1716118">
                  <a:extLst>
                    <a:ext uri="{9D8B030D-6E8A-4147-A177-3AD203B41FA5}">
                      <a16:colId xmlns:a16="http://schemas.microsoft.com/office/drawing/2014/main" val="3464375658"/>
                    </a:ext>
                  </a:extLst>
                </a:gridCol>
              </a:tblGrid>
              <a:tr h="327986">
                <a:tc rowSpan="2">
                  <a:txBody>
                    <a:bodyPr/>
                    <a:lstStyle/>
                    <a:p>
                      <a:pPr algn="ctr">
                        <a:lnSpc>
                          <a:spcPct val="115000"/>
                        </a:lnSpc>
                        <a:spcAft>
                          <a:spcPts val="800"/>
                        </a:spcAft>
                        <a:buNone/>
                      </a:pPr>
                      <a:r>
                        <a:rPr lang="en-GB" sz="16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Block A</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800"/>
                        </a:spcAft>
                        <a:buNone/>
                      </a:pPr>
                      <a:r>
                        <a:rPr lang="en-GB" sz="14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French</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800"/>
                        </a:spcAft>
                        <a:buNone/>
                      </a:pPr>
                      <a:r>
                        <a:rPr lang="en-GB" sz="14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Spanish</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800"/>
                        </a:spcAft>
                        <a:buNone/>
                      </a:pPr>
                      <a:r>
                        <a:rPr lang="en-GB" sz="14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Geography</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3928685"/>
                  </a:ext>
                </a:extLst>
              </a:tr>
              <a:tr h="398000">
                <a:tc vMerge="1">
                  <a:txBody>
                    <a:bodyPr/>
                    <a:lstStyle/>
                    <a:p>
                      <a:pPr algn="ctr">
                        <a:lnSpc>
                          <a:spcPct val="115000"/>
                        </a:lnSpc>
                        <a:spcAft>
                          <a:spcPts val="800"/>
                        </a:spcAft>
                        <a:buNone/>
                      </a:pPr>
                      <a:endParaRPr lang="en-GB" sz="12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800"/>
                        </a:spcAft>
                        <a:buNone/>
                      </a:pPr>
                      <a:r>
                        <a:rPr lang="en-GB" sz="14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History</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15000"/>
                        </a:lnSpc>
                        <a:spcAft>
                          <a:spcPts val="800"/>
                        </a:spcAft>
                        <a:buNone/>
                      </a:pPr>
                      <a:r>
                        <a:rPr lang="en-GB" sz="14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Separate Sciences (Triple)</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1543776125"/>
                  </a:ext>
                </a:extLst>
              </a:tr>
              <a:tr h="398000">
                <a:tc gridSpan="2">
                  <a:txBody>
                    <a:bodyPr/>
                    <a:lstStyle/>
                    <a:p>
                      <a:pPr algn="ctr">
                        <a:lnSpc>
                          <a:spcPct val="115000"/>
                        </a:lnSpc>
                        <a:spcAft>
                          <a:spcPts val="800"/>
                        </a:spcAft>
                        <a:buNone/>
                      </a:pPr>
                      <a:r>
                        <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My first choice from Block A is: </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lnSpc>
                          <a:spcPct val="115000"/>
                        </a:lnSpc>
                        <a:spcAft>
                          <a:spcPts val="800"/>
                        </a:spcAft>
                        <a:buNone/>
                      </a:pPr>
                      <a:endParaRPr lang="en-GB" sz="12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15000"/>
                        </a:lnSpc>
                        <a:spcAft>
                          <a:spcPts val="800"/>
                        </a:spcAft>
                        <a:buNone/>
                      </a:pPr>
                      <a:endPar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784431559"/>
                  </a:ext>
                </a:extLst>
              </a:tr>
              <a:tr h="398000">
                <a:tc gridSpan="2">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My back up choice from Block A is: </a:t>
                      </a: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GB"/>
                    </a:p>
                  </a:txBody>
                  <a:tcPr/>
                </a:tc>
                <a:tc gridSpan="2">
                  <a:txBody>
                    <a:bodyPr/>
                    <a:lstStyle/>
                    <a:p>
                      <a:pPr algn="ctr">
                        <a:lnSpc>
                          <a:spcPct val="115000"/>
                        </a:lnSpc>
                        <a:spcAft>
                          <a:spcPts val="800"/>
                        </a:spcAft>
                        <a:buNone/>
                      </a:pPr>
                      <a:endPar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0749" marR="507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3562666180"/>
                  </a:ext>
                </a:extLst>
              </a:tr>
            </a:tbl>
          </a:graphicData>
        </a:graphic>
      </p:graphicFrame>
      <p:graphicFrame>
        <p:nvGraphicFramePr>
          <p:cNvPr id="3" name="Table 2">
            <a:extLst>
              <a:ext uri="{FF2B5EF4-FFF2-40B4-BE49-F238E27FC236}">
                <a16:creationId xmlns:a16="http://schemas.microsoft.com/office/drawing/2014/main" id="{CCA1C2FA-E83D-50E3-6C22-E939C8C57846}"/>
              </a:ext>
            </a:extLst>
          </p:cNvPr>
          <p:cNvGraphicFramePr>
            <a:graphicFrameLocks noGrp="1"/>
          </p:cNvGraphicFramePr>
          <p:nvPr/>
        </p:nvGraphicFramePr>
        <p:xfrm>
          <a:off x="98108" y="7461819"/>
          <a:ext cx="6342490" cy="3123425"/>
        </p:xfrm>
        <a:graphic>
          <a:graphicData uri="http://schemas.openxmlformats.org/drawingml/2006/table">
            <a:tbl>
              <a:tblPr firstRow="1" firstCol="1" bandRow="1">
                <a:tableStyleId>{5C22544A-7EE6-4342-B048-85BDC9FD1C3A}</a:tableStyleId>
              </a:tblPr>
              <a:tblGrid>
                <a:gridCol w="1079339">
                  <a:extLst>
                    <a:ext uri="{9D8B030D-6E8A-4147-A177-3AD203B41FA5}">
                      <a16:colId xmlns:a16="http://schemas.microsoft.com/office/drawing/2014/main" val="2806790374"/>
                    </a:ext>
                  </a:extLst>
                </a:gridCol>
                <a:gridCol w="1866378">
                  <a:extLst>
                    <a:ext uri="{9D8B030D-6E8A-4147-A177-3AD203B41FA5}">
                      <a16:colId xmlns:a16="http://schemas.microsoft.com/office/drawing/2014/main" val="876748164"/>
                    </a:ext>
                  </a:extLst>
                </a:gridCol>
                <a:gridCol w="1810143">
                  <a:extLst>
                    <a:ext uri="{9D8B030D-6E8A-4147-A177-3AD203B41FA5}">
                      <a16:colId xmlns:a16="http://schemas.microsoft.com/office/drawing/2014/main" val="455523043"/>
                    </a:ext>
                  </a:extLst>
                </a:gridCol>
                <a:gridCol w="1586630">
                  <a:extLst>
                    <a:ext uri="{9D8B030D-6E8A-4147-A177-3AD203B41FA5}">
                      <a16:colId xmlns:a16="http://schemas.microsoft.com/office/drawing/2014/main" val="844606693"/>
                    </a:ext>
                  </a:extLst>
                </a:gridCol>
              </a:tblGrid>
              <a:tr h="332027">
                <a:tc rowSpan="6">
                  <a:txBody>
                    <a:bodyPr/>
                    <a:lstStyle/>
                    <a:p>
                      <a:pPr algn="ctr">
                        <a:lnSpc>
                          <a:spcPct val="115000"/>
                        </a:lnSpc>
                        <a:spcAft>
                          <a:spcPts val="800"/>
                        </a:spcAft>
                        <a:buNone/>
                      </a:pPr>
                      <a:r>
                        <a:rPr lang="en-GB" sz="1600" b="1" kern="100" dirty="0">
                          <a:solidFill>
                            <a:schemeClr val="tx1"/>
                          </a:solidFill>
                          <a:effectLst/>
                          <a:latin typeface="+mn-lt"/>
                          <a:ea typeface="Aptos" panose="020B0004020202020204" pitchFamily="34" charset="0"/>
                          <a:cs typeface="Times New Roman" panose="02020603050405020304" pitchFamily="18" charset="0"/>
                        </a:rPr>
                        <a:t>Block B</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400" b="0" kern="100" dirty="0">
                          <a:solidFill>
                            <a:schemeClr val="tx1"/>
                          </a:solidFill>
                          <a:effectLst/>
                          <a:latin typeface="+mn-lt"/>
                          <a:ea typeface="Aptos" panose="020B0004020202020204" pitchFamily="34" charset="0"/>
                          <a:cs typeface="Times New Roman" panose="02020603050405020304" pitchFamily="18" charset="0"/>
                        </a:rPr>
                        <a:t>Art or Photography</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Film Studies</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History</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7114742"/>
                  </a:ext>
                </a:extLst>
              </a:tr>
              <a:tr h="337454">
                <a:tc vMerge="1">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400" b="0" kern="100" dirty="0">
                          <a:solidFill>
                            <a:schemeClr val="tx1"/>
                          </a:solidFill>
                          <a:effectLst/>
                          <a:latin typeface="+mn-lt"/>
                          <a:ea typeface="Aptos" panose="020B0004020202020204" pitchFamily="34" charset="0"/>
                          <a:cs typeface="Times New Roman" panose="02020603050405020304" pitchFamily="18" charset="0"/>
                        </a:rPr>
                        <a:t>Business Studies</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French</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ea typeface="Aptos" panose="020B0004020202020204" pitchFamily="34" charset="0"/>
                          <a:cs typeface="Times New Roman" panose="02020603050405020304" pitchFamily="18" charset="0"/>
                        </a:rPr>
                        <a:t>Music</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5861767"/>
                  </a:ext>
                </a:extLst>
              </a:tr>
              <a:tr h="333507">
                <a:tc vMerge="1">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Craft/Design</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Food and Nutrition</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PE or Sports Studies</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6213365"/>
                  </a:ext>
                </a:extLst>
              </a:tr>
              <a:tr h="433165">
                <a:tc vMerge="1">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Citizenship</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Geography</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400" b="0" kern="100" dirty="0">
                          <a:solidFill>
                            <a:schemeClr val="tx1"/>
                          </a:solidFill>
                          <a:effectLst/>
                          <a:latin typeface="+mn-lt"/>
                          <a:ea typeface="Aptos" panose="020B0004020202020204" pitchFamily="34" charset="0"/>
                          <a:cs typeface="Times New Roman" panose="02020603050405020304" pitchFamily="18" charset="0"/>
                        </a:rPr>
                        <a:t>Spanish </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194768"/>
                  </a:ext>
                </a:extLst>
              </a:tr>
              <a:tr h="421818">
                <a:tc vMerge="1">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rPr>
                        <a:t>Design Technology</a:t>
                      </a: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ea typeface="Aptos" panose="020B0004020202020204" pitchFamily="34" charset="0"/>
                          <a:cs typeface="Times New Roman" panose="02020603050405020304" pitchFamily="18" charset="0"/>
                        </a:rPr>
                        <a:t>Graphics</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en-GB" sz="1400" b="0" kern="100" dirty="0">
                          <a:solidFill>
                            <a:schemeClr val="tx1"/>
                          </a:solidFill>
                          <a:effectLst/>
                          <a:latin typeface="+mn-lt"/>
                          <a:ea typeface="Aptos" panose="020B0004020202020204" pitchFamily="34" charset="0"/>
                          <a:cs typeface="Times New Roman" panose="02020603050405020304" pitchFamily="18" charset="0"/>
                        </a:rPr>
                        <a:t>Textiles</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8938244"/>
                  </a:ext>
                </a:extLst>
              </a:tr>
              <a:tr h="421818">
                <a:tc vMerge="1">
                  <a:txBody>
                    <a:bodyPr/>
                    <a:lstStyle/>
                    <a:p>
                      <a:pPr algn="ctr">
                        <a:lnSpc>
                          <a:spcPct val="115000"/>
                        </a:lnSpc>
                        <a:spcAft>
                          <a:spcPts val="800"/>
                        </a:spcAft>
                        <a:buNone/>
                      </a:pPr>
                      <a:endParaRPr lang="en-GB" sz="1600" b="1"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ea typeface="Aptos" panose="020B0004020202020204" pitchFamily="34" charset="0"/>
                          <a:cs typeface="Times New Roman" panose="02020603050405020304" pitchFamily="18" charset="0"/>
                        </a:rPr>
                        <a:t>Drama</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0" kern="100" dirty="0">
                          <a:solidFill>
                            <a:schemeClr val="tx1"/>
                          </a:solidFill>
                          <a:effectLst/>
                          <a:latin typeface="+mn-lt"/>
                          <a:ea typeface="Aptos" panose="020B0004020202020204" pitchFamily="34" charset="0"/>
                          <a:cs typeface="Times New Roman" panose="02020603050405020304" pitchFamily="18" charset="0"/>
                        </a:rPr>
                        <a:t>Health &amp; Social Care</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3678719"/>
                  </a:ext>
                </a:extLst>
              </a:tr>
              <a:tr h="421818">
                <a:tc gridSpan="2">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My first choices from Block B are </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3975697"/>
                  </a:ext>
                </a:extLst>
              </a:tr>
              <a:tr h="421818">
                <a:tc gridSpan="2">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r>
                        <a:rPr lang="en-GB" sz="14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My back up choices from Block B are</a:t>
                      </a: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GB"/>
                    </a:p>
                  </a:txBody>
                  <a:tcPr/>
                </a:tc>
                <a:tc>
                  <a:txBody>
                    <a:bodyPr/>
                    <a:lstStyle/>
                    <a:p>
                      <a:pPr marL="0" marR="0" lvl="0" indent="0" algn="ctr" defTabSz="557213" rtl="0" eaLnBrk="1" fontAlgn="auto" latinLnBrk="0" hangingPunct="1">
                        <a:lnSpc>
                          <a:spcPct val="115000"/>
                        </a:lnSpc>
                        <a:spcBef>
                          <a:spcPts val="0"/>
                        </a:spcBef>
                        <a:spcAft>
                          <a:spcPts val="800"/>
                        </a:spcAft>
                        <a:buClrTx/>
                        <a:buSzTx/>
                        <a:buFontTx/>
                        <a:buNone/>
                        <a:tabLst/>
                        <a:defRPr/>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buNone/>
                      </a:pPr>
                      <a:endParaRPr lang="en-GB" sz="1200" b="0" kern="100" dirty="0">
                        <a:solidFill>
                          <a:schemeClr val="tx1"/>
                        </a:solidFill>
                        <a:effectLst/>
                        <a:latin typeface="+mn-lt"/>
                        <a:ea typeface="Aptos" panose="020B0004020202020204" pitchFamily="34" charset="0"/>
                        <a:cs typeface="Times New Roman" panose="02020603050405020304" pitchFamily="18" charset="0"/>
                      </a:endParaRPr>
                    </a:p>
                  </a:txBody>
                  <a:tcPr marL="50732" marR="5073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7789810"/>
                  </a:ext>
                </a:extLst>
              </a:tr>
            </a:tbl>
          </a:graphicData>
        </a:graphic>
      </p:graphicFrame>
    </p:spTree>
    <p:extLst>
      <p:ext uri="{BB962C8B-B14F-4D97-AF65-F5344CB8AC3E}">
        <p14:creationId xmlns:p14="http://schemas.microsoft.com/office/powerpoint/2010/main" val="4189352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992</TotalTime>
  <Words>2533</Words>
  <Application>Microsoft Office PowerPoint</Application>
  <PresentationFormat>Widescreen</PresentationFormat>
  <Paragraphs>564</Paragraphs>
  <Slides>15</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Aptos</vt:lpstr>
      <vt:lpstr>Arial</vt:lpstr>
      <vt:lpstr>Calibri</vt:lpstr>
      <vt:lpstr>Calibri Light</vt:lpstr>
      <vt:lpstr>OpenDyslexic</vt:lpstr>
      <vt:lpstr>Source Sans Pro ExtraLight</vt:lpstr>
      <vt:lpstr>Symbol</vt:lpstr>
      <vt:lpstr>Wingdings</vt:lpstr>
      <vt:lpstr>Office Theme</vt:lpstr>
      <vt:lpstr>Growth Curriculum  Year 9 Unit 5  Careers:  How do I choose my GCSE options? </vt:lpstr>
      <vt:lpstr>PowerPoint Presentation</vt:lpstr>
      <vt:lpstr>Thinking about the word ‘options’</vt:lpstr>
      <vt:lpstr>What not to do!</vt:lpstr>
      <vt:lpstr>PowerPoint Presentation</vt:lpstr>
      <vt:lpstr>PowerPoint Presentation</vt:lpstr>
      <vt:lpstr>PowerPoint Presentation</vt:lpstr>
      <vt:lpstr>PowerPoint Presentation</vt:lpstr>
      <vt:lpstr>Review </vt:lpstr>
      <vt:lpstr>PowerPoint Presentation</vt:lpstr>
      <vt:lpstr>PowerPoint Presentation</vt:lpstr>
      <vt:lpstr>PowerPoint Presentation</vt:lpstr>
      <vt:lpstr>PowerPoint Presentation</vt:lpstr>
      <vt:lpstr>PowerPoint Presentation</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Informing my choice. Introduction to choosing my options… Where do I start?</dc:title>
  <dc:creator>Daniel Routledge</dc:creator>
  <cp:lastModifiedBy>Shireen Chouhan</cp:lastModifiedBy>
  <cp:revision>38</cp:revision>
  <cp:lastPrinted>2025-12-11T12:54:25Z</cp:lastPrinted>
  <dcterms:created xsi:type="dcterms:W3CDTF">2022-04-21T11:38:26Z</dcterms:created>
  <dcterms:modified xsi:type="dcterms:W3CDTF">2026-09-25T11:36:57Z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6fe2a56-af49-4a87-8d01-0ad3300d8c60_Enabled">
    <vt:lpwstr>true</vt:lpwstr>
  </property>
  <property fmtid="{D5CDD505-2E9C-101B-9397-08002B2CF9AE}" pid="3" name="MSIP_Label_d6fe2a56-af49-4a87-8d01-0ad3300d8c60_SetDate">
    <vt:lpwstr>2025-01-09T09:32:01Z</vt:lpwstr>
  </property>
  <property fmtid="{D5CDD505-2E9C-101B-9397-08002B2CF9AE}" pid="4" name="MSIP_Label_d6fe2a56-af49-4a87-8d01-0ad3300d8c60_Method">
    <vt:lpwstr>Standard</vt:lpwstr>
  </property>
  <property fmtid="{D5CDD505-2E9C-101B-9397-08002B2CF9AE}" pid="5" name="MSIP_Label_d6fe2a56-af49-4a87-8d01-0ad3300d8c60_Name">
    <vt:lpwstr>defa4170-0d19-0005-0004-bc88714345d2</vt:lpwstr>
  </property>
  <property fmtid="{D5CDD505-2E9C-101B-9397-08002B2CF9AE}" pid="6" name="MSIP_Label_d6fe2a56-af49-4a87-8d01-0ad3300d8c60_SiteId">
    <vt:lpwstr>51640577-21a1-4ce3-8bc8-5bb90cabad75</vt:lpwstr>
  </property>
  <property fmtid="{D5CDD505-2E9C-101B-9397-08002B2CF9AE}" pid="7" name="MSIP_Label_d6fe2a56-af49-4a87-8d01-0ad3300d8c60_ActionId">
    <vt:lpwstr>d9b62620-c9aa-4431-b42e-16b2efe3b31f</vt:lpwstr>
  </property>
  <property fmtid="{D5CDD505-2E9C-101B-9397-08002B2CF9AE}" pid="8" name="MSIP_Label_d6fe2a56-af49-4a87-8d01-0ad3300d8c60_ContentBits">
    <vt:lpwstr>0</vt:lpwstr>
  </property>
</Properties>
</file>